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8.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notesSlides/notesSlide13.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notesSlides/notesSlide14.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6.xml" ContentType="application/vnd.openxmlformats-officedocument.themeOverr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7.xml" ContentType="application/vnd.openxmlformats-officedocument.themeOverr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8.xml" ContentType="application/vnd.openxmlformats-officedocument.themeOverride+xml"/>
  <Override PartName="/ppt/notesSlides/notesSlide19.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9.xml" ContentType="application/vnd.openxmlformats-officedocument.themeOverr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10.xml" ContentType="application/vnd.openxmlformats-officedocument.themeOverr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11.xml" ContentType="application/vnd.openxmlformats-officedocument.themeOverride+xml"/>
  <Override PartName="/ppt/notesSlides/notesSlide25.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12.xml" ContentType="application/vnd.openxmlformats-officedocument.themeOverr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28"/>
  </p:notesMasterIdLst>
  <p:handoutMasterIdLst>
    <p:handoutMasterId r:id="rId29"/>
  </p:handoutMasterIdLst>
  <p:sldIdLst>
    <p:sldId id="264" r:id="rId2"/>
    <p:sldId id="370" r:id="rId3"/>
    <p:sldId id="384" r:id="rId4"/>
    <p:sldId id="386" r:id="rId5"/>
    <p:sldId id="401" r:id="rId6"/>
    <p:sldId id="387" r:id="rId7"/>
    <p:sldId id="388" r:id="rId8"/>
    <p:sldId id="389" r:id="rId9"/>
    <p:sldId id="376" r:id="rId10"/>
    <p:sldId id="403" r:id="rId11"/>
    <p:sldId id="402" r:id="rId12"/>
    <p:sldId id="397" r:id="rId13"/>
    <p:sldId id="396" r:id="rId14"/>
    <p:sldId id="390" r:id="rId15"/>
    <p:sldId id="404" r:id="rId16"/>
    <p:sldId id="398" r:id="rId17"/>
    <p:sldId id="405" r:id="rId18"/>
    <p:sldId id="392" r:id="rId19"/>
    <p:sldId id="393" r:id="rId20"/>
    <p:sldId id="406" r:id="rId21"/>
    <p:sldId id="395" r:id="rId22"/>
    <p:sldId id="380" r:id="rId23"/>
    <p:sldId id="407" r:id="rId24"/>
    <p:sldId id="391" r:id="rId25"/>
    <p:sldId id="394" r:id="rId26"/>
    <p:sldId id="300" r:id="rId27"/>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3D7E"/>
    <a:srgbClr val="007A87"/>
    <a:srgbClr val="BDBDB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2892" autoAdjust="0"/>
  </p:normalViewPr>
  <p:slideViewPr>
    <p:cSldViewPr snapToGrid="0">
      <p:cViewPr varScale="1">
        <p:scale>
          <a:sx n="46" d="100"/>
          <a:sy n="46" d="100"/>
        </p:scale>
        <p:origin x="48" y="2184"/>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https://essexuniversity-my.sharepoint.com/personal/jv16401_essex_ac_uk/Documents/Conferences%20etc/2020%2011%2006%20-%20Essex%20conference%20on%20financial%20inclusion/Findex%20extract%20India%20UK.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10.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https://essexuniversity-my.sharepoint.com/personal/jv16401_essex_ac_uk/Documents/Conferences%20etc/2020%2011%2006%20-%20Essex%20conference%20on%20financial%20inclusion/Findex%20extract%20India%20UK.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11.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https://essexuniversity-my.sharepoint.com/personal/jv16401_essex_ac_uk/Documents/Conferences%20etc/2020%2011%2006%20-%20Essex%20conference%20on%20financial%20inclusion/Findex%20extract%20India%20UK.xlsx" TargetMode="External"/></Relationships>
</file>

<file path=ppt/charts/_rels/chart12.xml.rels><?xml version="1.0" encoding="UTF-8" standalone="yes"?>
<Relationships xmlns="http://schemas.openxmlformats.org/package/2006/relationships"><Relationship Id="rId3" Type="http://schemas.openxmlformats.org/officeDocument/2006/relationships/themeOverride" Target="../theme/themeOverride12.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https://essexuniversity-my.sharepoint.com/personal/jv16401_essex_ac_uk/Documents/Conferences%20etc/2020%2011%2006%20-%20Essex%20conference%20on%20financial%20inclusion/Findex%20extract%20India%20UK.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https://essexuniversity-my.sharepoint.com/personal/jv16401_essex_ac_uk/Documents/Conferences%20etc/2020%2011%2006%20-%20Essex%20conference%20on%20financial%20inclusion/Findex%20extract%20India%20UK.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https://essexuniversity-my.sharepoint.com/personal/jv16401_essex_ac_uk/Documents/Conferences%20etc/2020%2011%2006%20-%20Essex%20conference%20on%20financial%20inclusion/Findex%20extract%20India%20UK.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https://essexuniversity-my.sharepoint.com/personal/jv16401_essex_ac_uk/Documents/Conferences%20etc/2020%2011%2006%20-%20Essex%20conference%20on%20financial%20inclusion/Findex%20extract%20India%20UK.xlsx"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https://essexuniversity-my.sharepoint.com/personal/jv16401_essex_ac_uk/Documents/Conferences%20etc/2020%2011%2006%20-%20Essex%20conference%20on%20financial%20inclusion/Findex%20extract%20India%20UK.xlsx" TargetMode="Externa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oleObject" Target="https://essexuniversity-my.sharepoint.com/personal/jv16401_essex_ac_uk/Documents/Conferences%20etc/2020%2011%2006%20-%20Essex%20conference%20on%20financial%20inclusion/Findex%20extract%20India%20UK.xlsx" TargetMode="Externa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oleObject" Target="https://essexuniversity-my.sharepoint.com/personal/jv16401_essex_ac_uk/Documents/Conferences%20etc/2020%2011%2006%20-%20Essex%20conference%20on%20financial%20inclusion/Findex%20extract%20India%20UK.xlsx" TargetMode="Externa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https://essexuniversity-my.sharepoint.com/personal/jv16401_essex_ac_uk/Documents/Conferences%20etc/2020%2011%2006%20-%20Essex%20conference%20on%20financial%20inclusion/Findex%20extract%20India%20UK.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9.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https://essexuniversity-my.sharepoint.com/personal/jv16401_essex_ac_uk/Documents/Conferences%20etc/2020%2011%2006%20-%20Essex%20conference%20on%20financial%20inclusion/Findex%20extract%20India%20UK.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400" b="0" i="0" u="none" strike="noStrike" kern="1200" cap="none" spc="0" baseline="0">
                <a:ln w="0"/>
                <a:solidFill>
                  <a:schemeClr val="tx1"/>
                </a:solidFill>
                <a:effectLst>
                  <a:outerShdw blurRad="38100" dist="19050" dir="2700000" algn="tl" rotWithShape="0">
                    <a:schemeClr val="dk1">
                      <a:alpha val="40000"/>
                    </a:schemeClr>
                  </a:outerShdw>
                </a:effectLst>
                <a:latin typeface="+mj-lt"/>
                <a:ea typeface="+mn-ea"/>
                <a:cs typeface="+mn-cs"/>
              </a:defRPr>
            </a:pPr>
            <a:r>
              <a:rPr lang="en-GB" sz="2400">
                <a:latin typeface="+mj-lt"/>
              </a:rPr>
              <a:t>Account ownership (% of people age 15+)</a:t>
            </a:r>
          </a:p>
        </c:rich>
      </c:tx>
      <c:overlay val="0"/>
      <c:spPr>
        <a:noFill/>
        <a:ln>
          <a:noFill/>
        </a:ln>
        <a:effectLst/>
      </c:spPr>
      <c:txPr>
        <a:bodyPr rot="0" spcFirstLastPara="1" vertOverflow="ellipsis" vert="horz" wrap="square" anchor="ctr" anchorCtr="1"/>
        <a:lstStyle/>
        <a:p>
          <a:pPr>
            <a:defRPr sz="2400" b="0" i="0" u="none" strike="noStrike" kern="1200" cap="none" spc="0" baseline="0">
              <a:ln w="0"/>
              <a:solidFill>
                <a:schemeClr val="tx1"/>
              </a:solidFill>
              <a:effectLst>
                <a:outerShdw blurRad="38100" dist="19050" dir="2700000" algn="tl" rotWithShape="0">
                  <a:schemeClr val="dk1">
                    <a:alpha val="40000"/>
                  </a:schemeClr>
                </a:outerShdw>
              </a:effectLst>
              <a:latin typeface="+mj-lt"/>
              <a:ea typeface="+mn-ea"/>
              <a:cs typeface="+mn-cs"/>
            </a:defRPr>
          </a:pPr>
          <a:endParaRPr lang="en-US"/>
        </a:p>
      </c:txPr>
    </c:title>
    <c:autoTitleDeleted val="0"/>
    <c:plotArea>
      <c:layout/>
      <c:scatterChart>
        <c:scatterStyle val="lineMarker"/>
        <c:varyColors val="0"/>
        <c:ser>
          <c:idx val="1"/>
          <c:order val="0"/>
          <c:tx>
            <c:strRef>
              <c:f>Sheet1!$C$5</c:f>
              <c:strCache>
                <c:ptCount val="1"/>
                <c:pt idx="0">
                  <c:v>India</c:v>
                </c:pt>
              </c:strCache>
            </c:strRef>
          </c:tx>
          <c:spPr>
            <a:ln w="50800" cap="rnd">
              <a:solidFill>
                <a:schemeClr val="accent2"/>
              </a:solidFill>
              <a:round/>
            </a:ln>
            <a:effectLst/>
          </c:spPr>
          <c:marker>
            <c:symbol val="circle"/>
            <c:size val="5"/>
            <c:spPr>
              <a:solidFill>
                <a:schemeClr val="accent2"/>
              </a:solidFill>
              <a:ln w="101600">
                <a:solidFill>
                  <a:schemeClr val="accent2"/>
                </a:solidFill>
              </a:ln>
              <a:effectLst/>
            </c:spPr>
          </c:marker>
          <c:xVal>
            <c:numRef>
              <c:f>Sheet1!$F$5:$F$7</c:f>
              <c:numCache>
                <c:formatCode>General</c:formatCode>
                <c:ptCount val="3"/>
                <c:pt idx="0">
                  <c:v>2011</c:v>
                </c:pt>
                <c:pt idx="1">
                  <c:v>2014</c:v>
                </c:pt>
                <c:pt idx="2">
                  <c:v>2017</c:v>
                </c:pt>
              </c:numCache>
            </c:numRef>
          </c:xVal>
          <c:yVal>
            <c:numRef>
              <c:f>Sheet1!$G$5:$G$7</c:f>
              <c:numCache>
                <c:formatCode>0%</c:formatCode>
                <c:ptCount val="3"/>
                <c:pt idx="0">
                  <c:v>0.35231837630271912</c:v>
                </c:pt>
                <c:pt idx="1">
                  <c:v>0.53141552209854126</c:v>
                </c:pt>
                <c:pt idx="2">
                  <c:v>0.79875326156616211</c:v>
                </c:pt>
              </c:numCache>
            </c:numRef>
          </c:yVal>
          <c:smooth val="0"/>
          <c:extLst>
            <c:ext xmlns:c16="http://schemas.microsoft.com/office/drawing/2014/chart" uri="{C3380CC4-5D6E-409C-BE32-E72D297353CC}">
              <c16:uniqueId val="{00000000-04B7-4CE4-B0A1-A7713D150A89}"/>
            </c:ext>
          </c:extLst>
        </c:ser>
        <c:ser>
          <c:idx val="0"/>
          <c:order val="1"/>
          <c:tx>
            <c:strRef>
              <c:f>Sheet1!$C$2</c:f>
              <c:strCache>
                <c:ptCount val="1"/>
                <c:pt idx="0">
                  <c:v>United Kingdom</c:v>
                </c:pt>
              </c:strCache>
            </c:strRef>
          </c:tx>
          <c:spPr>
            <a:ln w="50800" cap="rnd">
              <a:solidFill>
                <a:schemeClr val="accent1"/>
              </a:solidFill>
              <a:round/>
            </a:ln>
            <a:effectLst/>
          </c:spPr>
          <c:marker>
            <c:symbol val="circle"/>
            <c:size val="5"/>
            <c:spPr>
              <a:solidFill>
                <a:schemeClr val="accent1"/>
              </a:solidFill>
              <a:ln w="101600">
                <a:solidFill>
                  <a:schemeClr val="accent1"/>
                </a:solidFill>
              </a:ln>
              <a:effectLst/>
            </c:spPr>
          </c:marker>
          <c:xVal>
            <c:numRef>
              <c:f>Sheet1!$F$2:$F$4</c:f>
              <c:numCache>
                <c:formatCode>General</c:formatCode>
                <c:ptCount val="3"/>
                <c:pt idx="0">
                  <c:v>2011</c:v>
                </c:pt>
                <c:pt idx="1">
                  <c:v>2014</c:v>
                </c:pt>
                <c:pt idx="2">
                  <c:v>2017</c:v>
                </c:pt>
              </c:numCache>
            </c:numRef>
          </c:xVal>
          <c:yVal>
            <c:numRef>
              <c:f>Sheet1!$G$2:$G$4</c:f>
              <c:numCache>
                <c:formatCode>0%</c:formatCode>
                <c:ptCount val="3"/>
                <c:pt idx="0">
                  <c:v>0.97201287746429443</c:v>
                </c:pt>
                <c:pt idx="1">
                  <c:v>0.98931056261062622</c:v>
                </c:pt>
                <c:pt idx="2">
                  <c:v>0.96366316080093384</c:v>
                </c:pt>
              </c:numCache>
            </c:numRef>
          </c:yVal>
          <c:smooth val="0"/>
          <c:extLst>
            <c:ext xmlns:c16="http://schemas.microsoft.com/office/drawing/2014/chart" uri="{C3380CC4-5D6E-409C-BE32-E72D297353CC}">
              <c16:uniqueId val="{00000001-04B7-4CE4-B0A1-A7713D150A89}"/>
            </c:ext>
          </c:extLst>
        </c:ser>
        <c:dLbls>
          <c:showLegendKey val="0"/>
          <c:showVal val="0"/>
          <c:showCatName val="0"/>
          <c:showSerName val="0"/>
          <c:showPercent val="0"/>
          <c:showBubbleSize val="0"/>
        </c:dLbls>
        <c:axId val="636902392"/>
        <c:axId val="636900752"/>
      </c:scatterChart>
      <c:valAx>
        <c:axId val="636902392"/>
        <c:scaling>
          <c:orientation val="minMax"/>
          <c:max val="2018"/>
          <c:min val="2010"/>
        </c:scaling>
        <c:delete val="0"/>
        <c:axPos val="b"/>
        <c:numFmt formatCode="General" sourceLinked="1"/>
        <c:majorTickMark val="none"/>
        <c:minorTickMark val="none"/>
        <c:tickLblPos val="nextTo"/>
        <c:spPr>
          <a:noFill/>
          <a:ln w="31750" cap="flat" cmpd="sng" algn="ctr">
            <a:solidFill>
              <a:schemeClr val="accent2"/>
            </a:solidFill>
            <a:round/>
          </a:ln>
          <a:effectLst/>
        </c:spPr>
        <c:txPr>
          <a:bodyPr rot="-60000000" spcFirstLastPara="1" vertOverflow="ellipsis" vert="horz" wrap="square" anchor="ctr" anchorCtr="1"/>
          <a:lstStyle/>
          <a:p>
            <a:pPr>
              <a:defRPr sz="1800" b="0" i="0" u="none" strike="noStrike" kern="1200" cap="none" spc="0" baseline="0">
                <a:ln w="0"/>
                <a:solidFill>
                  <a:schemeClr val="accent2"/>
                </a:solidFill>
                <a:effectLst>
                  <a:outerShdw blurRad="38100" dist="19050" dir="2700000" algn="tl" rotWithShape="0">
                    <a:schemeClr val="dk1">
                      <a:alpha val="40000"/>
                    </a:schemeClr>
                  </a:outerShdw>
                </a:effectLst>
                <a:latin typeface="+mn-lt"/>
                <a:ea typeface="+mn-ea"/>
                <a:cs typeface="+mn-cs"/>
              </a:defRPr>
            </a:pPr>
            <a:endParaRPr lang="en-US"/>
          </a:p>
        </c:txPr>
        <c:crossAx val="636900752"/>
        <c:crosses val="autoZero"/>
        <c:crossBetween val="midCat"/>
        <c:majorUnit val="1"/>
        <c:minorUnit val="1"/>
      </c:valAx>
      <c:valAx>
        <c:axId val="636900752"/>
        <c:scaling>
          <c:orientation val="minMax"/>
          <c:max val="1"/>
        </c:scaling>
        <c:delete val="0"/>
        <c:axPos val="l"/>
        <c:majorGridlines>
          <c:spPr>
            <a:ln w="3175" cap="flat" cmpd="sng" algn="ctr">
              <a:solidFill>
                <a:schemeClr val="tx1"/>
              </a:solidFill>
              <a:prstDash val="solid"/>
              <a:miter lim="800000"/>
            </a:ln>
            <a:effectLst/>
          </c:spPr>
        </c:majorGridlines>
        <c:numFmt formatCode="0%" sourceLinked="1"/>
        <c:majorTickMark val="none"/>
        <c:minorTickMark val="none"/>
        <c:tickLblPos val="nextTo"/>
        <c:spPr>
          <a:noFill/>
          <a:ln w="31750" cap="flat" cmpd="sng" algn="ctr">
            <a:solidFill>
              <a:schemeClr val="accent2"/>
            </a:solidFill>
            <a:round/>
          </a:ln>
          <a:effectLst/>
        </c:spPr>
        <c:txPr>
          <a:bodyPr rot="-60000000" spcFirstLastPara="1" vertOverflow="ellipsis" vert="horz" wrap="square" anchor="ctr" anchorCtr="1"/>
          <a:lstStyle/>
          <a:p>
            <a:pPr>
              <a:defRPr sz="18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en-US"/>
          </a:p>
        </c:txPr>
        <c:crossAx val="636902392"/>
        <c:crosses val="autoZero"/>
        <c:crossBetween val="midCat"/>
      </c:valAx>
      <c:spPr>
        <a:noFill/>
        <a:ln>
          <a:noFill/>
        </a:ln>
        <a:effectLst/>
      </c:spPr>
    </c:plotArea>
    <c:legend>
      <c:legendPos val="r"/>
      <c:overlay val="1"/>
      <c:spPr>
        <a:solidFill>
          <a:schemeClr val="accent2">
            <a:lumMod val="20000"/>
            <a:lumOff val="80000"/>
          </a:schemeClr>
        </a:solidFill>
        <a:ln w="127000">
          <a:solidFill>
            <a:schemeClr val="accent2">
              <a:lumMod val="20000"/>
              <a:lumOff val="80000"/>
            </a:schemeClr>
          </a:solidFill>
        </a:ln>
        <a:effectLst/>
      </c:spPr>
      <c:txPr>
        <a:bodyPr rot="0" spcFirstLastPara="1" vertOverflow="ellipsis" vert="horz" wrap="square" anchor="ctr" anchorCtr="1"/>
        <a:lstStyle/>
        <a:p>
          <a:pPr>
            <a:defRPr sz="18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800" b="0" cap="none" spc="0">
          <a:ln w="0"/>
          <a:solidFill>
            <a:schemeClr val="tx1"/>
          </a:solidFill>
          <a:effectLst>
            <a:outerShdw blurRad="38100" dist="19050" dir="2700000" algn="tl" rotWithShape="0">
              <a:schemeClr val="dk1">
                <a:alpha val="40000"/>
              </a:schemeClr>
            </a:outerShdw>
          </a:effectLst>
        </a:defRPr>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400" b="0" i="0" u="none" strike="noStrike" kern="1200" cap="none" spc="0" baseline="0">
                <a:ln w="0"/>
                <a:solidFill>
                  <a:schemeClr val="tx1"/>
                </a:solidFill>
                <a:effectLst>
                  <a:outerShdw blurRad="38100" dist="19050" dir="2700000" algn="tl" rotWithShape="0">
                    <a:schemeClr val="dk1">
                      <a:alpha val="40000"/>
                    </a:schemeClr>
                  </a:outerShdw>
                </a:effectLst>
                <a:latin typeface="+mj-lt"/>
                <a:ea typeface="+mn-ea"/>
                <a:cs typeface="+mn-cs"/>
              </a:defRPr>
            </a:pPr>
            <a:r>
              <a:rPr lang="en-GB"/>
              <a:t>Borrowed from financial institution or used credit card</a:t>
            </a:r>
          </a:p>
        </c:rich>
      </c:tx>
      <c:overlay val="0"/>
      <c:spPr>
        <a:noFill/>
        <a:ln>
          <a:noFill/>
        </a:ln>
        <a:effectLst/>
      </c:spPr>
      <c:txPr>
        <a:bodyPr rot="0" spcFirstLastPara="1" vertOverflow="ellipsis" vert="horz" wrap="square" anchor="ctr" anchorCtr="1"/>
        <a:lstStyle/>
        <a:p>
          <a:pPr>
            <a:defRPr sz="2400" b="0" i="0" u="none" strike="noStrike" kern="1200" cap="none" spc="0" baseline="0">
              <a:ln w="0"/>
              <a:solidFill>
                <a:schemeClr val="tx1"/>
              </a:solidFill>
              <a:effectLst>
                <a:outerShdw blurRad="38100" dist="19050" dir="2700000" algn="tl" rotWithShape="0">
                  <a:schemeClr val="dk1">
                    <a:alpha val="40000"/>
                  </a:schemeClr>
                </a:outerShdw>
              </a:effectLst>
              <a:latin typeface="+mj-lt"/>
              <a:ea typeface="+mn-ea"/>
              <a:cs typeface="+mn-cs"/>
            </a:defRPr>
          </a:pPr>
          <a:endParaRPr lang="en-US"/>
        </a:p>
      </c:txPr>
    </c:title>
    <c:autoTitleDeleted val="0"/>
    <c:plotArea>
      <c:layout/>
      <c:scatterChart>
        <c:scatterStyle val="lineMarker"/>
        <c:varyColors val="0"/>
        <c:ser>
          <c:idx val="1"/>
          <c:order val="0"/>
          <c:tx>
            <c:strRef>
              <c:f>Sheet1!$C$5</c:f>
              <c:strCache>
                <c:ptCount val="1"/>
                <c:pt idx="0">
                  <c:v>India</c:v>
                </c:pt>
              </c:strCache>
            </c:strRef>
          </c:tx>
          <c:spPr>
            <a:ln w="50800" cap="rnd">
              <a:solidFill>
                <a:schemeClr val="accent2"/>
              </a:solidFill>
              <a:round/>
            </a:ln>
            <a:effectLst/>
          </c:spPr>
          <c:marker>
            <c:symbol val="circle"/>
            <c:size val="5"/>
            <c:spPr>
              <a:solidFill>
                <a:schemeClr val="accent2"/>
              </a:solidFill>
              <a:ln w="101600">
                <a:solidFill>
                  <a:schemeClr val="accent2"/>
                </a:solidFill>
              </a:ln>
              <a:effectLst/>
            </c:spPr>
          </c:marker>
          <c:xVal>
            <c:numRef>
              <c:f>Sheet1!$F$5:$F$7</c:f>
              <c:numCache>
                <c:formatCode>General</c:formatCode>
                <c:ptCount val="3"/>
                <c:pt idx="0">
                  <c:v>2011</c:v>
                </c:pt>
                <c:pt idx="1">
                  <c:v>2014</c:v>
                </c:pt>
                <c:pt idx="2">
                  <c:v>2017</c:v>
                </c:pt>
              </c:numCache>
            </c:numRef>
          </c:xVal>
          <c:yVal>
            <c:numRef>
              <c:f>Sheet1!$IJ$5:$IJ$7</c:f>
              <c:numCache>
                <c:formatCode>0%</c:formatCode>
                <c:ptCount val="3"/>
                <c:pt idx="1">
                  <c:v>9.1163314878940582E-2</c:v>
                </c:pt>
                <c:pt idx="2">
                  <c:v>8.1460043787956238E-2</c:v>
                </c:pt>
              </c:numCache>
            </c:numRef>
          </c:yVal>
          <c:smooth val="0"/>
          <c:extLst>
            <c:ext xmlns:c16="http://schemas.microsoft.com/office/drawing/2014/chart" uri="{C3380CC4-5D6E-409C-BE32-E72D297353CC}">
              <c16:uniqueId val="{00000000-756F-422F-B54A-40562BEE0017}"/>
            </c:ext>
          </c:extLst>
        </c:ser>
        <c:ser>
          <c:idx val="0"/>
          <c:order val="1"/>
          <c:tx>
            <c:strRef>
              <c:f>Sheet1!$C$2</c:f>
              <c:strCache>
                <c:ptCount val="1"/>
                <c:pt idx="0">
                  <c:v>United Kingdom</c:v>
                </c:pt>
              </c:strCache>
            </c:strRef>
          </c:tx>
          <c:spPr>
            <a:ln w="50800" cap="rnd">
              <a:solidFill>
                <a:schemeClr val="accent1"/>
              </a:solidFill>
              <a:round/>
            </a:ln>
            <a:effectLst/>
          </c:spPr>
          <c:marker>
            <c:symbol val="circle"/>
            <c:size val="5"/>
            <c:spPr>
              <a:solidFill>
                <a:schemeClr val="accent1"/>
              </a:solidFill>
              <a:ln w="101600">
                <a:solidFill>
                  <a:schemeClr val="accent1"/>
                </a:solidFill>
              </a:ln>
              <a:effectLst/>
            </c:spPr>
          </c:marker>
          <c:xVal>
            <c:numRef>
              <c:f>Sheet1!$F$2:$F$4</c:f>
              <c:numCache>
                <c:formatCode>General</c:formatCode>
                <c:ptCount val="3"/>
                <c:pt idx="0">
                  <c:v>2011</c:v>
                </c:pt>
                <c:pt idx="1">
                  <c:v>2014</c:v>
                </c:pt>
                <c:pt idx="2">
                  <c:v>2017</c:v>
                </c:pt>
              </c:numCache>
            </c:numRef>
          </c:xVal>
          <c:yVal>
            <c:numRef>
              <c:f>Sheet1!$IJ$2:$IJ$4</c:f>
              <c:numCache>
                <c:formatCode>0%</c:formatCode>
                <c:ptCount val="3"/>
                <c:pt idx="1">
                  <c:v>0.62364453077316284</c:v>
                </c:pt>
                <c:pt idx="2">
                  <c:v>0.64749372005462646</c:v>
                </c:pt>
              </c:numCache>
            </c:numRef>
          </c:yVal>
          <c:smooth val="0"/>
          <c:extLst>
            <c:ext xmlns:c16="http://schemas.microsoft.com/office/drawing/2014/chart" uri="{C3380CC4-5D6E-409C-BE32-E72D297353CC}">
              <c16:uniqueId val="{00000001-756F-422F-B54A-40562BEE0017}"/>
            </c:ext>
          </c:extLst>
        </c:ser>
        <c:dLbls>
          <c:showLegendKey val="0"/>
          <c:showVal val="0"/>
          <c:showCatName val="0"/>
          <c:showSerName val="0"/>
          <c:showPercent val="0"/>
          <c:showBubbleSize val="0"/>
        </c:dLbls>
        <c:axId val="636902392"/>
        <c:axId val="636900752"/>
      </c:scatterChart>
      <c:valAx>
        <c:axId val="636902392"/>
        <c:scaling>
          <c:orientation val="minMax"/>
          <c:max val="2018"/>
          <c:min val="2010"/>
        </c:scaling>
        <c:delete val="0"/>
        <c:axPos val="b"/>
        <c:numFmt formatCode="General" sourceLinked="1"/>
        <c:majorTickMark val="none"/>
        <c:minorTickMark val="none"/>
        <c:tickLblPos val="nextTo"/>
        <c:spPr>
          <a:noFill/>
          <a:ln w="31750" cap="flat" cmpd="sng" algn="ctr">
            <a:solidFill>
              <a:schemeClr val="accent2"/>
            </a:solidFill>
            <a:round/>
          </a:ln>
          <a:effectLst/>
        </c:spPr>
        <c:txPr>
          <a:bodyPr rot="-60000000" spcFirstLastPara="1" vertOverflow="ellipsis" vert="horz" wrap="square" anchor="ctr" anchorCtr="1"/>
          <a:lstStyle/>
          <a:p>
            <a:pPr>
              <a:defRPr sz="1800" b="0" i="0" u="none" strike="noStrike" kern="1200" cap="none" spc="0" baseline="0">
                <a:ln w="0"/>
                <a:solidFill>
                  <a:schemeClr val="accent2"/>
                </a:solidFill>
                <a:effectLst>
                  <a:outerShdw blurRad="38100" dist="19050" dir="2700000" algn="tl" rotWithShape="0">
                    <a:schemeClr val="dk1">
                      <a:alpha val="40000"/>
                    </a:schemeClr>
                  </a:outerShdw>
                </a:effectLst>
                <a:latin typeface="+mn-lt"/>
                <a:ea typeface="+mn-ea"/>
                <a:cs typeface="+mn-cs"/>
              </a:defRPr>
            </a:pPr>
            <a:endParaRPr lang="en-US"/>
          </a:p>
        </c:txPr>
        <c:crossAx val="636900752"/>
        <c:crosses val="autoZero"/>
        <c:crossBetween val="midCat"/>
        <c:majorUnit val="1"/>
        <c:minorUnit val="1"/>
      </c:valAx>
      <c:valAx>
        <c:axId val="636900752"/>
        <c:scaling>
          <c:orientation val="minMax"/>
          <c:max val="1"/>
        </c:scaling>
        <c:delete val="0"/>
        <c:axPos val="l"/>
        <c:majorGridlines>
          <c:spPr>
            <a:ln w="3175" cap="flat" cmpd="sng" algn="ctr">
              <a:solidFill>
                <a:schemeClr val="tx1"/>
              </a:solidFill>
              <a:prstDash val="solid"/>
              <a:miter lim="800000"/>
            </a:ln>
            <a:effectLst/>
          </c:spPr>
        </c:majorGridlines>
        <c:numFmt formatCode="0%" sourceLinked="1"/>
        <c:majorTickMark val="none"/>
        <c:minorTickMark val="none"/>
        <c:tickLblPos val="nextTo"/>
        <c:spPr>
          <a:noFill/>
          <a:ln w="31750" cap="flat" cmpd="sng" algn="ctr">
            <a:solidFill>
              <a:schemeClr val="accent2"/>
            </a:solidFill>
            <a:round/>
          </a:ln>
          <a:effectLst/>
        </c:spPr>
        <c:txPr>
          <a:bodyPr rot="-60000000" spcFirstLastPara="1" vertOverflow="ellipsis" vert="horz" wrap="square" anchor="ctr" anchorCtr="1"/>
          <a:lstStyle/>
          <a:p>
            <a:pPr>
              <a:defRPr sz="18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en-US"/>
          </a:p>
        </c:txPr>
        <c:crossAx val="636902392"/>
        <c:crosses val="autoZero"/>
        <c:crossBetween val="midCat"/>
      </c:valAx>
      <c:spPr>
        <a:noFill/>
        <a:ln>
          <a:noFill/>
        </a:ln>
        <a:effectLst/>
      </c:spPr>
    </c:plotArea>
    <c:legend>
      <c:legendPos val="r"/>
      <c:overlay val="1"/>
      <c:spPr>
        <a:solidFill>
          <a:schemeClr val="accent2">
            <a:lumMod val="20000"/>
            <a:lumOff val="80000"/>
          </a:schemeClr>
        </a:solidFill>
        <a:ln w="127000">
          <a:solidFill>
            <a:schemeClr val="accent2">
              <a:lumMod val="20000"/>
              <a:lumOff val="80000"/>
            </a:schemeClr>
          </a:solidFill>
        </a:ln>
        <a:effectLst/>
      </c:spPr>
      <c:txPr>
        <a:bodyPr rot="0" spcFirstLastPara="1" vertOverflow="ellipsis" vert="horz" wrap="square" anchor="ctr" anchorCtr="1"/>
        <a:lstStyle/>
        <a:p>
          <a:pPr>
            <a:defRPr sz="18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800" b="0" cap="none" spc="0">
          <a:ln w="0"/>
          <a:solidFill>
            <a:schemeClr val="tx1"/>
          </a:solidFill>
          <a:effectLst>
            <a:outerShdw blurRad="38100" dist="19050" dir="2700000" algn="tl" rotWithShape="0">
              <a:schemeClr val="dk1">
                <a:alpha val="40000"/>
              </a:schemeClr>
            </a:outerShdw>
          </a:effectLst>
        </a:defRPr>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400" b="0" i="0" u="none" strike="noStrike" kern="1200" cap="none" spc="0" baseline="0">
                <a:ln w="0"/>
                <a:solidFill>
                  <a:schemeClr val="tx1"/>
                </a:solidFill>
                <a:effectLst>
                  <a:outerShdw blurRad="38100" dist="19050" dir="2700000" algn="tl" rotWithShape="0">
                    <a:schemeClr val="dk1">
                      <a:alpha val="40000"/>
                    </a:schemeClr>
                  </a:outerShdw>
                </a:effectLst>
                <a:latin typeface="+mj-lt"/>
                <a:ea typeface="+mn-ea"/>
                <a:cs typeface="+mn-cs"/>
              </a:defRPr>
            </a:pPr>
            <a:r>
              <a:rPr lang="en-GB"/>
              <a:t>Saved for old age</a:t>
            </a:r>
          </a:p>
        </c:rich>
      </c:tx>
      <c:overlay val="0"/>
      <c:spPr>
        <a:noFill/>
        <a:ln>
          <a:noFill/>
        </a:ln>
        <a:effectLst/>
      </c:spPr>
      <c:txPr>
        <a:bodyPr rot="0" spcFirstLastPara="1" vertOverflow="ellipsis" vert="horz" wrap="square" anchor="ctr" anchorCtr="1"/>
        <a:lstStyle/>
        <a:p>
          <a:pPr>
            <a:defRPr sz="2400" b="0" i="0" u="none" strike="noStrike" kern="1200" cap="none" spc="0" baseline="0">
              <a:ln w="0"/>
              <a:solidFill>
                <a:schemeClr val="tx1"/>
              </a:solidFill>
              <a:effectLst>
                <a:outerShdw blurRad="38100" dist="19050" dir="2700000" algn="tl" rotWithShape="0">
                  <a:schemeClr val="dk1">
                    <a:alpha val="40000"/>
                  </a:schemeClr>
                </a:outerShdw>
              </a:effectLst>
              <a:latin typeface="+mj-lt"/>
              <a:ea typeface="+mn-ea"/>
              <a:cs typeface="+mn-cs"/>
            </a:defRPr>
          </a:pPr>
          <a:endParaRPr lang="en-US"/>
        </a:p>
      </c:txPr>
    </c:title>
    <c:autoTitleDeleted val="0"/>
    <c:plotArea>
      <c:layout/>
      <c:scatterChart>
        <c:scatterStyle val="lineMarker"/>
        <c:varyColors val="0"/>
        <c:ser>
          <c:idx val="1"/>
          <c:order val="0"/>
          <c:tx>
            <c:strRef>
              <c:f>Sheet1!$C$5</c:f>
              <c:strCache>
                <c:ptCount val="1"/>
                <c:pt idx="0">
                  <c:v>India</c:v>
                </c:pt>
              </c:strCache>
            </c:strRef>
          </c:tx>
          <c:spPr>
            <a:ln w="50800" cap="rnd">
              <a:solidFill>
                <a:schemeClr val="accent2"/>
              </a:solidFill>
              <a:round/>
            </a:ln>
            <a:effectLst/>
          </c:spPr>
          <c:marker>
            <c:symbol val="circle"/>
            <c:size val="5"/>
            <c:spPr>
              <a:solidFill>
                <a:schemeClr val="accent2"/>
              </a:solidFill>
              <a:ln w="101600">
                <a:solidFill>
                  <a:schemeClr val="accent2"/>
                </a:solidFill>
              </a:ln>
              <a:effectLst/>
            </c:spPr>
          </c:marker>
          <c:xVal>
            <c:numRef>
              <c:f>Sheet1!$F$5:$F$7</c:f>
              <c:numCache>
                <c:formatCode>General</c:formatCode>
                <c:ptCount val="3"/>
                <c:pt idx="0">
                  <c:v>2011</c:v>
                </c:pt>
                <c:pt idx="1">
                  <c:v>2014</c:v>
                </c:pt>
                <c:pt idx="2">
                  <c:v>2017</c:v>
                </c:pt>
              </c:numCache>
            </c:numRef>
          </c:xVal>
          <c:yVal>
            <c:numRef>
              <c:f>Sheet1!$CV$5:$CV$7</c:f>
              <c:numCache>
                <c:formatCode>0%</c:formatCode>
                <c:ptCount val="3"/>
                <c:pt idx="1">
                  <c:v>9.9418513476848602E-2</c:v>
                </c:pt>
                <c:pt idx="2">
                  <c:v>0.11225830763578415</c:v>
                </c:pt>
              </c:numCache>
            </c:numRef>
          </c:yVal>
          <c:smooth val="0"/>
          <c:extLst>
            <c:ext xmlns:c16="http://schemas.microsoft.com/office/drawing/2014/chart" uri="{C3380CC4-5D6E-409C-BE32-E72D297353CC}">
              <c16:uniqueId val="{00000000-4B24-495C-8A1E-48A1A3A25E52}"/>
            </c:ext>
          </c:extLst>
        </c:ser>
        <c:ser>
          <c:idx val="0"/>
          <c:order val="1"/>
          <c:tx>
            <c:strRef>
              <c:f>Sheet1!$C$2</c:f>
              <c:strCache>
                <c:ptCount val="1"/>
                <c:pt idx="0">
                  <c:v>United Kingdom</c:v>
                </c:pt>
              </c:strCache>
            </c:strRef>
          </c:tx>
          <c:spPr>
            <a:ln w="50800" cap="rnd">
              <a:solidFill>
                <a:schemeClr val="accent1"/>
              </a:solidFill>
              <a:round/>
            </a:ln>
            <a:effectLst/>
          </c:spPr>
          <c:marker>
            <c:symbol val="circle"/>
            <c:size val="5"/>
            <c:spPr>
              <a:solidFill>
                <a:schemeClr val="accent1"/>
              </a:solidFill>
              <a:ln w="101600">
                <a:solidFill>
                  <a:schemeClr val="accent1"/>
                </a:solidFill>
              </a:ln>
              <a:effectLst/>
            </c:spPr>
          </c:marker>
          <c:xVal>
            <c:numRef>
              <c:f>Sheet1!$F$2:$F$4</c:f>
              <c:numCache>
                <c:formatCode>General</c:formatCode>
                <c:ptCount val="3"/>
                <c:pt idx="0">
                  <c:v>2011</c:v>
                </c:pt>
                <c:pt idx="1">
                  <c:v>2014</c:v>
                </c:pt>
                <c:pt idx="2">
                  <c:v>2017</c:v>
                </c:pt>
              </c:numCache>
            </c:numRef>
          </c:xVal>
          <c:yVal>
            <c:numRef>
              <c:f>Sheet1!$CV$2:$CV$4</c:f>
              <c:numCache>
                <c:formatCode>0%</c:formatCode>
                <c:ptCount val="3"/>
                <c:pt idx="1">
                  <c:v>0.40602502226829529</c:v>
                </c:pt>
                <c:pt idx="2">
                  <c:v>0.42562499642372131</c:v>
                </c:pt>
              </c:numCache>
            </c:numRef>
          </c:yVal>
          <c:smooth val="0"/>
          <c:extLst>
            <c:ext xmlns:c16="http://schemas.microsoft.com/office/drawing/2014/chart" uri="{C3380CC4-5D6E-409C-BE32-E72D297353CC}">
              <c16:uniqueId val="{00000001-4B24-495C-8A1E-48A1A3A25E52}"/>
            </c:ext>
          </c:extLst>
        </c:ser>
        <c:dLbls>
          <c:showLegendKey val="0"/>
          <c:showVal val="0"/>
          <c:showCatName val="0"/>
          <c:showSerName val="0"/>
          <c:showPercent val="0"/>
          <c:showBubbleSize val="0"/>
        </c:dLbls>
        <c:axId val="636902392"/>
        <c:axId val="636900752"/>
      </c:scatterChart>
      <c:valAx>
        <c:axId val="636902392"/>
        <c:scaling>
          <c:orientation val="minMax"/>
          <c:max val="2018"/>
          <c:min val="2010"/>
        </c:scaling>
        <c:delete val="0"/>
        <c:axPos val="b"/>
        <c:numFmt formatCode="General" sourceLinked="1"/>
        <c:majorTickMark val="none"/>
        <c:minorTickMark val="none"/>
        <c:tickLblPos val="nextTo"/>
        <c:spPr>
          <a:noFill/>
          <a:ln w="31750" cap="flat" cmpd="sng" algn="ctr">
            <a:solidFill>
              <a:schemeClr val="accent2"/>
            </a:solidFill>
            <a:round/>
          </a:ln>
          <a:effectLst/>
        </c:spPr>
        <c:txPr>
          <a:bodyPr rot="-60000000" spcFirstLastPara="1" vertOverflow="ellipsis" vert="horz" wrap="square" anchor="ctr" anchorCtr="1"/>
          <a:lstStyle/>
          <a:p>
            <a:pPr>
              <a:defRPr sz="1800" b="0" i="0" u="none" strike="noStrike" kern="1200" cap="none" spc="0" baseline="0">
                <a:ln w="0"/>
                <a:solidFill>
                  <a:schemeClr val="accent2"/>
                </a:solidFill>
                <a:effectLst>
                  <a:outerShdw blurRad="38100" dist="19050" dir="2700000" algn="tl" rotWithShape="0">
                    <a:schemeClr val="dk1">
                      <a:alpha val="40000"/>
                    </a:schemeClr>
                  </a:outerShdw>
                </a:effectLst>
                <a:latin typeface="+mn-lt"/>
                <a:ea typeface="+mn-ea"/>
                <a:cs typeface="+mn-cs"/>
              </a:defRPr>
            </a:pPr>
            <a:endParaRPr lang="en-US"/>
          </a:p>
        </c:txPr>
        <c:crossAx val="636900752"/>
        <c:crosses val="autoZero"/>
        <c:crossBetween val="midCat"/>
        <c:majorUnit val="1"/>
        <c:minorUnit val="1"/>
      </c:valAx>
      <c:valAx>
        <c:axId val="636900752"/>
        <c:scaling>
          <c:orientation val="minMax"/>
          <c:max val="1"/>
        </c:scaling>
        <c:delete val="0"/>
        <c:axPos val="l"/>
        <c:majorGridlines>
          <c:spPr>
            <a:ln w="3175" cap="flat" cmpd="sng" algn="ctr">
              <a:solidFill>
                <a:schemeClr val="tx1"/>
              </a:solidFill>
              <a:prstDash val="solid"/>
              <a:miter lim="800000"/>
            </a:ln>
            <a:effectLst/>
          </c:spPr>
        </c:majorGridlines>
        <c:numFmt formatCode="0%" sourceLinked="1"/>
        <c:majorTickMark val="none"/>
        <c:minorTickMark val="none"/>
        <c:tickLblPos val="nextTo"/>
        <c:spPr>
          <a:noFill/>
          <a:ln w="31750" cap="flat" cmpd="sng" algn="ctr">
            <a:solidFill>
              <a:schemeClr val="accent2"/>
            </a:solidFill>
            <a:round/>
          </a:ln>
          <a:effectLst/>
        </c:spPr>
        <c:txPr>
          <a:bodyPr rot="-60000000" spcFirstLastPara="1" vertOverflow="ellipsis" vert="horz" wrap="square" anchor="ctr" anchorCtr="1"/>
          <a:lstStyle/>
          <a:p>
            <a:pPr>
              <a:defRPr sz="18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en-US"/>
          </a:p>
        </c:txPr>
        <c:crossAx val="636902392"/>
        <c:crosses val="autoZero"/>
        <c:crossBetween val="midCat"/>
      </c:valAx>
      <c:spPr>
        <a:noFill/>
        <a:ln>
          <a:noFill/>
        </a:ln>
        <a:effectLst/>
      </c:spPr>
    </c:plotArea>
    <c:legend>
      <c:legendPos val="tr"/>
      <c:overlay val="1"/>
      <c:spPr>
        <a:solidFill>
          <a:schemeClr val="accent2">
            <a:lumMod val="20000"/>
            <a:lumOff val="80000"/>
          </a:schemeClr>
        </a:solidFill>
        <a:ln w="127000">
          <a:solidFill>
            <a:schemeClr val="accent2">
              <a:lumMod val="20000"/>
              <a:lumOff val="80000"/>
            </a:schemeClr>
          </a:solidFill>
        </a:ln>
        <a:effectLst/>
      </c:spPr>
      <c:txPr>
        <a:bodyPr rot="0" spcFirstLastPara="1" vertOverflow="ellipsis" vert="horz" wrap="square" anchor="ctr" anchorCtr="1"/>
        <a:lstStyle/>
        <a:p>
          <a:pPr>
            <a:defRPr sz="18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800" b="0" cap="none" spc="0">
          <a:ln w="0"/>
          <a:solidFill>
            <a:schemeClr val="tx1"/>
          </a:solidFill>
          <a:effectLst>
            <a:outerShdw blurRad="38100" dist="19050" dir="2700000" algn="tl" rotWithShape="0">
              <a:schemeClr val="dk1">
                <a:alpha val="40000"/>
              </a:schemeClr>
            </a:outerShdw>
          </a:effectLst>
        </a:defRPr>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400" b="0" i="0" u="none" strike="noStrike" kern="1200" cap="none" spc="0" baseline="0">
                <a:ln w="0"/>
                <a:solidFill>
                  <a:schemeClr val="tx1"/>
                </a:solidFill>
                <a:effectLst>
                  <a:outerShdw blurRad="38100" dist="19050" dir="2700000" algn="tl" rotWithShape="0">
                    <a:schemeClr val="dk1">
                      <a:alpha val="40000"/>
                    </a:schemeClr>
                  </a:outerShdw>
                </a:effectLst>
                <a:latin typeface="+mj-lt"/>
                <a:ea typeface="+mn-ea"/>
                <a:cs typeface="+mn-cs"/>
              </a:defRPr>
            </a:pPr>
            <a:r>
              <a:rPr lang="en-GB"/>
              <a:t>Outstanding home loan</a:t>
            </a:r>
          </a:p>
        </c:rich>
      </c:tx>
      <c:overlay val="0"/>
      <c:spPr>
        <a:noFill/>
        <a:ln>
          <a:noFill/>
        </a:ln>
        <a:effectLst/>
      </c:spPr>
      <c:txPr>
        <a:bodyPr rot="0" spcFirstLastPara="1" vertOverflow="ellipsis" vert="horz" wrap="square" anchor="ctr" anchorCtr="1"/>
        <a:lstStyle/>
        <a:p>
          <a:pPr>
            <a:defRPr sz="2400" b="0" i="0" u="none" strike="noStrike" kern="1200" cap="none" spc="0" baseline="0">
              <a:ln w="0"/>
              <a:solidFill>
                <a:schemeClr val="tx1"/>
              </a:solidFill>
              <a:effectLst>
                <a:outerShdw blurRad="38100" dist="19050" dir="2700000" algn="tl" rotWithShape="0">
                  <a:schemeClr val="dk1">
                    <a:alpha val="40000"/>
                  </a:schemeClr>
                </a:outerShdw>
              </a:effectLst>
              <a:latin typeface="+mj-lt"/>
              <a:ea typeface="+mn-ea"/>
              <a:cs typeface="+mn-cs"/>
            </a:defRPr>
          </a:pPr>
          <a:endParaRPr lang="en-US"/>
        </a:p>
      </c:txPr>
    </c:title>
    <c:autoTitleDeleted val="0"/>
    <c:plotArea>
      <c:layout/>
      <c:scatterChart>
        <c:scatterStyle val="lineMarker"/>
        <c:varyColors val="0"/>
        <c:ser>
          <c:idx val="1"/>
          <c:order val="0"/>
          <c:tx>
            <c:strRef>
              <c:f>Sheet1!$C$5</c:f>
              <c:strCache>
                <c:ptCount val="1"/>
                <c:pt idx="0">
                  <c:v>India</c:v>
                </c:pt>
              </c:strCache>
            </c:strRef>
          </c:tx>
          <c:spPr>
            <a:ln w="50800" cap="rnd">
              <a:solidFill>
                <a:schemeClr val="accent2"/>
              </a:solidFill>
              <a:round/>
            </a:ln>
            <a:effectLst/>
          </c:spPr>
          <c:marker>
            <c:symbol val="circle"/>
            <c:size val="5"/>
            <c:spPr>
              <a:solidFill>
                <a:schemeClr val="accent2"/>
              </a:solidFill>
              <a:ln w="101600">
                <a:solidFill>
                  <a:schemeClr val="accent2"/>
                </a:solidFill>
              </a:ln>
              <a:effectLst/>
            </c:spPr>
          </c:marker>
          <c:xVal>
            <c:numRef>
              <c:f>Sheet1!$F$5:$F$7</c:f>
              <c:numCache>
                <c:formatCode>General</c:formatCode>
                <c:ptCount val="3"/>
                <c:pt idx="0">
                  <c:v>2011</c:v>
                </c:pt>
                <c:pt idx="1">
                  <c:v>2014</c:v>
                </c:pt>
                <c:pt idx="2">
                  <c:v>2017</c:v>
                </c:pt>
              </c:numCache>
            </c:numRef>
          </c:xVal>
          <c:yVal>
            <c:numRef>
              <c:f>Sheet1!$FD$5:$FD$7</c:f>
              <c:numCache>
                <c:formatCode>0%</c:formatCode>
                <c:ptCount val="3"/>
                <c:pt idx="1">
                  <c:v>3.6521781235933304E-2</c:v>
                </c:pt>
                <c:pt idx="2">
                  <c:v>4.6447861939668655E-2</c:v>
                </c:pt>
              </c:numCache>
            </c:numRef>
          </c:yVal>
          <c:smooth val="0"/>
          <c:extLst>
            <c:ext xmlns:c16="http://schemas.microsoft.com/office/drawing/2014/chart" uri="{C3380CC4-5D6E-409C-BE32-E72D297353CC}">
              <c16:uniqueId val="{00000000-C2A8-4B36-8D4D-83E2D378E41A}"/>
            </c:ext>
          </c:extLst>
        </c:ser>
        <c:ser>
          <c:idx val="0"/>
          <c:order val="1"/>
          <c:tx>
            <c:strRef>
              <c:f>Sheet1!$C$2</c:f>
              <c:strCache>
                <c:ptCount val="1"/>
                <c:pt idx="0">
                  <c:v>United Kingdom</c:v>
                </c:pt>
              </c:strCache>
            </c:strRef>
          </c:tx>
          <c:spPr>
            <a:ln w="50800" cap="rnd">
              <a:solidFill>
                <a:schemeClr val="accent1"/>
              </a:solidFill>
              <a:round/>
            </a:ln>
            <a:effectLst/>
          </c:spPr>
          <c:marker>
            <c:symbol val="circle"/>
            <c:size val="5"/>
            <c:spPr>
              <a:solidFill>
                <a:schemeClr val="accent1"/>
              </a:solidFill>
              <a:ln w="101600">
                <a:solidFill>
                  <a:schemeClr val="accent1"/>
                </a:solidFill>
              </a:ln>
              <a:effectLst/>
            </c:spPr>
          </c:marker>
          <c:xVal>
            <c:numRef>
              <c:f>Sheet1!$F$2:$F$4</c:f>
              <c:numCache>
                <c:formatCode>General</c:formatCode>
                <c:ptCount val="3"/>
                <c:pt idx="0">
                  <c:v>2011</c:v>
                </c:pt>
                <c:pt idx="1">
                  <c:v>2014</c:v>
                </c:pt>
                <c:pt idx="2">
                  <c:v>2017</c:v>
                </c:pt>
              </c:numCache>
            </c:numRef>
          </c:xVal>
          <c:yVal>
            <c:numRef>
              <c:f>Sheet1!$FD$2:$FD$4</c:f>
              <c:numCache>
                <c:formatCode>0%</c:formatCode>
                <c:ptCount val="3"/>
                <c:pt idx="1">
                  <c:v>0.289793461561203</c:v>
                </c:pt>
                <c:pt idx="2">
                  <c:v>0.26657071709632874</c:v>
                </c:pt>
              </c:numCache>
            </c:numRef>
          </c:yVal>
          <c:smooth val="0"/>
          <c:extLst>
            <c:ext xmlns:c16="http://schemas.microsoft.com/office/drawing/2014/chart" uri="{C3380CC4-5D6E-409C-BE32-E72D297353CC}">
              <c16:uniqueId val="{00000001-C2A8-4B36-8D4D-83E2D378E41A}"/>
            </c:ext>
          </c:extLst>
        </c:ser>
        <c:dLbls>
          <c:showLegendKey val="0"/>
          <c:showVal val="0"/>
          <c:showCatName val="0"/>
          <c:showSerName val="0"/>
          <c:showPercent val="0"/>
          <c:showBubbleSize val="0"/>
        </c:dLbls>
        <c:axId val="636902392"/>
        <c:axId val="636900752"/>
      </c:scatterChart>
      <c:valAx>
        <c:axId val="636902392"/>
        <c:scaling>
          <c:orientation val="minMax"/>
          <c:max val="2018"/>
          <c:min val="2010"/>
        </c:scaling>
        <c:delete val="0"/>
        <c:axPos val="b"/>
        <c:numFmt formatCode="General" sourceLinked="1"/>
        <c:majorTickMark val="none"/>
        <c:minorTickMark val="none"/>
        <c:tickLblPos val="nextTo"/>
        <c:spPr>
          <a:noFill/>
          <a:ln w="31750" cap="flat" cmpd="sng" algn="ctr">
            <a:solidFill>
              <a:schemeClr val="accent2"/>
            </a:solidFill>
            <a:round/>
          </a:ln>
          <a:effectLst/>
        </c:spPr>
        <c:txPr>
          <a:bodyPr rot="-60000000" spcFirstLastPara="1" vertOverflow="ellipsis" vert="horz" wrap="square" anchor="ctr" anchorCtr="1"/>
          <a:lstStyle/>
          <a:p>
            <a:pPr>
              <a:defRPr sz="1800" b="0" i="0" u="none" strike="noStrike" kern="1200" cap="none" spc="0" baseline="0">
                <a:ln w="0"/>
                <a:solidFill>
                  <a:schemeClr val="accent2"/>
                </a:solidFill>
                <a:effectLst>
                  <a:outerShdw blurRad="38100" dist="19050" dir="2700000" algn="tl" rotWithShape="0">
                    <a:schemeClr val="dk1">
                      <a:alpha val="40000"/>
                    </a:schemeClr>
                  </a:outerShdw>
                </a:effectLst>
                <a:latin typeface="+mn-lt"/>
                <a:ea typeface="+mn-ea"/>
                <a:cs typeface="+mn-cs"/>
              </a:defRPr>
            </a:pPr>
            <a:endParaRPr lang="en-US"/>
          </a:p>
        </c:txPr>
        <c:crossAx val="636900752"/>
        <c:crosses val="autoZero"/>
        <c:crossBetween val="midCat"/>
        <c:majorUnit val="1"/>
        <c:minorUnit val="1"/>
      </c:valAx>
      <c:valAx>
        <c:axId val="636900752"/>
        <c:scaling>
          <c:orientation val="minMax"/>
          <c:max val="1"/>
        </c:scaling>
        <c:delete val="0"/>
        <c:axPos val="l"/>
        <c:majorGridlines>
          <c:spPr>
            <a:ln w="3175" cap="flat" cmpd="sng" algn="ctr">
              <a:solidFill>
                <a:schemeClr val="tx1"/>
              </a:solidFill>
              <a:prstDash val="solid"/>
              <a:miter lim="800000"/>
            </a:ln>
            <a:effectLst/>
          </c:spPr>
        </c:majorGridlines>
        <c:numFmt formatCode="0%" sourceLinked="1"/>
        <c:majorTickMark val="none"/>
        <c:minorTickMark val="none"/>
        <c:tickLblPos val="nextTo"/>
        <c:spPr>
          <a:noFill/>
          <a:ln w="31750" cap="flat" cmpd="sng" algn="ctr">
            <a:solidFill>
              <a:schemeClr val="accent2"/>
            </a:solidFill>
            <a:round/>
          </a:ln>
          <a:effectLst/>
        </c:spPr>
        <c:txPr>
          <a:bodyPr rot="-60000000" spcFirstLastPara="1" vertOverflow="ellipsis" vert="horz" wrap="square" anchor="ctr" anchorCtr="1"/>
          <a:lstStyle/>
          <a:p>
            <a:pPr>
              <a:defRPr sz="18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en-US"/>
          </a:p>
        </c:txPr>
        <c:crossAx val="636902392"/>
        <c:crosses val="autoZero"/>
        <c:crossBetween val="midCat"/>
      </c:valAx>
      <c:spPr>
        <a:noFill/>
        <a:ln>
          <a:noFill/>
        </a:ln>
        <a:effectLst/>
      </c:spPr>
    </c:plotArea>
    <c:legend>
      <c:legendPos val="r"/>
      <c:overlay val="1"/>
      <c:spPr>
        <a:solidFill>
          <a:schemeClr val="accent2">
            <a:lumMod val="20000"/>
            <a:lumOff val="80000"/>
          </a:schemeClr>
        </a:solidFill>
        <a:ln w="127000">
          <a:solidFill>
            <a:schemeClr val="accent2">
              <a:lumMod val="20000"/>
              <a:lumOff val="80000"/>
            </a:schemeClr>
          </a:solidFill>
        </a:ln>
        <a:effectLst/>
      </c:spPr>
      <c:txPr>
        <a:bodyPr rot="0" spcFirstLastPara="1" vertOverflow="ellipsis" vert="horz" wrap="square" anchor="ctr" anchorCtr="1"/>
        <a:lstStyle/>
        <a:p>
          <a:pPr>
            <a:defRPr sz="18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800" b="0" cap="none" spc="0">
          <a:ln w="0"/>
          <a:solidFill>
            <a:schemeClr val="tx1"/>
          </a:solidFill>
          <a:effectLst>
            <a:outerShdw blurRad="38100" dist="19050" dir="2700000" algn="tl" rotWithShape="0">
              <a:schemeClr val="dk1">
                <a:alpha val="40000"/>
              </a:schemeClr>
            </a:outerShdw>
          </a:effectLst>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400" b="0" i="0" u="none" strike="noStrike" kern="1200" cap="none" spc="0" baseline="0">
                <a:ln w="0"/>
                <a:solidFill>
                  <a:schemeClr val="tx1"/>
                </a:solidFill>
                <a:effectLst>
                  <a:outerShdw blurRad="38100" dist="19050" dir="2700000" algn="tl" rotWithShape="0">
                    <a:schemeClr val="dk1">
                      <a:alpha val="40000"/>
                    </a:schemeClr>
                  </a:outerShdw>
                </a:effectLst>
                <a:latin typeface="+mj-lt"/>
                <a:ea typeface="+mn-ea"/>
                <a:cs typeface="+mn-cs"/>
              </a:defRPr>
            </a:pPr>
            <a:r>
              <a:rPr lang="en-GB" sz="2400">
                <a:latin typeface="+mj-lt"/>
              </a:rPr>
              <a:t>Account ownership (% of people age 15+)</a:t>
            </a:r>
          </a:p>
        </c:rich>
      </c:tx>
      <c:layout>
        <c:manualLayout>
          <c:xMode val="edge"/>
          <c:yMode val="edge"/>
          <c:x val="0.26622988750901966"/>
          <c:y val="1.2546815924379253E-2"/>
        </c:manualLayout>
      </c:layout>
      <c:overlay val="0"/>
      <c:spPr>
        <a:noFill/>
        <a:ln>
          <a:noFill/>
        </a:ln>
        <a:effectLst/>
      </c:spPr>
      <c:txPr>
        <a:bodyPr rot="0" spcFirstLastPara="1" vertOverflow="ellipsis" vert="horz" wrap="square" anchor="ctr" anchorCtr="1"/>
        <a:lstStyle/>
        <a:p>
          <a:pPr>
            <a:defRPr sz="2400" b="0" i="0" u="none" strike="noStrike" kern="1200" cap="none" spc="0" baseline="0">
              <a:ln w="0"/>
              <a:solidFill>
                <a:schemeClr val="tx1"/>
              </a:solidFill>
              <a:effectLst>
                <a:outerShdw blurRad="38100" dist="19050" dir="2700000" algn="tl" rotWithShape="0">
                  <a:schemeClr val="dk1">
                    <a:alpha val="40000"/>
                  </a:schemeClr>
                </a:outerShdw>
              </a:effectLst>
              <a:latin typeface="+mj-lt"/>
              <a:ea typeface="+mn-ea"/>
              <a:cs typeface="+mn-cs"/>
            </a:defRPr>
          </a:pPr>
          <a:endParaRPr lang="en-US"/>
        </a:p>
      </c:txPr>
    </c:title>
    <c:autoTitleDeleted val="0"/>
    <c:plotArea>
      <c:layout/>
      <c:scatterChart>
        <c:scatterStyle val="lineMarker"/>
        <c:varyColors val="0"/>
        <c:ser>
          <c:idx val="1"/>
          <c:order val="0"/>
          <c:tx>
            <c:v>India (poorest 40%)</c:v>
          </c:tx>
          <c:spPr>
            <a:ln w="50800" cap="rnd">
              <a:solidFill>
                <a:schemeClr val="accent2"/>
              </a:solidFill>
              <a:round/>
            </a:ln>
            <a:effectLst/>
          </c:spPr>
          <c:marker>
            <c:symbol val="circle"/>
            <c:size val="12"/>
            <c:spPr>
              <a:solidFill>
                <a:schemeClr val="accent2"/>
              </a:solidFill>
              <a:ln w="0">
                <a:solidFill>
                  <a:schemeClr val="accent2"/>
                </a:solidFill>
              </a:ln>
              <a:effectLst/>
            </c:spPr>
          </c:marker>
          <c:xVal>
            <c:numRef>
              <c:f>Sheet1!$F$5:$F$7</c:f>
              <c:numCache>
                <c:formatCode>General</c:formatCode>
                <c:ptCount val="3"/>
                <c:pt idx="0">
                  <c:v>2011</c:v>
                </c:pt>
                <c:pt idx="1">
                  <c:v>2014</c:v>
                </c:pt>
                <c:pt idx="2">
                  <c:v>2017</c:v>
                </c:pt>
              </c:numCache>
            </c:numRef>
          </c:xVal>
          <c:yVal>
            <c:numRef>
              <c:f>Sheet1!$P$5:$P$7</c:f>
              <c:numCache>
                <c:formatCode>0%</c:formatCode>
                <c:ptCount val="3"/>
                <c:pt idx="0">
                  <c:v>0.26971450448036194</c:v>
                </c:pt>
                <c:pt idx="1">
                  <c:v>0.43610677123069763</c:v>
                </c:pt>
                <c:pt idx="2">
                  <c:v>0.77082949876785278</c:v>
                </c:pt>
              </c:numCache>
            </c:numRef>
          </c:yVal>
          <c:smooth val="0"/>
          <c:extLst>
            <c:ext xmlns:c16="http://schemas.microsoft.com/office/drawing/2014/chart" uri="{C3380CC4-5D6E-409C-BE32-E72D297353CC}">
              <c16:uniqueId val="{00000000-F2A0-4A67-B500-4B8ADDAD2F5D}"/>
            </c:ext>
          </c:extLst>
        </c:ser>
        <c:ser>
          <c:idx val="3"/>
          <c:order val="1"/>
          <c:tx>
            <c:v>India (richest 60%)</c:v>
          </c:tx>
          <c:spPr>
            <a:ln w="50800" cap="rnd">
              <a:solidFill>
                <a:srgbClr val="DA3C7E"/>
              </a:solidFill>
              <a:prstDash val="sysDot"/>
              <a:round/>
            </a:ln>
            <a:effectLst/>
          </c:spPr>
          <c:marker>
            <c:symbol val="diamond"/>
            <c:size val="12"/>
            <c:spPr>
              <a:solidFill>
                <a:srgbClr val="DA3C7E"/>
              </a:solidFill>
              <a:ln w="0">
                <a:solidFill>
                  <a:srgbClr val="DA3D7E"/>
                </a:solidFill>
              </a:ln>
              <a:effectLst/>
            </c:spPr>
          </c:marker>
          <c:xVal>
            <c:numRef>
              <c:f>Sheet1!$F$5:$F$7</c:f>
              <c:numCache>
                <c:formatCode>General</c:formatCode>
                <c:ptCount val="3"/>
                <c:pt idx="0">
                  <c:v>2011</c:v>
                </c:pt>
                <c:pt idx="1">
                  <c:v>2014</c:v>
                </c:pt>
                <c:pt idx="2">
                  <c:v>2017</c:v>
                </c:pt>
              </c:numCache>
            </c:numRef>
          </c:xVal>
          <c:yVal>
            <c:numRef>
              <c:f>Sheet1!$Q$5:$Q$7</c:f>
              <c:numCache>
                <c:formatCode>0%</c:formatCode>
                <c:ptCount val="3"/>
                <c:pt idx="0">
                  <c:v>0.40730017423629761</c:v>
                </c:pt>
                <c:pt idx="1">
                  <c:v>0.59484028816223145</c:v>
                </c:pt>
                <c:pt idx="2">
                  <c:v>0.81735426187515259</c:v>
                </c:pt>
              </c:numCache>
            </c:numRef>
          </c:yVal>
          <c:smooth val="0"/>
          <c:extLst>
            <c:ext xmlns:c16="http://schemas.microsoft.com/office/drawing/2014/chart" uri="{C3380CC4-5D6E-409C-BE32-E72D297353CC}">
              <c16:uniqueId val="{00000001-F2A0-4A67-B500-4B8ADDAD2F5D}"/>
            </c:ext>
          </c:extLst>
        </c:ser>
        <c:ser>
          <c:idx val="0"/>
          <c:order val="2"/>
          <c:tx>
            <c:v>United Kingdom (poorest 40%)</c:v>
          </c:tx>
          <c:spPr>
            <a:ln w="50800" cap="rnd">
              <a:solidFill>
                <a:schemeClr val="accent1"/>
              </a:solidFill>
              <a:round/>
            </a:ln>
            <a:effectLst/>
          </c:spPr>
          <c:marker>
            <c:symbol val="circle"/>
            <c:size val="12"/>
            <c:spPr>
              <a:solidFill>
                <a:schemeClr val="accent1"/>
              </a:solidFill>
              <a:ln w="0">
                <a:solidFill>
                  <a:schemeClr val="accent1"/>
                </a:solidFill>
              </a:ln>
              <a:effectLst/>
            </c:spPr>
          </c:marker>
          <c:xVal>
            <c:numRef>
              <c:f>Sheet1!$F$2:$F$4</c:f>
              <c:numCache>
                <c:formatCode>General</c:formatCode>
                <c:ptCount val="3"/>
                <c:pt idx="0">
                  <c:v>2011</c:v>
                </c:pt>
                <c:pt idx="1">
                  <c:v>2014</c:v>
                </c:pt>
                <c:pt idx="2">
                  <c:v>2017</c:v>
                </c:pt>
              </c:numCache>
            </c:numRef>
          </c:xVal>
          <c:yVal>
            <c:numRef>
              <c:f>Sheet1!$P$2:$P$4</c:f>
              <c:numCache>
                <c:formatCode>0%</c:formatCode>
                <c:ptCount val="3"/>
                <c:pt idx="0">
                  <c:v>0.96649199724197388</c:v>
                </c:pt>
                <c:pt idx="1">
                  <c:v>0.98083734512329102</c:v>
                </c:pt>
                <c:pt idx="2">
                  <c:v>0.94473510980606079</c:v>
                </c:pt>
              </c:numCache>
            </c:numRef>
          </c:yVal>
          <c:smooth val="0"/>
          <c:extLst>
            <c:ext xmlns:c16="http://schemas.microsoft.com/office/drawing/2014/chart" uri="{C3380CC4-5D6E-409C-BE32-E72D297353CC}">
              <c16:uniqueId val="{00000002-F2A0-4A67-B500-4B8ADDAD2F5D}"/>
            </c:ext>
          </c:extLst>
        </c:ser>
        <c:ser>
          <c:idx val="2"/>
          <c:order val="3"/>
          <c:tx>
            <c:v>United Kingdom (richest 60%)</c:v>
          </c:tx>
          <c:spPr>
            <a:ln w="50800" cap="rnd">
              <a:solidFill>
                <a:srgbClr val="007987"/>
              </a:solidFill>
              <a:prstDash val="sysDot"/>
              <a:round/>
            </a:ln>
            <a:effectLst/>
          </c:spPr>
          <c:marker>
            <c:symbol val="diamond"/>
            <c:size val="12"/>
            <c:spPr>
              <a:solidFill>
                <a:srgbClr val="007987"/>
              </a:solidFill>
              <a:ln w="0">
                <a:solidFill>
                  <a:srgbClr val="007987"/>
                </a:solidFill>
                <a:round/>
              </a:ln>
              <a:effectLst/>
            </c:spPr>
          </c:marker>
          <c:xVal>
            <c:numRef>
              <c:f>Sheet1!$F$2:$F$4</c:f>
              <c:numCache>
                <c:formatCode>General</c:formatCode>
                <c:ptCount val="3"/>
                <c:pt idx="0">
                  <c:v>2011</c:v>
                </c:pt>
                <c:pt idx="1">
                  <c:v>2014</c:v>
                </c:pt>
                <c:pt idx="2">
                  <c:v>2017</c:v>
                </c:pt>
              </c:numCache>
            </c:numRef>
          </c:xVal>
          <c:yVal>
            <c:numRef>
              <c:f>Sheet1!$Q$2:$Q$4</c:f>
              <c:numCache>
                <c:formatCode>0%</c:formatCode>
                <c:ptCount val="3"/>
                <c:pt idx="0">
                  <c:v>0.97598898410797119</c:v>
                </c:pt>
                <c:pt idx="1">
                  <c:v>0.99489742517471313</c:v>
                </c:pt>
                <c:pt idx="2">
                  <c:v>0.97619754076004028</c:v>
                </c:pt>
              </c:numCache>
            </c:numRef>
          </c:yVal>
          <c:smooth val="0"/>
          <c:extLst>
            <c:ext xmlns:c16="http://schemas.microsoft.com/office/drawing/2014/chart" uri="{C3380CC4-5D6E-409C-BE32-E72D297353CC}">
              <c16:uniqueId val="{00000003-F2A0-4A67-B500-4B8ADDAD2F5D}"/>
            </c:ext>
          </c:extLst>
        </c:ser>
        <c:dLbls>
          <c:showLegendKey val="0"/>
          <c:showVal val="0"/>
          <c:showCatName val="0"/>
          <c:showSerName val="0"/>
          <c:showPercent val="0"/>
          <c:showBubbleSize val="0"/>
        </c:dLbls>
        <c:axId val="636902392"/>
        <c:axId val="636900752"/>
      </c:scatterChart>
      <c:valAx>
        <c:axId val="636902392"/>
        <c:scaling>
          <c:orientation val="minMax"/>
          <c:max val="2018"/>
          <c:min val="2010"/>
        </c:scaling>
        <c:delete val="0"/>
        <c:axPos val="b"/>
        <c:numFmt formatCode="General" sourceLinked="1"/>
        <c:majorTickMark val="none"/>
        <c:minorTickMark val="none"/>
        <c:tickLblPos val="nextTo"/>
        <c:spPr>
          <a:noFill/>
          <a:ln w="31750" cap="flat" cmpd="sng" algn="ctr">
            <a:solidFill>
              <a:schemeClr val="accent2"/>
            </a:solidFill>
            <a:round/>
          </a:ln>
          <a:effectLst/>
        </c:spPr>
        <c:txPr>
          <a:bodyPr rot="-60000000" spcFirstLastPara="1" vertOverflow="ellipsis" vert="horz" wrap="square" anchor="ctr" anchorCtr="1"/>
          <a:lstStyle/>
          <a:p>
            <a:pPr>
              <a:defRPr sz="1800" b="0" i="0" u="none" strike="noStrike" kern="1200" cap="none" spc="0" baseline="0">
                <a:ln w="0"/>
                <a:solidFill>
                  <a:schemeClr val="accent2"/>
                </a:solidFill>
                <a:effectLst>
                  <a:outerShdw blurRad="38100" dist="19050" dir="2700000" algn="tl" rotWithShape="0">
                    <a:schemeClr val="dk1">
                      <a:alpha val="40000"/>
                    </a:schemeClr>
                  </a:outerShdw>
                </a:effectLst>
                <a:latin typeface="+mn-lt"/>
                <a:ea typeface="+mn-ea"/>
                <a:cs typeface="+mn-cs"/>
              </a:defRPr>
            </a:pPr>
            <a:endParaRPr lang="en-US"/>
          </a:p>
        </c:txPr>
        <c:crossAx val="636900752"/>
        <c:crosses val="autoZero"/>
        <c:crossBetween val="midCat"/>
        <c:majorUnit val="1"/>
        <c:minorUnit val="1"/>
      </c:valAx>
      <c:valAx>
        <c:axId val="636900752"/>
        <c:scaling>
          <c:orientation val="minMax"/>
          <c:max val="1"/>
        </c:scaling>
        <c:delete val="0"/>
        <c:axPos val="l"/>
        <c:majorGridlines>
          <c:spPr>
            <a:ln w="3175" cap="flat" cmpd="sng" algn="ctr">
              <a:solidFill>
                <a:schemeClr val="tx1"/>
              </a:solidFill>
              <a:prstDash val="solid"/>
              <a:miter lim="800000"/>
            </a:ln>
            <a:effectLst/>
          </c:spPr>
        </c:majorGridlines>
        <c:numFmt formatCode="0%" sourceLinked="1"/>
        <c:majorTickMark val="none"/>
        <c:minorTickMark val="none"/>
        <c:tickLblPos val="nextTo"/>
        <c:spPr>
          <a:noFill/>
          <a:ln w="31750" cap="flat" cmpd="sng" algn="ctr">
            <a:solidFill>
              <a:schemeClr val="accent2"/>
            </a:solidFill>
            <a:round/>
          </a:ln>
          <a:effectLst/>
        </c:spPr>
        <c:txPr>
          <a:bodyPr rot="-60000000" spcFirstLastPara="1" vertOverflow="ellipsis" vert="horz" wrap="square" anchor="ctr" anchorCtr="1"/>
          <a:lstStyle/>
          <a:p>
            <a:pPr>
              <a:defRPr sz="18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en-US"/>
          </a:p>
        </c:txPr>
        <c:crossAx val="636902392"/>
        <c:crosses val="autoZero"/>
        <c:crossBetween val="midCat"/>
      </c:valAx>
      <c:spPr>
        <a:noFill/>
        <a:ln>
          <a:noFill/>
        </a:ln>
        <a:effectLst/>
      </c:spPr>
    </c:plotArea>
    <c:legend>
      <c:legendPos val="r"/>
      <c:overlay val="1"/>
      <c:spPr>
        <a:solidFill>
          <a:schemeClr val="accent2">
            <a:lumMod val="20000"/>
            <a:lumOff val="80000"/>
          </a:schemeClr>
        </a:solidFill>
        <a:ln w="127000">
          <a:solidFill>
            <a:schemeClr val="accent2">
              <a:lumMod val="20000"/>
              <a:lumOff val="80000"/>
            </a:schemeClr>
          </a:solidFill>
        </a:ln>
        <a:effectLst/>
      </c:spPr>
      <c:txPr>
        <a:bodyPr rot="0" spcFirstLastPara="1" vertOverflow="ellipsis" vert="horz" wrap="square" anchor="ctr" anchorCtr="1"/>
        <a:lstStyle/>
        <a:p>
          <a:pPr>
            <a:defRPr sz="18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800" b="0" cap="none" spc="0">
          <a:ln w="0"/>
          <a:solidFill>
            <a:schemeClr val="tx1"/>
          </a:solidFill>
          <a:effectLst>
            <a:outerShdw blurRad="38100" dist="19050" dir="2700000" algn="tl" rotWithShape="0">
              <a:schemeClr val="dk1">
                <a:alpha val="40000"/>
              </a:schemeClr>
            </a:outerShdw>
          </a:effectLst>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400" b="0" i="0" u="none" strike="noStrike" kern="1200" cap="none" spc="0" baseline="0">
                <a:ln w="0"/>
                <a:solidFill>
                  <a:schemeClr val="tx1"/>
                </a:solidFill>
                <a:effectLst>
                  <a:outerShdw blurRad="38100" dist="19050" dir="2700000" algn="tl" rotWithShape="0">
                    <a:schemeClr val="dk1">
                      <a:alpha val="40000"/>
                    </a:schemeClr>
                  </a:outerShdw>
                </a:effectLst>
                <a:latin typeface="+mj-lt"/>
                <a:ea typeface="+mn-ea"/>
                <a:cs typeface="+mn-cs"/>
              </a:defRPr>
            </a:pPr>
            <a:r>
              <a:rPr lang="en-GB"/>
              <a:t>Account ownership (% of people age 15+)</a:t>
            </a:r>
          </a:p>
        </c:rich>
      </c:tx>
      <c:layout>
        <c:manualLayout>
          <c:xMode val="edge"/>
          <c:yMode val="edge"/>
          <c:x val="0.26622988750901966"/>
          <c:y val="1.2546815924379253E-2"/>
        </c:manualLayout>
      </c:layout>
      <c:overlay val="0"/>
      <c:spPr>
        <a:noFill/>
        <a:ln>
          <a:noFill/>
        </a:ln>
        <a:effectLst/>
      </c:spPr>
      <c:txPr>
        <a:bodyPr rot="0" spcFirstLastPara="1" vertOverflow="ellipsis" vert="horz" wrap="square" anchor="ctr" anchorCtr="1"/>
        <a:lstStyle/>
        <a:p>
          <a:pPr>
            <a:defRPr sz="2400" b="0" i="0" u="none" strike="noStrike" kern="1200" cap="none" spc="0" baseline="0">
              <a:ln w="0"/>
              <a:solidFill>
                <a:schemeClr val="tx1"/>
              </a:solidFill>
              <a:effectLst>
                <a:outerShdw blurRad="38100" dist="19050" dir="2700000" algn="tl" rotWithShape="0">
                  <a:schemeClr val="dk1">
                    <a:alpha val="40000"/>
                  </a:schemeClr>
                </a:outerShdw>
              </a:effectLst>
              <a:latin typeface="+mj-lt"/>
              <a:ea typeface="+mn-ea"/>
              <a:cs typeface="+mn-cs"/>
            </a:defRPr>
          </a:pPr>
          <a:endParaRPr lang="en-US"/>
        </a:p>
      </c:txPr>
    </c:title>
    <c:autoTitleDeleted val="0"/>
    <c:plotArea>
      <c:layout/>
      <c:scatterChart>
        <c:scatterStyle val="lineMarker"/>
        <c:varyColors val="0"/>
        <c:ser>
          <c:idx val="1"/>
          <c:order val="0"/>
          <c:tx>
            <c:v>India (female)</c:v>
          </c:tx>
          <c:spPr>
            <a:ln w="50800" cap="rnd">
              <a:solidFill>
                <a:schemeClr val="accent2"/>
              </a:solidFill>
              <a:round/>
            </a:ln>
            <a:effectLst/>
          </c:spPr>
          <c:marker>
            <c:symbol val="circle"/>
            <c:size val="12"/>
            <c:spPr>
              <a:solidFill>
                <a:schemeClr val="accent2"/>
              </a:solidFill>
              <a:ln w="0">
                <a:solidFill>
                  <a:schemeClr val="accent2"/>
                </a:solidFill>
              </a:ln>
              <a:effectLst/>
            </c:spPr>
          </c:marker>
          <c:xVal>
            <c:numRef>
              <c:f>Sheet1!$F$5:$F$7</c:f>
              <c:numCache>
                <c:formatCode>General</c:formatCode>
                <c:ptCount val="3"/>
                <c:pt idx="0">
                  <c:v>2011</c:v>
                </c:pt>
                <c:pt idx="1">
                  <c:v>2014</c:v>
                </c:pt>
                <c:pt idx="2">
                  <c:v>2017</c:v>
                </c:pt>
              </c:numCache>
            </c:numRef>
          </c:xVal>
          <c:yVal>
            <c:numRef>
              <c:f>Sheet1!$K$5:$K$7</c:f>
              <c:numCache>
                <c:formatCode>0%</c:formatCode>
                <c:ptCount val="3"/>
                <c:pt idx="0">
                  <c:v>0.26490500569343567</c:v>
                </c:pt>
                <c:pt idx="1">
                  <c:v>0.43132609128952026</c:v>
                </c:pt>
                <c:pt idx="2">
                  <c:v>0.76639634370803833</c:v>
                </c:pt>
              </c:numCache>
            </c:numRef>
          </c:yVal>
          <c:smooth val="0"/>
          <c:extLst>
            <c:ext xmlns:c16="http://schemas.microsoft.com/office/drawing/2014/chart" uri="{C3380CC4-5D6E-409C-BE32-E72D297353CC}">
              <c16:uniqueId val="{00000000-5160-4A70-A9D6-7DD282E4C3A2}"/>
            </c:ext>
          </c:extLst>
        </c:ser>
        <c:ser>
          <c:idx val="3"/>
          <c:order val="1"/>
          <c:tx>
            <c:v>India (male)</c:v>
          </c:tx>
          <c:spPr>
            <a:ln w="50800" cap="rnd">
              <a:solidFill>
                <a:srgbClr val="DA3C7E"/>
              </a:solidFill>
              <a:prstDash val="sysDot"/>
              <a:round/>
            </a:ln>
            <a:effectLst/>
          </c:spPr>
          <c:marker>
            <c:symbol val="diamond"/>
            <c:size val="12"/>
            <c:spPr>
              <a:solidFill>
                <a:srgbClr val="DA3C7E"/>
              </a:solidFill>
              <a:ln w="0">
                <a:solidFill>
                  <a:srgbClr val="DA3D7E"/>
                </a:solidFill>
              </a:ln>
              <a:effectLst/>
            </c:spPr>
          </c:marker>
          <c:xVal>
            <c:numRef>
              <c:f>Sheet1!$F$5:$F$7</c:f>
              <c:numCache>
                <c:formatCode>General</c:formatCode>
                <c:ptCount val="3"/>
                <c:pt idx="0">
                  <c:v>2011</c:v>
                </c:pt>
                <c:pt idx="1">
                  <c:v>2014</c:v>
                </c:pt>
                <c:pt idx="2">
                  <c:v>2017</c:v>
                </c:pt>
              </c:numCache>
            </c:numRef>
          </c:xVal>
          <c:yVal>
            <c:numRef>
              <c:f>Sheet1!$H$5:$H$7</c:f>
              <c:numCache>
                <c:formatCode>0%</c:formatCode>
                <c:ptCount val="3"/>
                <c:pt idx="0">
                  <c:v>0.43737074732780457</c:v>
                </c:pt>
                <c:pt idx="1">
                  <c:v>0.62763363122940063</c:v>
                </c:pt>
                <c:pt idx="2">
                  <c:v>0.8300899863243103</c:v>
                </c:pt>
              </c:numCache>
            </c:numRef>
          </c:yVal>
          <c:smooth val="0"/>
          <c:extLst>
            <c:ext xmlns:c16="http://schemas.microsoft.com/office/drawing/2014/chart" uri="{C3380CC4-5D6E-409C-BE32-E72D297353CC}">
              <c16:uniqueId val="{00000001-5160-4A70-A9D6-7DD282E4C3A2}"/>
            </c:ext>
          </c:extLst>
        </c:ser>
        <c:ser>
          <c:idx val="0"/>
          <c:order val="2"/>
          <c:tx>
            <c:v>United Kingdom (female)</c:v>
          </c:tx>
          <c:spPr>
            <a:ln w="50800" cap="rnd">
              <a:solidFill>
                <a:schemeClr val="accent1"/>
              </a:solidFill>
              <a:round/>
            </a:ln>
            <a:effectLst/>
          </c:spPr>
          <c:marker>
            <c:symbol val="circle"/>
            <c:size val="12"/>
            <c:spPr>
              <a:solidFill>
                <a:schemeClr val="accent1"/>
              </a:solidFill>
              <a:ln w="0">
                <a:solidFill>
                  <a:schemeClr val="accent1"/>
                </a:solidFill>
              </a:ln>
              <a:effectLst/>
            </c:spPr>
          </c:marker>
          <c:xVal>
            <c:numRef>
              <c:f>Sheet1!$F$2:$F$4</c:f>
              <c:numCache>
                <c:formatCode>General</c:formatCode>
                <c:ptCount val="3"/>
                <c:pt idx="0">
                  <c:v>2011</c:v>
                </c:pt>
                <c:pt idx="1">
                  <c:v>2014</c:v>
                </c:pt>
                <c:pt idx="2">
                  <c:v>2017</c:v>
                </c:pt>
              </c:numCache>
            </c:numRef>
          </c:xVal>
          <c:yVal>
            <c:numRef>
              <c:f>Sheet1!$K$2:$K$4</c:f>
              <c:numCache>
                <c:formatCode>0%</c:formatCode>
                <c:ptCount val="3"/>
                <c:pt idx="0">
                  <c:v>0.9765198826789856</c:v>
                </c:pt>
                <c:pt idx="1">
                  <c:v>0.98652732372283936</c:v>
                </c:pt>
                <c:pt idx="2">
                  <c:v>0.96073436737060547</c:v>
                </c:pt>
              </c:numCache>
            </c:numRef>
          </c:yVal>
          <c:smooth val="0"/>
          <c:extLst>
            <c:ext xmlns:c16="http://schemas.microsoft.com/office/drawing/2014/chart" uri="{C3380CC4-5D6E-409C-BE32-E72D297353CC}">
              <c16:uniqueId val="{00000002-5160-4A70-A9D6-7DD282E4C3A2}"/>
            </c:ext>
          </c:extLst>
        </c:ser>
        <c:ser>
          <c:idx val="2"/>
          <c:order val="3"/>
          <c:tx>
            <c:v>United Kingdom (male)</c:v>
          </c:tx>
          <c:spPr>
            <a:ln w="50800" cap="rnd">
              <a:solidFill>
                <a:srgbClr val="007987"/>
              </a:solidFill>
              <a:prstDash val="sysDot"/>
              <a:round/>
            </a:ln>
            <a:effectLst/>
          </c:spPr>
          <c:marker>
            <c:symbol val="diamond"/>
            <c:size val="12"/>
            <c:spPr>
              <a:solidFill>
                <a:srgbClr val="007987"/>
              </a:solidFill>
              <a:ln w="0">
                <a:solidFill>
                  <a:srgbClr val="007987"/>
                </a:solidFill>
                <a:round/>
              </a:ln>
              <a:effectLst/>
            </c:spPr>
          </c:marker>
          <c:xVal>
            <c:numRef>
              <c:f>Sheet1!$F$2:$F$4</c:f>
              <c:numCache>
                <c:formatCode>General</c:formatCode>
                <c:ptCount val="3"/>
                <c:pt idx="0">
                  <c:v>2011</c:v>
                </c:pt>
                <c:pt idx="1">
                  <c:v>2014</c:v>
                </c:pt>
                <c:pt idx="2">
                  <c:v>2017</c:v>
                </c:pt>
              </c:numCache>
            </c:numRef>
          </c:xVal>
          <c:yVal>
            <c:numRef>
              <c:f>Sheet1!$H$2:$H$4</c:f>
              <c:numCache>
                <c:formatCode>0%</c:formatCode>
                <c:ptCount val="3"/>
                <c:pt idx="0">
                  <c:v>0.96707034111022949</c:v>
                </c:pt>
                <c:pt idx="1">
                  <c:v>0.99221700429916382</c:v>
                </c:pt>
                <c:pt idx="2">
                  <c:v>0.96674084663391113</c:v>
                </c:pt>
              </c:numCache>
            </c:numRef>
          </c:yVal>
          <c:smooth val="0"/>
          <c:extLst>
            <c:ext xmlns:c16="http://schemas.microsoft.com/office/drawing/2014/chart" uri="{C3380CC4-5D6E-409C-BE32-E72D297353CC}">
              <c16:uniqueId val="{00000003-5160-4A70-A9D6-7DD282E4C3A2}"/>
            </c:ext>
          </c:extLst>
        </c:ser>
        <c:dLbls>
          <c:showLegendKey val="0"/>
          <c:showVal val="0"/>
          <c:showCatName val="0"/>
          <c:showSerName val="0"/>
          <c:showPercent val="0"/>
          <c:showBubbleSize val="0"/>
        </c:dLbls>
        <c:axId val="636902392"/>
        <c:axId val="636900752"/>
      </c:scatterChart>
      <c:valAx>
        <c:axId val="636902392"/>
        <c:scaling>
          <c:orientation val="minMax"/>
          <c:max val="2018"/>
          <c:min val="2010"/>
        </c:scaling>
        <c:delete val="0"/>
        <c:axPos val="b"/>
        <c:numFmt formatCode="General" sourceLinked="1"/>
        <c:majorTickMark val="none"/>
        <c:minorTickMark val="none"/>
        <c:tickLblPos val="nextTo"/>
        <c:spPr>
          <a:noFill/>
          <a:ln w="31750" cap="flat" cmpd="sng" algn="ctr">
            <a:solidFill>
              <a:schemeClr val="accent2"/>
            </a:solidFill>
            <a:round/>
          </a:ln>
          <a:effectLst/>
        </c:spPr>
        <c:txPr>
          <a:bodyPr rot="-60000000" spcFirstLastPara="1" vertOverflow="ellipsis" vert="horz" wrap="square" anchor="ctr" anchorCtr="1"/>
          <a:lstStyle/>
          <a:p>
            <a:pPr>
              <a:defRPr sz="1800" b="0" i="0" u="none" strike="noStrike" kern="1200" cap="none" spc="0" baseline="0">
                <a:ln w="0"/>
                <a:solidFill>
                  <a:schemeClr val="accent2"/>
                </a:solidFill>
                <a:effectLst>
                  <a:outerShdw blurRad="38100" dist="19050" dir="2700000" algn="tl" rotWithShape="0">
                    <a:schemeClr val="dk1">
                      <a:alpha val="40000"/>
                    </a:schemeClr>
                  </a:outerShdw>
                </a:effectLst>
                <a:latin typeface="+mn-lt"/>
                <a:ea typeface="+mn-ea"/>
                <a:cs typeface="+mn-cs"/>
              </a:defRPr>
            </a:pPr>
            <a:endParaRPr lang="en-US"/>
          </a:p>
        </c:txPr>
        <c:crossAx val="636900752"/>
        <c:crosses val="autoZero"/>
        <c:crossBetween val="midCat"/>
        <c:majorUnit val="1"/>
        <c:minorUnit val="1"/>
      </c:valAx>
      <c:valAx>
        <c:axId val="636900752"/>
        <c:scaling>
          <c:orientation val="minMax"/>
          <c:max val="1"/>
        </c:scaling>
        <c:delete val="0"/>
        <c:axPos val="l"/>
        <c:majorGridlines>
          <c:spPr>
            <a:ln w="3175" cap="flat" cmpd="sng" algn="ctr">
              <a:solidFill>
                <a:schemeClr val="tx1"/>
              </a:solidFill>
              <a:prstDash val="solid"/>
              <a:miter lim="800000"/>
            </a:ln>
            <a:effectLst/>
          </c:spPr>
        </c:majorGridlines>
        <c:numFmt formatCode="0%" sourceLinked="1"/>
        <c:majorTickMark val="none"/>
        <c:minorTickMark val="none"/>
        <c:tickLblPos val="nextTo"/>
        <c:spPr>
          <a:noFill/>
          <a:ln w="31750" cap="flat" cmpd="sng" algn="ctr">
            <a:solidFill>
              <a:schemeClr val="accent2"/>
            </a:solidFill>
            <a:round/>
          </a:ln>
          <a:effectLst/>
        </c:spPr>
        <c:txPr>
          <a:bodyPr rot="-60000000" spcFirstLastPara="1" vertOverflow="ellipsis" vert="horz" wrap="square" anchor="ctr" anchorCtr="1"/>
          <a:lstStyle/>
          <a:p>
            <a:pPr>
              <a:defRPr sz="18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en-US"/>
          </a:p>
        </c:txPr>
        <c:crossAx val="636902392"/>
        <c:crosses val="autoZero"/>
        <c:crossBetween val="midCat"/>
      </c:valAx>
      <c:spPr>
        <a:noFill/>
        <a:ln>
          <a:noFill/>
        </a:ln>
        <a:effectLst/>
      </c:spPr>
    </c:plotArea>
    <c:legend>
      <c:legendPos val="r"/>
      <c:overlay val="1"/>
      <c:spPr>
        <a:solidFill>
          <a:schemeClr val="accent2">
            <a:lumMod val="20000"/>
            <a:lumOff val="80000"/>
          </a:schemeClr>
        </a:solidFill>
        <a:ln w="127000">
          <a:solidFill>
            <a:schemeClr val="accent2">
              <a:lumMod val="20000"/>
              <a:lumOff val="80000"/>
            </a:schemeClr>
          </a:solidFill>
        </a:ln>
        <a:effectLst/>
      </c:spPr>
      <c:txPr>
        <a:bodyPr rot="0" spcFirstLastPara="1" vertOverflow="ellipsis" vert="horz" wrap="square" anchor="ctr" anchorCtr="1"/>
        <a:lstStyle/>
        <a:p>
          <a:pPr>
            <a:defRPr sz="18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800" b="0" cap="none" spc="0">
          <a:ln w="0"/>
          <a:solidFill>
            <a:schemeClr val="tx1"/>
          </a:solidFill>
          <a:effectLst>
            <a:outerShdw blurRad="38100" dist="19050" dir="2700000" algn="tl" rotWithShape="0">
              <a:schemeClr val="dk1">
                <a:alpha val="40000"/>
              </a:schemeClr>
            </a:outerShdw>
          </a:effectLst>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400" b="0" i="0" u="none" strike="noStrike" kern="1200" cap="none" spc="0" baseline="0">
                <a:ln w="0"/>
                <a:solidFill>
                  <a:schemeClr val="tx1"/>
                </a:solidFill>
                <a:effectLst>
                  <a:outerShdw blurRad="38100" dist="19050" dir="2700000" algn="tl" rotWithShape="0">
                    <a:schemeClr val="dk1">
                      <a:alpha val="40000"/>
                    </a:schemeClr>
                  </a:outerShdw>
                </a:effectLst>
                <a:latin typeface="+mj-lt"/>
                <a:ea typeface="+mn-ea"/>
                <a:cs typeface="+mn-cs"/>
              </a:defRPr>
            </a:pPr>
            <a:r>
              <a:rPr lang="en-GB"/>
              <a:t>Made or received digital payments in the past year</a:t>
            </a:r>
          </a:p>
        </c:rich>
      </c:tx>
      <c:overlay val="0"/>
      <c:spPr>
        <a:noFill/>
        <a:ln>
          <a:noFill/>
        </a:ln>
        <a:effectLst/>
      </c:spPr>
      <c:txPr>
        <a:bodyPr rot="0" spcFirstLastPara="1" vertOverflow="ellipsis" vert="horz" wrap="square" anchor="ctr" anchorCtr="1"/>
        <a:lstStyle/>
        <a:p>
          <a:pPr>
            <a:defRPr sz="2400" b="0" i="0" u="none" strike="noStrike" kern="1200" cap="none" spc="0" baseline="0">
              <a:ln w="0"/>
              <a:solidFill>
                <a:schemeClr val="tx1"/>
              </a:solidFill>
              <a:effectLst>
                <a:outerShdw blurRad="38100" dist="19050" dir="2700000" algn="tl" rotWithShape="0">
                  <a:schemeClr val="dk1">
                    <a:alpha val="40000"/>
                  </a:schemeClr>
                </a:outerShdw>
              </a:effectLst>
              <a:latin typeface="+mj-lt"/>
              <a:ea typeface="+mn-ea"/>
              <a:cs typeface="+mn-cs"/>
            </a:defRPr>
          </a:pPr>
          <a:endParaRPr lang="en-US"/>
        </a:p>
      </c:txPr>
    </c:title>
    <c:autoTitleDeleted val="0"/>
    <c:plotArea>
      <c:layout/>
      <c:scatterChart>
        <c:scatterStyle val="lineMarker"/>
        <c:varyColors val="0"/>
        <c:ser>
          <c:idx val="1"/>
          <c:order val="0"/>
          <c:tx>
            <c:strRef>
              <c:f>Sheet1!$C$5</c:f>
              <c:strCache>
                <c:ptCount val="1"/>
                <c:pt idx="0">
                  <c:v>India</c:v>
                </c:pt>
              </c:strCache>
            </c:strRef>
          </c:tx>
          <c:spPr>
            <a:ln w="50800" cap="rnd">
              <a:solidFill>
                <a:schemeClr val="accent2"/>
              </a:solidFill>
              <a:round/>
            </a:ln>
            <a:effectLst/>
          </c:spPr>
          <c:marker>
            <c:symbol val="circle"/>
            <c:size val="5"/>
            <c:spPr>
              <a:solidFill>
                <a:schemeClr val="accent2"/>
              </a:solidFill>
              <a:ln w="101600">
                <a:solidFill>
                  <a:schemeClr val="accent2"/>
                </a:solidFill>
              </a:ln>
              <a:effectLst/>
            </c:spPr>
          </c:marker>
          <c:xVal>
            <c:numRef>
              <c:f>Sheet1!$F$5:$F$7</c:f>
              <c:numCache>
                <c:formatCode>General</c:formatCode>
                <c:ptCount val="3"/>
                <c:pt idx="0">
                  <c:v>2011</c:v>
                </c:pt>
                <c:pt idx="1">
                  <c:v>2014</c:v>
                </c:pt>
                <c:pt idx="2">
                  <c:v>2017</c:v>
                </c:pt>
              </c:numCache>
            </c:numRef>
          </c:xVal>
          <c:yVal>
            <c:numRef>
              <c:f>Sheet1!$ABG$5:$ABG$7</c:f>
              <c:numCache>
                <c:formatCode>0%</c:formatCode>
                <c:ptCount val="3"/>
                <c:pt idx="1">
                  <c:v>0.19310745596885681</c:v>
                </c:pt>
                <c:pt idx="2">
                  <c:v>0.28692638874053955</c:v>
                </c:pt>
              </c:numCache>
            </c:numRef>
          </c:yVal>
          <c:smooth val="0"/>
          <c:extLst>
            <c:ext xmlns:c16="http://schemas.microsoft.com/office/drawing/2014/chart" uri="{C3380CC4-5D6E-409C-BE32-E72D297353CC}">
              <c16:uniqueId val="{00000000-A8F5-4333-8DC0-066BE462295F}"/>
            </c:ext>
          </c:extLst>
        </c:ser>
        <c:ser>
          <c:idx val="0"/>
          <c:order val="1"/>
          <c:tx>
            <c:strRef>
              <c:f>Sheet1!$C$2</c:f>
              <c:strCache>
                <c:ptCount val="1"/>
                <c:pt idx="0">
                  <c:v>United Kingdom</c:v>
                </c:pt>
              </c:strCache>
            </c:strRef>
          </c:tx>
          <c:spPr>
            <a:ln w="50800" cap="rnd">
              <a:solidFill>
                <a:schemeClr val="accent1"/>
              </a:solidFill>
              <a:round/>
            </a:ln>
            <a:effectLst/>
          </c:spPr>
          <c:marker>
            <c:symbol val="circle"/>
            <c:size val="5"/>
            <c:spPr>
              <a:solidFill>
                <a:schemeClr val="accent1"/>
              </a:solidFill>
              <a:ln w="101600">
                <a:solidFill>
                  <a:schemeClr val="accent1"/>
                </a:solidFill>
              </a:ln>
              <a:effectLst/>
            </c:spPr>
          </c:marker>
          <c:xVal>
            <c:numRef>
              <c:f>Sheet1!$F$2:$F$4</c:f>
              <c:numCache>
                <c:formatCode>General</c:formatCode>
                <c:ptCount val="3"/>
                <c:pt idx="0">
                  <c:v>2011</c:v>
                </c:pt>
                <c:pt idx="1">
                  <c:v>2014</c:v>
                </c:pt>
                <c:pt idx="2">
                  <c:v>2017</c:v>
                </c:pt>
              </c:numCache>
            </c:numRef>
          </c:xVal>
          <c:yVal>
            <c:numRef>
              <c:f>Sheet1!$ABG$2:$ABG$4</c:f>
              <c:numCache>
                <c:formatCode>0%</c:formatCode>
                <c:ptCount val="3"/>
                <c:pt idx="1">
                  <c:v>0.97029286623001099</c:v>
                </c:pt>
                <c:pt idx="2">
                  <c:v>0.95605045557022095</c:v>
                </c:pt>
              </c:numCache>
            </c:numRef>
          </c:yVal>
          <c:smooth val="0"/>
          <c:extLst>
            <c:ext xmlns:c16="http://schemas.microsoft.com/office/drawing/2014/chart" uri="{C3380CC4-5D6E-409C-BE32-E72D297353CC}">
              <c16:uniqueId val="{00000001-A8F5-4333-8DC0-066BE462295F}"/>
            </c:ext>
          </c:extLst>
        </c:ser>
        <c:dLbls>
          <c:showLegendKey val="0"/>
          <c:showVal val="0"/>
          <c:showCatName val="0"/>
          <c:showSerName val="0"/>
          <c:showPercent val="0"/>
          <c:showBubbleSize val="0"/>
        </c:dLbls>
        <c:axId val="636902392"/>
        <c:axId val="636900752"/>
      </c:scatterChart>
      <c:valAx>
        <c:axId val="636902392"/>
        <c:scaling>
          <c:orientation val="minMax"/>
          <c:max val="2018"/>
          <c:min val="2010"/>
        </c:scaling>
        <c:delete val="0"/>
        <c:axPos val="b"/>
        <c:numFmt formatCode="General" sourceLinked="1"/>
        <c:majorTickMark val="none"/>
        <c:minorTickMark val="none"/>
        <c:tickLblPos val="nextTo"/>
        <c:spPr>
          <a:noFill/>
          <a:ln w="31750" cap="flat" cmpd="sng" algn="ctr">
            <a:solidFill>
              <a:schemeClr val="accent2"/>
            </a:solidFill>
            <a:round/>
          </a:ln>
          <a:effectLst/>
        </c:spPr>
        <c:txPr>
          <a:bodyPr rot="-60000000" spcFirstLastPara="1" vertOverflow="ellipsis" vert="horz" wrap="square" anchor="ctr" anchorCtr="1"/>
          <a:lstStyle/>
          <a:p>
            <a:pPr>
              <a:defRPr sz="1800" b="0" i="0" u="none" strike="noStrike" kern="1200" cap="none" spc="0" baseline="0">
                <a:ln w="0"/>
                <a:solidFill>
                  <a:schemeClr val="accent2"/>
                </a:solidFill>
                <a:effectLst>
                  <a:outerShdw blurRad="38100" dist="19050" dir="2700000" algn="tl" rotWithShape="0">
                    <a:schemeClr val="dk1">
                      <a:alpha val="40000"/>
                    </a:schemeClr>
                  </a:outerShdw>
                </a:effectLst>
                <a:latin typeface="+mn-lt"/>
                <a:ea typeface="+mn-ea"/>
                <a:cs typeface="+mn-cs"/>
              </a:defRPr>
            </a:pPr>
            <a:endParaRPr lang="en-US"/>
          </a:p>
        </c:txPr>
        <c:crossAx val="636900752"/>
        <c:crosses val="autoZero"/>
        <c:crossBetween val="midCat"/>
        <c:majorUnit val="1"/>
        <c:minorUnit val="1"/>
      </c:valAx>
      <c:valAx>
        <c:axId val="636900752"/>
        <c:scaling>
          <c:orientation val="minMax"/>
          <c:max val="1"/>
        </c:scaling>
        <c:delete val="0"/>
        <c:axPos val="l"/>
        <c:majorGridlines>
          <c:spPr>
            <a:ln w="3175" cap="flat" cmpd="sng" algn="ctr">
              <a:solidFill>
                <a:schemeClr val="tx1"/>
              </a:solidFill>
              <a:prstDash val="solid"/>
              <a:miter lim="800000"/>
            </a:ln>
            <a:effectLst/>
          </c:spPr>
        </c:majorGridlines>
        <c:numFmt formatCode="0%" sourceLinked="1"/>
        <c:majorTickMark val="none"/>
        <c:minorTickMark val="none"/>
        <c:tickLblPos val="nextTo"/>
        <c:spPr>
          <a:noFill/>
          <a:ln w="31750" cap="flat" cmpd="sng" algn="ctr">
            <a:solidFill>
              <a:schemeClr val="accent2"/>
            </a:solidFill>
            <a:round/>
          </a:ln>
          <a:effectLst/>
        </c:spPr>
        <c:txPr>
          <a:bodyPr rot="-60000000" spcFirstLastPara="1" vertOverflow="ellipsis" vert="horz" wrap="square" anchor="ctr" anchorCtr="1"/>
          <a:lstStyle/>
          <a:p>
            <a:pPr>
              <a:defRPr sz="18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en-US"/>
          </a:p>
        </c:txPr>
        <c:crossAx val="636902392"/>
        <c:crosses val="autoZero"/>
        <c:crossBetween val="midCat"/>
      </c:valAx>
      <c:spPr>
        <a:noFill/>
        <a:ln>
          <a:noFill/>
        </a:ln>
        <a:effectLst/>
      </c:spPr>
    </c:plotArea>
    <c:legend>
      <c:legendPos val="r"/>
      <c:overlay val="1"/>
      <c:spPr>
        <a:solidFill>
          <a:schemeClr val="accent2">
            <a:lumMod val="20000"/>
            <a:lumOff val="80000"/>
          </a:schemeClr>
        </a:solidFill>
        <a:ln w="127000">
          <a:solidFill>
            <a:schemeClr val="accent2">
              <a:lumMod val="20000"/>
              <a:lumOff val="80000"/>
            </a:schemeClr>
          </a:solidFill>
        </a:ln>
        <a:effectLst/>
      </c:spPr>
      <c:txPr>
        <a:bodyPr rot="0" spcFirstLastPara="1" vertOverflow="ellipsis" vert="horz" wrap="square" anchor="ctr" anchorCtr="1"/>
        <a:lstStyle/>
        <a:p>
          <a:pPr>
            <a:defRPr sz="18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800" b="0" cap="none" spc="0">
          <a:ln w="0"/>
          <a:solidFill>
            <a:schemeClr val="tx1"/>
          </a:solidFill>
          <a:effectLst>
            <a:outerShdw blurRad="38100" dist="19050" dir="2700000" algn="tl" rotWithShape="0">
              <a:schemeClr val="dk1">
                <a:alpha val="40000"/>
              </a:schemeClr>
            </a:outerShdw>
          </a:effectLst>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400" b="0" i="0" u="none" strike="noStrike" kern="1200" cap="none" spc="0" baseline="0">
                <a:ln w="0"/>
                <a:solidFill>
                  <a:schemeClr val="tx1"/>
                </a:solidFill>
                <a:effectLst>
                  <a:outerShdw blurRad="38100" dist="19050" dir="2700000" algn="tl" rotWithShape="0">
                    <a:schemeClr val="dk1">
                      <a:alpha val="40000"/>
                    </a:schemeClr>
                  </a:outerShdw>
                </a:effectLst>
                <a:latin typeface="+mj-lt"/>
                <a:ea typeface="+mn-ea"/>
                <a:cs typeface="+mn-cs"/>
              </a:defRPr>
            </a:pPr>
            <a:r>
              <a:rPr lang="en-GB"/>
              <a:t>Used a debit or credit card to make a purchase in the past year</a:t>
            </a:r>
          </a:p>
        </c:rich>
      </c:tx>
      <c:overlay val="0"/>
      <c:spPr>
        <a:noFill/>
        <a:ln>
          <a:noFill/>
        </a:ln>
        <a:effectLst/>
      </c:spPr>
      <c:txPr>
        <a:bodyPr rot="0" spcFirstLastPara="1" vertOverflow="ellipsis" vert="horz" wrap="square" anchor="ctr" anchorCtr="1"/>
        <a:lstStyle/>
        <a:p>
          <a:pPr>
            <a:defRPr sz="2400" b="0" i="0" u="none" strike="noStrike" kern="1200" cap="none" spc="0" baseline="0">
              <a:ln w="0"/>
              <a:solidFill>
                <a:schemeClr val="tx1"/>
              </a:solidFill>
              <a:effectLst>
                <a:outerShdw blurRad="38100" dist="19050" dir="2700000" algn="tl" rotWithShape="0">
                  <a:schemeClr val="dk1">
                    <a:alpha val="40000"/>
                  </a:schemeClr>
                </a:outerShdw>
              </a:effectLst>
              <a:latin typeface="+mj-lt"/>
              <a:ea typeface="+mn-ea"/>
              <a:cs typeface="+mn-cs"/>
            </a:defRPr>
          </a:pPr>
          <a:endParaRPr lang="en-US"/>
        </a:p>
      </c:txPr>
    </c:title>
    <c:autoTitleDeleted val="0"/>
    <c:plotArea>
      <c:layout/>
      <c:scatterChart>
        <c:scatterStyle val="lineMarker"/>
        <c:varyColors val="0"/>
        <c:ser>
          <c:idx val="1"/>
          <c:order val="0"/>
          <c:tx>
            <c:strRef>
              <c:f>Sheet1!$C$5</c:f>
              <c:strCache>
                <c:ptCount val="1"/>
                <c:pt idx="0">
                  <c:v>India</c:v>
                </c:pt>
              </c:strCache>
            </c:strRef>
          </c:tx>
          <c:spPr>
            <a:ln w="50800" cap="rnd">
              <a:solidFill>
                <a:schemeClr val="accent2"/>
              </a:solidFill>
              <a:round/>
            </a:ln>
            <a:effectLst/>
          </c:spPr>
          <c:marker>
            <c:symbol val="circle"/>
            <c:size val="5"/>
            <c:spPr>
              <a:solidFill>
                <a:schemeClr val="accent2"/>
              </a:solidFill>
              <a:ln w="101600">
                <a:solidFill>
                  <a:schemeClr val="accent2"/>
                </a:solidFill>
              </a:ln>
              <a:effectLst/>
            </c:spPr>
          </c:marker>
          <c:xVal>
            <c:numRef>
              <c:f>Sheet1!$F$5:$F$7</c:f>
              <c:numCache>
                <c:formatCode>General</c:formatCode>
                <c:ptCount val="3"/>
                <c:pt idx="0">
                  <c:v>2011</c:v>
                </c:pt>
                <c:pt idx="1">
                  <c:v>2014</c:v>
                </c:pt>
                <c:pt idx="2">
                  <c:v>2017</c:v>
                </c:pt>
              </c:numCache>
            </c:numRef>
          </c:xVal>
          <c:yVal>
            <c:numRef>
              <c:f>Sheet1!$WK$5:$WK$7</c:f>
              <c:numCache>
                <c:formatCode>0%</c:formatCode>
                <c:ptCount val="3"/>
                <c:pt idx="1">
                  <c:v>0.1110735684633255</c:v>
                </c:pt>
                <c:pt idx="2">
                  <c:v>0.12334582954645157</c:v>
                </c:pt>
              </c:numCache>
            </c:numRef>
          </c:yVal>
          <c:smooth val="0"/>
          <c:extLst>
            <c:ext xmlns:c16="http://schemas.microsoft.com/office/drawing/2014/chart" uri="{C3380CC4-5D6E-409C-BE32-E72D297353CC}">
              <c16:uniqueId val="{00000000-BEE8-4350-881D-09DC4C9532ED}"/>
            </c:ext>
          </c:extLst>
        </c:ser>
        <c:ser>
          <c:idx val="0"/>
          <c:order val="1"/>
          <c:tx>
            <c:strRef>
              <c:f>Sheet1!$C$2</c:f>
              <c:strCache>
                <c:ptCount val="1"/>
                <c:pt idx="0">
                  <c:v>United Kingdom</c:v>
                </c:pt>
              </c:strCache>
            </c:strRef>
          </c:tx>
          <c:spPr>
            <a:ln w="50800" cap="rnd">
              <a:solidFill>
                <a:schemeClr val="accent1"/>
              </a:solidFill>
              <a:round/>
            </a:ln>
            <a:effectLst/>
          </c:spPr>
          <c:marker>
            <c:symbol val="circle"/>
            <c:size val="5"/>
            <c:spPr>
              <a:solidFill>
                <a:schemeClr val="accent1"/>
              </a:solidFill>
              <a:ln w="101600">
                <a:solidFill>
                  <a:schemeClr val="accent1"/>
                </a:solidFill>
              </a:ln>
              <a:effectLst/>
            </c:spPr>
          </c:marker>
          <c:xVal>
            <c:numRef>
              <c:f>Sheet1!$F$2:$F$4</c:f>
              <c:numCache>
                <c:formatCode>General</c:formatCode>
                <c:ptCount val="3"/>
                <c:pt idx="0">
                  <c:v>2011</c:v>
                </c:pt>
                <c:pt idx="1">
                  <c:v>2014</c:v>
                </c:pt>
                <c:pt idx="2">
                  <c:v>2017</c:v>
                </c:pt>
              </c:numCache>
            </c:numRef>
          </c:xVal>
          <c:yVal>
            <c:numRef>
              <c:f>Sheet1!$WK$2:$WK$4</c:f>
              <c:numCache>
                <c:formatCode>0%</c:formatCode>
                <c:ptCount val="3"/>
                <c:pt idx="1">
                  <c:v>0.93242156505584717</c:v>
                </c:pt>
                <c:pt idx="2">
                  <c:v>0.89190143346786499</c:v>
                </c:pt>
              </c:numCache>
            </c:numRef>
          </c:yVal>
          <c:smooth val="0"/>
          <c:extLst>
            <c:ext xmlns:c16="http://schemas.microsoft.com/office/drawing/2014/chart" uri="{C3380CC4-5D6E-409C-BE32-E72D297353CC}">
              <c16:uniqueId val="{00000001-BEE8-4350-881D-09DC4C9532ED}"/>
            </c:ext>
          </c:extLst>
        </c:ser>
        <c:dLbls>
          <c:showLegendKey val="0"/>
          <c:showVal val="0"/>
          <c:showCatName val="0"/>
          <c:showSerName val="0"/>
          <c:showPercent val="0"/>
          <c:showBubbleSize val="0"/>
        </c:dLbls>
        <c:axId val="636902392"/>
        <c:axId val="636900752"/>
      </c:scatterChart>
      <c:valAx>
        <c:axId val="636902392"/>
        <c:scaling>
          <c:orientation val="minMax"/>
          <c:max val="2018"/>
          <c:min val="2010"/>
        </c:scaling>
        <c:delete val="0"/>
        <c:axPos val="b"/>
        <c:numFmt formatCode="General" sourceLinked="1"/>
        <c:majorTickMark val="none"/>
        <c:minorTickMark val="none"/>
        <c:tickLblPos val="nextTo"/>
        <c:spPr>
          <a:noFill/>
          <a:ln w="31750" cap="flat" cmpd="sng" algn="ctr">
            <a:solidFill>
              <a:schemeClr val="accent2"/>
            </a:solidFill>
            <a:round/>
          </a:ln>
          <a:effectLst/>
        </c:spPr>
        <c:txPr>
          <a:bodyPr rot="-60000000" spcFirstLastPara="1" vertOverflow="ellipsis" vert="horz" wrap="square" anchor="ctr" anchorCtr="1"/>
          <a:lstStyle/>
          <a:p>
            <a:pPr>
              <a:defRPr sz="1800" b="0" i="0" u="none" strike="noStrike" kern="1200" cap="none" spc="0" baseline="0">
                <a:ln w="0"/>
                <a:solidFill>
                  <a:schemeClr val="accent2"/>
                </a:solidFill>
                <a:effectLst>
                  <a:outerShdw blurRad="38100" dist="19050" dir="2700000" algn="tl" rotWithShape="0">
                    <a:schemeClr val="dk1">
                      <a:alpha val="40000"/>
                    </a:schemeClr>
                  </a:outerShdw>
                </a:effectLst>
                <a:latin typeface="+mn-lt"/>
                <a:ea typeface="+mn-ea"/>
                <a:cs typeface="+mn-cs"/>
              </a:defRPr>
            </a:pPr>
            <a:endParaRPr lang="en-US"/>
          </a:p>
        </c:txPr>
        <c:crossAx val="636900752"/>
        <c:crosses val="autoZero"/>
        <c:crossBetween val="midCat"/>
        <c:majorUnit val="1"/>
        <c:minorUnit val="1"/>
      </c:valAx>
      <c:valAx>
        <c:axId val="636900752"/>
        <c:scaling>
          <c:orientation val="minMax"/>
          <c:max val="1"/>
        </c:scaling>
        <c:delete val="0"/>
        <c:axPos val="l"/>
        <c:majorGridlines>
          <c:spPr>
            <a:ln w="3175" cap="flat" cmpd="sng" algn="ctr">
              <a:solidFill>
                <a:schemeClr val="tx1"/>
              </a:solidFill>
              <a:prstDash val="solid"/>
              <a:miter lim="800000"/>
            </a:ln>
            <a:effectLst/>
          </c:spPr>
        </c:majorGridlines>
        <c:numFmt formatCode="0%" sourceLinked="1"/>
        <c:majorTickMark val="none"/>
        <c:minorTickMark val="none"/>
        <c:tickLblPos val="nextTo"/>
        <c:spPr>
          <a:noFill/>
          <a:ln w="31750" cap="flat" cmpd="sng" algn="ctr">
            <a:solidFill>
              <a:schemeClr val="accent2"/>
            </a:solidFill>
            <a:round/>
          </a:ln>
          <a:effectLst/>
        </c:spPr>
        <c:txPr>
          <a:bodyPr rot="-60000000" spcFirstLastPara="1" vertOverflow="ellipsis" vert="horz" wrap="square" anchor="ctr" anchorCtr="1"/>
          <a:lstStyle/>
          <a:p>
            <a:pPr>
              <a:defRPr sz="18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en-US"/>
          </a:p>
        </c:txPr>
        <c:crossAx val="636902392"/>
        <c:crosses val="autoZero"/>
        <c:crossBetween val="midCat"/>
      </c:valAx>
      <c:spPr>
        <a:noFill/>
        <a:ln>
          <a:noFill/>
        </a:ln>
        <a:effectLst/>
      </c:spPr>
    </c:plotArea>
    <c:legend>
      <c:legendPos val="r"/>
      <c:overlay val="1"/>
      <c:spPr>
        <a:solidFill>
          <a:schemeClr val="accent2">
            <a:lumMod val="20000"/>
            <a:lumOff val="80000"/>
          </a:schemeClr>
        </a:solidFill>
        <a:ln w="127000">
          <a:solidFill>
            <a:schemeClr val="accent2">
              <a:lumMod val="20000"/>
              <a:lumOff val="80000"/>
            </a:schemeClr>
          </a:solidFill>
        </a:ln>
        <a:effectLst/>
      </c:spPr>
      <c:txPr>
        <a:bodyPr rot="0" spcFirstLastPara="1" vertOverflow="ellipsis" vert="horz" wrap="square" anchor="ctr" anchorCtr="1"/>
        <a:lstStyle/>
        <a:p>
          <a:pPr>
            <a:defRPr sz="18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800" b="0" cap="none" spc="0">
          <a:ln w="0"/>
          <a:solidFill>
            <a:schemeClr val="tx1"/>
          </a:solidFill>
          <a:effectLst>
            <a:outerShdw blurRad="38100" dist="19050" dir="2700000" algn="tl" rotWithShape="0">
              <a:schemeClr val="dk1">
                <a:alpha val="40000"/>
              </a:schemeClr>
            </a:outerShdw>
          </a:effectLst>
        </a:defRPr>
      </a:pPr>
      <a:endParaRPr lang="en-U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400" b="0" i="0" u="none" strike="noStrike" kern="1200" cap="none" spc="0" baseline="0">
                <a:ln w="0"/>
                <a:solidFill>
                  <a:schemeClr val="tx1"/>
                </a:solidFill>
                <a:effectLst>
                  <a:outerShdw blurRad="38100" dist="19050" dir="2700000" algn="tl" rotWithShape="0">
                    <a:schemeClr val="dk1">
                      <a:alpha val="40000"/>
                    </a:schemeClr>
                  </a:outerShdw>
                </a:effectLst>
                <a:latin typeface="+mj-lt"/>
                <a:ea typeface="+mn-ea"/>
                <a:cs typeface="+mn-cs"/>
              </a:defRPr>
            </a:pPr>
            <a:r>
              <a:rPr lang="en-GB"/>
              <a:t>Used internet to pay bills or buy online in the past year</a:t>
            </a:r>
          </a:p>
        </c:rich>
      </c:tx>
      <c:overlay val="0"/>
      <c:spPr>
        <a:noFill/>
        <a:ln>
          <a:noFill/>
        </a:ln>
        <a:effectLst/>
      </c:spPr>
      <c:txPr>
        <a:bodyPr rot="0" spcFirstLastPara="1" vertOverflow="ellipsis" vert="horz" wrap="square" anchor="ctr" anchorCtr="1"/>
        <a:lstStyle/>
        <a:p>
          <a:pPr>
            <a:defRPr sz="2400" b="0" i="0" u="none" strike="noStrike" kern="1200" cap="none" spc="0" baseline="0">
              <a:ln w="0"/>
              <a:solidFill>
                <a:schemeClr val="tx1"/>
              </a:solidFill>
              <a:effectLst>
                <a:outerShdw blurRad="38100" dist="19050" dir="2700000" algn="tl" rotWithShape="0">
                  <a:schemeClr val="dk1">
                    <a:alpha val="40000"/>
                  </a:schemeClr>
                </a:outerShdw>
              </a:effectLst>
              <a:latin typeface="+mj-lt"/>
              <a:ea typeface="+mn-ea"/>
              <a:cs typeface="+mn-cs"/>
            </a:defRPr>
          </a:pPr>
          <a:endParaRPr lang="en-US"/>
        </a:p>
      </c:txPr>
    </c:title>
    <c:autoTitleDeleted val="0"/>
    <c:plotArea>
      <c:layout/>
      <c:scatterChart>
        <c:scatterStyle val="lineMarker"/>
        <c:varyColors val="0"/>
        <c:ser>
          <c:idx val="1"/>
          <c:order val="0"/>
          <c:tx>
            <c:strRef>
              <c:f>Sheet1!$C$5</c:f>
              <c:strCache>
                <c:ptCount val="1"/>
                <c:pt idx="0">
                  <c:v>India</c:v>
                </c:pt>
              </c:strCache>
            </c:strRef>
          </c:tx>
          <c:spPr>
            <a:ln w="50800" cap="rnd">
              <a:solidFill>
                <a:schemeClr val="accent2"/>
              </a:solidFill>
              <a:round/>
            </a:ln>
            <a:effectLst/>
          </c:spPr>
          <c:marker>
            <c:symbol val="circle"/>
            <c:size val="5"/>
            <c:spPr>
              <a:solidFill>
                <a:schemeClr val="accent2"/>
              </a:solidFill>
              <a:ln w="101600">
                <a:solidFill>
                  <a:schemeClr val="accent2"/>
                </a:solidFill>
              </a:ln>
              <a:effectLst/>
            </c:spPr>
          </c:marker>
          <c:xVal>
            <c:numRef>
              <c:f>Sheet1!$F$5:$F$7</c:f>
              <c:numCache>
                <c:formatCode>General</c:formatCode>
                <c:ptCount val="3"/>
                <c:pt idx="0">
                  <c:v>2011</c:v>
                </c:pt>
                <c:pt idx="1">
                  <c:v>2014</c:v>
                </c:pt>
                <c:pt idx="2">
                  <c:v>2017</c:v>
                </c:pt>
              </c:numCache>
            </c:numRef>
          </c:xVal>
          <c:yVal>
            <c:numRef>
              <c:f>Sheet1!$BJ$5:$BJ$7</c:f>
              <c:numCache>
                <c:formatCode>0%</c:formatCode>
                <c:ptCount val="3"/>
                <c:pt idx="1">
                  <c:v>1.2258232571184635E-2</c:v>
                </c:pt>
                <c:pt idx="2">
                  <c:v>4.2675022035837173E-2</c:v>
                </c:pt>
              </c:numCache>
            </c:numRef>
          </c:yVal>
          <c:smooth val="0"/>
          <c:extLst>
            <c:ext xmlns:c16="http://schemas.microsoft.com/office/drawing/2014/chart" uri="{C3380CC4-5D6E-409C-BE32-E72D297353CC}">
              <c16:uniqueId val="{00000000-FF11-471B-9C9C-62D55D5EABB3}"/>
            </c:ext>
          </c:extLst>
        </c:ser>
        <c:ser>
          <c:idx val="0"/>
          <c:order val="1"/>
          <c:tx>
            <c:strRef>
              <c:f>Sheet1!$C$2</c:f>
              <c:strCache>
                <c:ptCount val="1"/>
                <c:pt idx="0">
                  <c:v>United Kingdom</c:v>
                </c:pt>
              </c:strCache>
            </c:strRef>
          </c:tx>
          <c:spPr>
            <a:ln w="50800" cap="rnd">
              <a:solidFill>
                <a:schemeClr val="accent1"/>
              </a:solidFill>
              <a:round/>
            </a:ln>
            <a:effectLst/>
          </c:spPr>
          <c:marker>
            <c:symbol val="circle"/>
            <c:size val="5"/>
            <c:spPr>
              <a:solidFill>
                <a:schemeClr val="accent1"/>
              </a:solidFill>
              <a:ln w="101600">
                <a:solidFill>
                  <a:schemeClr val="accent1"/>
                </a:solidFill>
              </a:ln>
              <a:effectLst/>
            </c:spPr>
          </c:marker>
          <c:xVal>
            <c:numRef>
              <c:f>Sheet1!$F$2:$F$4</c:f>
              <c:numCache>
                <c:formatCode>General</c:formatCode>
                <c:ptCount val="3"/>
                <c:pt idx="0">
                  <c:v>2011</c:v>
                </c:pt>
                <c:pt idx="1">
                  <c:v>2014</c:v>
                </c:pt>
                <c:pt idx="2">
                  <c:v>2017</c:v>
                </c:pt>
              </c:numCache>
            </c:numRef>
          </c:xVal>
          <c:yVal>
            <c:numRef>
              <c:f>Sheet1!$BJ$2:$BJ$4</c:f>
              <c:numCache>
                <c:formatCode>0%</c:formatCode>
                <c:ptCount val="3"/>
                <c:pt idx="1">
                  <c:v>0.72768181562423706</c:v>
                </c:pt>
                <c:pt idx="2">
                  <c:v>0.80699104070663452</c:v>
                </c:pt>
              </c:numCache>
            </c:numRef>
          </c:yVal>
          <c:smooth val="0"/>
          <c:extLst>
            <c:ext xmlns:c16="http://schemas.microsoft.com/office/drawing/2014/chart" uri="{C3380CC4-5D6E-409C-BE32-E72D297353CC}">
              <c16:uniqueId val="{00000001-FF11-471B-9C9C-62D55D5EABB3}"/>
            </c:ext>
          </c:extLst>
        </c:ser>
        <c:dLbls>
          <c:showLegendKey val="0"/>
          <c:showVal val="0"/>
          <c:showCatName val="0"/>
          <c:showSerName val="0"/>
          <c:showPercent val="0"/>
          <c:showBubbleSize val="0"/>
        </c:dLbls>
        <c:axId val="636902392"/>
        <c:axId val="636900752"/>
      </c:scatterChart>
      <c:valAx>
        <c:axId val="636902392"/>
        <c:scaling>
          <c:orientation val="minMax"/>
          <c:max val="2018"/>
          <c:min val="2010"/>
        </c:scaling>
        <c:delete val="0"/>
        <c:axPos val="b"/>
        <c:numFmt formatCode="General" sourceLinked="1"/>
        <c:majorTickMark val="none"/>
        <c:minorTickMark val="none"/>
        <c:tickLblPos val="nextTo"/>
        <c:spPr>
          <a:noFill/>
          <a:ln w="31750" cap="flat" cmpd="sng" algn="ctr">
            <a:solidFill>
              <a:schemeClr val="accent2"/>
            </a:solidFill>
            <a:round/>
          </a:ln>
          <a:effectLst/>
        </c:spPr>
        <c:txPr>
          <a:bodyPr rot="-60000000" spcFirstLastPara="1" vertOverflow="ellipsis" vert="horz" wrap="square" anchor="ctr" anchorCtr="1"/>
          <a:lstStyle/>
          <a:p>
            <a:pPr>
              <a:defRPr sz="1800" b="0" i="0" u="none" strike="noStrike" kern="1200" cap="none" spc="0" baseline="0">
                <a:ln w="0"/>
                <a:solidFill>
                  <a:schemeClr val="accent2"/>
                </a:solidFill>
                <a:effectLst>
                  <a:outerShdw blurRad="38100" dist="19050" dir="2700000" algn="tl" rotWithShape="0">
                    <a:schemeClr val="dk1">
                      <a:alpha val="40000"/>
                    </a:schemeClr>
                  </a:outerShdw>
                </a:effectLst>
                <a:latin typeface="+mn-lt"/>
                <a:ea typeface="+mn-ea"/>
                <a:cs typeface="+mn-cs"/>
              </a:defRPr>
            </a:pPr>
            <a:endParaRPr lang="en-US"/>
          </a:p>
        </c:txPr>
        <c:crossAx val="636900752"/>
        <c:crosses val="autoZero"/>
        <c:crossBetween val="midCat"/>
        <c:majorUnit val="1"/>
        <c:minorUnit val="1"/>
      </c:valAx>
      <c:valAx>
        <c:axId val="636900752"/>
        <c:scaling>
          <c:orientation val="minMax"/>
          <c:max val="1"/>
        </c:scaling>
        <c:delete val="0"/>
        <c:axPos val="l"/>
        <c:majorGridlines>
          <c:spPr>
            <a:ln w="3175" cap="flat" cmpd="sng" algn="ctr">
              <a:solidFill>
                <a:schemeClr val="tx1"/>
              </a:solidFill>
              <a:prstDash val="solid"/>
              <a:miter lim="800000"/>
            </a:ln>
            <a:effectLst/>
          </c:spPr>
        </c:majorGridlines>
        <c:numFmt formatCode="0%" sourceLinked="1"/>
        <c:majorTickMark val="none"/>
        <c:minorTickMark val="none"/>
        <c:tickLblPos val="nextTo"/>
        <c:spPr>
          <a:noFill/>
          <a:ln w="31750" cap="flat" cmpd="sng" algn="ctr">
            <a:solidFill>
              <a:schemeClr val="accent2"/>
            </a:solidFill>
            <a:round/>
          </a:ln>
          <a:effectLst/>
        </c:spPr>
        <c:txPr>
          <a:bodyPr rot="-60000000" spcFirstLastPara="1" vertOverflow="ellipsis" vert="horz" wrap="square" anchor="ctr" anchorCtr="1"/>
          <a:lstStyle/>
          <a:p>
            <a:pPr>
              <a:defRPr sz="18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en-US"/>
          </a:p>
        </c:txPr>
        <c:crossAx val="636902392"/>
        <c:crosses val="autoZero"/>
        <c:crossBetween val="midCat"/>
      </c:valAx>
      <c:spPr>
        <a:noFill/>
        <a:ln>
          <a:noFill/>
        </a:ln>
        <a:effectLst/>
      </c:spPr>
    </c:plotArea>
    <c:legend>
      <c:legendPos val="r"/>
      <c:overlay val="1"/>
      <c:spPr>
        <a:solidFill>
          <a:schemeClr val="accent2">
            <a:lumMod val="20000"/>
            <a:lumOff val="80000"/>
          </a:schemeClr>
        </a:solidFill>
        <a:ln w="127000">
          <a:solidFill>
            <a:schemeClr val="accent2">
              <a:lumMod val="20000"/>
              <a:lumOff val="80000"/>
            </a:schemeClr>
          </a:solidFill>
        </a:ln>
        <a:effectLst/>
      </c:spPr>
      <c:txPr>
        <a:bodyPr rot="0" spcFirstLastPara="1" vertOverflow="ellipsis" vert="horz" wrap="square" anchor="ctr" anchorCtr="1"/>
        <a:lstStyle/>
        <a:p>
          <a:pPr>
            <a:defRPr sz="18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800" b="0" cap="none" spc="0">
          <a:ln w="0"/>
          <a:solidFill>
            <a:schemeClr val="tx1"/>
          </a:solidFill>
          <a:effectLst>
            <a:outerShdw blurRad="38100" dist="19050" dir="2700000" algn="tl" rotWithShape="0">
              <a:schemeClr val="dk1">
                <a:alpha val="40000"/>
              </a:schemeClr>
            </a:outerShdw>
          </a:effectLst>
        </a:defRPr>
      </a:pPr>
      <a:endParaRPr lang="en-US"/>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400" b="0" i="0" u="none" strike="noStrike" kern="1200" cap="none" spc="0" baseline="0">
                <a:ln w="0"/>
                <a:solidFill>
                  <a:schemeClr val="tx1"/>
                </a:solidFill>
                <a:effectLst>
                  <a:outerShdw blurRad="38100" dist="19050" dir="2700000" algn="tl" rotWithShape="0">
                    <a:schemeClr val="dk1">
                      <a:alpha val="40000"/>
                    </a:schemeClr>
                  </a:outerShdw>
                </a:effectLst>
                <a:latin typeface="+mj-lt"/>
                <a:ea typeface="+mn-ea"/>
                <a:cs typeface="+mn-cs"/>
              </a:defRPr>
            </a:pPr>
            <a:r>
              <a:rPr lang="en-GB"/>
              <a:t>Possible to come up with emergency funds</a:t>
            </a:r>
          </a:p>
        </c:rich>
      </c:tx>
      <c:overlay val="0"/>
      <c:spPr>
        <a:noFill/>
        <a:ln>
          <a:noFill/>
        </a:ln>
        <a:effectLst/>
      </c:spPr>
      <c:txPr>
        <a:bodyPr rot="0" spcFirstLastPara="1" vertOverflow="ellipsis" vert="horz" wrap="square" anchor="ctr" anchorCtr="1"/>
        <a:lstStyle/>
        <a:p>
          <a:pPr>
            <a:defRPr sz="2400" b="0" i="0" u="none" strike="noStrike" kern="1200" cap="none" spc="0" baseline="0">
              <a:ln w="0"/>
              <a:solidFill>
                <a:schemeClr val="tx1"/>
              </a:solidFill>
              <a:effectLst>
                <a:outerShdw blurRad="38100" dist="19050" dir="2700000" algn="tl" rotWithShape="0">
                  <a:schemeClr val="dk1">
                    <a:alpha val="40000"/>
                  </a:schemeClr>
                </a:outerShdw>
              </a:effectLst>
              <a:latin typeface="+mj-lt"/>
              <a:ea typeface="+mn-ea"/>
              <a:cs typeface="+mn-cs"/>
            </a:defRPr>
          </a:pPr>
          <a:endParaRPr lang="en-US"/>
        </a:p>
      </c:txPr>
    </c:title>
    <c:autoTitleDeleted val="0"/>
    <c:plotArea>
      <c:layout/>
      <c:scatterChart>
        <c:scatterStyle val="lineMarker"/>
        <c:varyColors val="0"/>
        <c:ser>
          <c:idx val="1"/>
          <c:order val="0"/>
          <c:tx>
            <c:strRef>
              <c:f>Sheet1!$C$5</c:f>
              <c:strCache>
                <c:ptCount val="1"/>
                <c:pt idx="0">
                  <c:v>India</c:v>
                </c:pt>
              </c:strCache>
            </c:strRef>
          </c:tx>
          <c:spPr>
            <a:ln w="50800" cap="rnd">
              <a:solidFill>
                <a:schemeClr val="accent2"/>
              </a:solidFill>
              <a:round/>
            </a:ln>
            <a:effectLst/>
          </c:spPr>
          <c:marker>
            <c:symbol val="circle"/>
            <c:size val="5"/>
            <c:spPr>
              <a:solidFill>
                <a:schemeClr val="accent2"/>
              </a:solidFill>
              <a:ln w="101600">
                <a:solidFill>
                  <a:schemeClr val="accent2"/>
                </a:solidFill>
              </a:ln>
              <a:effectLst/>
            </c:spPr>
          </c:marker>
          <c:xVal>
            <c:numRef>
              <c:f>Sheet1!$F$5:$F$7</c:f>
              <c:numCache>
                <c:formatCode>General</c:formatCode>
                <c:ptCount val="3"/>
                <c:pt idx="0">
                  <c:v>2011</c:v>
                </c:pt>
                <c:pt idx="1">
                  <c:v>2014</c:v>
                </c:pt>
                <c:pt idx="2">
                  <c:v>2017</c:v>
                </c:pt>
              </c:numCache>
            </c:numRef>
          </c:xVal>
          <c:yVal>
            <c:numRef>
              <c:f>Sheet1!$KF$5:$KF$7</c:f>
              <c:numCache>
                <c:formatCode>0%</c:formatCode>
                <c:ptCount val="3"/>
                <c:pt idx="1">
                  <c:v>0.47785124182701111</c:v>
                </c:pt>
                <c:pt idx="2">
                  <c:v>0.45338401198387146</c:v>
                </c:pt>
              </c:numCache>
            </c:numRef>
          </c:yVal>
          <c:smooth val="0"/>
          <c:extLst>
            <c:ext xmlns:c16="http://schemas.microsoft.com/office/drawing/2014/chart" uri="{C3380CC4-5D6E-409C-BE32-E72D297353CC}">
              <c16:uniqueId val="{00000000-5B47-4F6B-9E90-463A938A9198}"/>
            </c:ext>
          </c:extLst>
        </c:ser>
        <c:ser>
          <c:idx val="0"/>
          <c:order val="1"/>
          <c:tx>
            <c:strRef>
              <c:f>Sheet1!$C$2</c:f>
              <c:strCache>
                <c:ptCount val="1"/>
                <c:pt idx="0">
                  <c:v>United Kingdom</c:v>
                </c:pt>
              </c:strCache>
            </c:strRef>
          </c:tx>
          <c:spPr>
            <a:ln w="50800" cap="rnd">
              <a:solidFill>
                <a:schemeClr val="accent1"/>
              </a:solidFill>
              <a:round/>
            </a:ln>
            <a:effectLst/>
          </c:spPr>
          <c:marker>
            <c:symbol val="circle"/>
            <c:size val="5"/>
            <c:spPr>
              <a:solidFill>
                <a:schemeClr val="accent1"/>
              </a:solidFill>
              <a:ln w="101600">
                <a:solidFill>
                  <a:schemeClr val="accent1"/>
                </a:solidFill>
              </a:ln>
              <a:effectLst/>
            </c:spPr>
          </c:marker>
          <c:xVal>
            <c:numRef>
              <c:f>Sheet1!$F$2:$F$4</c:f>
              <c:numCache>
                <c:formatCode>General</c:formatCode>
                <c:ptCount val="3"/>
                <c:pt idx="0">
                  <c:v>2011</c:v>
                </c:pt>
                <c:pt idx="1">
                  <c:v>2014</c:v>
                </c:pt>
                <c:pt idx="2">
                  <c:v>2017</c:v>
                </c:pt>
              </c:numCache>
            </c:numRef>
          </c:xVal>
          <c:yVal>
            <c:numRef>
              <c:f>Sheet1!$KF$2:$KF$4</c:f>
              <c:numCache>
                <c:formatCode>0%</c:formatCode>
                <c:ptCount val="3"/>
                <c:pt idx="1">
                  <c:v>0.76948195695877075</c:v>
                </c:pt>
                <c:pt idx="2">
                  <c:v>0.78538882732391357</c:v>
                </c:pt>
              </c:numCache>
            </c:numRef>
          </c:yVal>
          <c:smooth val="0"/>
          <c:extLst>
            <c:ext xmlns:c16="http://schemas.microsoft.com/office/drawing/2014/chart" uri="{C3380CC4-5D6E-409C-BE32-E72D297353CC}">
              <c16:uniqueId val="{00000001-5B47-4F6B-9E90-463A938A9198}"/>
            </c:ext>
          </c:extLst>
        </c:ser>
        <c:dLbls>
          <c:showLegendKey val="0"/>
          <c:showVal val="0"/>
          <c:showCatName val="0"/>
          <c:showSerName val="0"/>
          <c:showPercent val="0"/>
          <c:showBubbleSize val="0"/>
        </c:dLbls>
        <c:axId val="636902392"/>
        <c:axId val="636900752"/>
      </c:scatterChart>
      <c:valAx>
        <c:axId val="636902392"/>
        <c:scaling>
          <c:orientation val="minMax"/>
          <c:max val="2018"/>
          <c:min val="2010"/>
        </c:scaling>
        <c:delete val="0"/>
        <c:axPos val="b"/>
        <c:numFmt formatCode="General" sourceLinked="1"/>
        <c:majorTickMark val="none"/>
        <c:minorTickMark val="none"/>
        <c:tickLblPos val="nextTo"/>
        <c:spPr>
          <a:noFill/>
          <a:ln w="31750" cap="flat" cmpd="sng" algn="ctr">
            <a:solidFill>
              <a:schemeClr val="accent2"/>
            </a:solidFill>
            <a:round/>
          </a:ln>
          <a:effectLst/>
        </c:spPr>
        <c:txPr>
          <a:bodyPr rot="-60000000" spcFirstLastPara="1" vertOverflow="ellipsis" vert="horz" wrap="square" anchor="ctr" anchorCtr="1"/>
          <a:lstStyle/>
          <a:p>
            <a:pPr>
              <a:defRPr sz="1800" b="0" i="0" u="none" strike="noStrike" kern="1200" cap="none" spc="0" baseline="0">
                <a:ln w="0"/>
                <a:solidFill>
                  <a:schemeClr val="accent2"/>
                </a:solidFill>
                <a:effectLst>
                  <a:outerShdw blurRad="38100" dist="19050" dir="2700000" algn="tl" rotWithShape="0">
                    <a:schemeClr val="dk1">
                      <a:alpha val="40000"/>
                    </a:schemeClr>
                  </a:outerShdw>
                </a:effectLst>
                <a:latin typeface="+mn-lt"/>
                <a:ea typeface="+mn-ea"/>
                <a:cs typeface="+mn-cs"/>
              </a:defRPr>
            </a:pPr>
            <a:endParaRPr lang="en-US"/>
          </a:p>
        </c:txPr>
        <c:crossAx val="636900752"/>
        <c:crosses val="autoZero"/>
        <c:crossBetween val="midCat"/>
        <c:majorUnit val="1"/>
        <c:minorUnit val="1"/>
      </c:valAx>
      <c:valAx>
        <c:axId val="636900752"/>
        <c:scaling>
          <c:orientation val="minMax"/>
          <c:max val="1"/>
        </c:scaling>
        <c:delete val="0"/>
        <c:axPos val="l"/>
        <c:majorGridlines>
          <c:spPr>
            <a:ln w="3175" cap="flat" cmpd="sng" algn="ctr">
              <a:solidFill>
                <a:schemeClr val="tx1"/>
              </a:solidFill>
              <a:prstDash val="solid"/>
              <a:miter lim="800000"/>
            </a:ln>
            <a:effectLst/>
          </c:spPr>
        </c:majorGridlines>
        <c:numFmt formatCode="0%" sourceLinked="1"/>
        <c:majorTickMark val="none"/>
        <c:minorTickMark val="none"/>
        <c:tickLblPos val="nextTo"/>
        <c:spPr>
          <a:noFill/>
          <a:ln w="31750" cap="flat" cmpd="sng" algn="ctr">
            <a:solidFill>
              <a:schemeClr val="accent2"/>
            </a:solidFill>
            <a:round/>
          </a:ln>
          <a:effectLst/>
        </c:spPr>
        <c:txPr>
          <a:bodyPr rot="-60000000" spcFirstLastPara="1" vertOverflow="ellipsis" vert="horz" wrap="square" anchor="ctr" anchorCtr="1"/>
          <a:lstStyle/>
          <a:p>
            <a:pPr>
              <a:defRPr sz="18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en-US"/>
          </a:p>
        </c:txPr>
        <c:crossAx val="636902392"/>
        <c:crosses val="autoZero"/>
        <c:crossBetween val="midCat"/>
      </c:valAx>
      <c:spPr>
        <a:noFill/>
        <a:ln>
          <a:noFill/>
        </a:ln>
        <a:effectLst/>
      </c:spPr>
    </c:plotArea>
    <c:legend>
      <c:legendPos val="tr"/>
      <c:overlay val="1"/>
      <c:spPr>
        <a:solidFill>
          <a:schemeClr val="accent2">
            <a:lumMod val="20000"/>
            <a:lumOff val="80000"/>
          </a:schemeClr>
        </a:solidFill>
        <a:ln w="127000">
          <a:solidFill>
            <a:schemeClr val="accent2">
              <a:lumMod val="20000"/>
              <a:lumOff val="80000"/>
            </a:schemeClr>
          </a:solidFill>
        </a:ln>
        <a:effectLst/>
      </c:spPr>
      <c:txPr>
        <a:bodyPr rot="0" spcFirstLastPara="1" vertOverflow="ellipsis" vert="horz" wrap="square" anchor="ctr" anchorCtr="1"/>
        <a:lstStyle/>
        <a:p>
          <a:pPr>
            <a:defRPr sz="18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800" b="0" cap="none" spc="0">
          <a:ln w="0"/>
          <a:solidFill>
            <a:schemeClr val="tx1"/>
          </a:solidFill>
          <a:effectLst>
            <a:outerShdw blurRad="38100" dist="19050" dir="2700000" algn="tl" rotWithShape="0">
              <a:schemeClr val="dk1">
                <a:alpha val="40000"/>
              </a:schemeClr>
            </a:outerShdw>
          </a:effectLst>
        </a:defRPr>
      </a:pPr>
      <a:endParaRPr lang="en-US"/>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400" b="0" i="0" u="none" strike="noStrike" kern="1200" cap="none" spc="0" baseline="0">
                <a:ln w="0"/>
                <a:solidFill>
                  <a:schemeClr val="tx1"/>
                </a:solidFill>
                <a:effectLst>
                  <a:outerShdw blurRad="38100" dist="19050" dir="2700000" algn="tl" rotWithShape="0">
                    <a:schemeClr val="dk1">
                      <a:alpha val="40000"/>
                    </a:schemeClr>
                  </a:outerShdw>
                </a:effectLst>
                <a:latin typeface="+mj-lt"/>
                <a:ea typeface="+mn-ea"/>
                <a:cs typeface="+mn-cs"/>
              </a:defRPr>
            </a:pPr>
            <a:r>
              <a:rPr lang="en-GB"/>
              <a:t>Saved at a financial institution</a:t>
            </a:r>
          </a:p>
        </c:rich>
      </c:tx>
      <c:overlay val="0"/>
      <c:spPr>
        <a:noFill/>
        <a:ln>
          <a:noFill/>
        </a:ln>
        <a:effectLst/>
      </c:spPr>
      <c:txPr>
        <a:bodyPr rot="0" spcFirstLastPara="1" vertOverflow="ellipsis" vert="horz" wrap="square" anchor="ctr" anchorCtr="1"/>
        <a:lstStyle/>
        <a:p>
          <a:pPr>
            <a:defRPr sz="2400" b="0" i="0" u="none" strike="noStrike" kern="1200" cap="none" spc="0" baseline="0">
              <a:ln w="0"/>
              <a:solidFill>
                <a:schemeClr val="tx1"/>
              </a:solidFill>
              <a:effectLst>
                <a:outerShdw blurRad="38100" dist="19050" dir="2700000" algn="tl" rotWithShape="0">
                  <a:schemeClr val="dk1">
                    <a:alpha val="40000"/>
                  </a:schemeClr>
                </a:outerShdw>
              </a:effectLst>
              <a:latin typeface="+mj-lt"/>
              <a:ea typeface="+mn-ea"/>
              <a:cs typeface="+mn-cs"/>
            </a:defRPr>
          </a:pPr>
          <a:endParaRPr lang="en-US"/>
        </a:p>
      </c:txPr>
    </c:title>
    <c:autoTitleDeleted val="0"/>
    <c:plotArea>
      <c:layout/>
      <c:scatterChart>
        <c:scatterStyle val="lineMarker"/>
        <c:varyColors val="0"/>
        <c:ser>
          <c:idx val="1"/>
          <c:order val="0"/>
          <c:tx>
            <c:strRef>
              <c:f>Sheet1!$C$5</c:f>
              <c:strCache>
                <c:ptCount val="1"/>
                <c:pt idx="0">
                  <c:v>India</c:v>
                </c:pt>
              </c:strCache>
            </c:strRef>
          </c:tx>
          <c:spPr>
            <a:ln w="50800" cap="rnd">
              <a:solidFill>
                <a:schemeClr val="accent2"/>
              </a:solidFill>
              <a:round/>
            </a:ln>
            <a:effectLst/>
          </c:spPr>
          <c:marker>
            <c:symbol val="circle"/>
            <c:size val="5"/>
            <c:spPr>
              <a:solidFill>
                <a:schemeClr val="accent2"/>
              </a:solidFill>
              <a:ln w="101600">
                <a:solidFill>
                  <a:schemeClr val="accent2"/>
                </a:solidFill>
              </a:ln>
              <a:effectLst/>
            </c:spPr>
          </c:marker>
          <c:xVal>
            <c:numRef>
              <c:f>Sheet1!$F$5:$F$7</c:f>
              <c:numCache>
                <c:formatCode>General</c:formatCode>
                <c:ptCount val="3"/>
                <c:pt idx="0">
                  <c:v>2011</c:v>
                </c:pt>
                <c:pt idx="1">
                  <c:v>2014</c:v>
                </c:pt>
                <c:pt idx="2">
                  <c:v>2017</c:v>
                </c:pt>
              </c:numCache>
            </c:numRef>
          </c:xVal>
          <c:yVal>
            <c:numRef>
              <c:f>Sheet1!$DH$5:$DH$7</c:f>
              <c:numCache>
                <c:formatCode>0%</c:formatCode>
                <c:ptCount val="3"/>
                <c:pt idx="0">
                  <c:v>0.11603979021310806</c:v>
                </c:pt>
                <c:pt idx="1">
                  <c:v>0.14360088109970093</c:v>
                </c:pt>
                <c:pt idx="2">
                  <c:v>0.1960395872592926</c:v>
                </c:pt>
              </c:numCache>
            </c:numRef>
          </c:yVal>
          <c:smooth val="0"/>
          <c:extLst>
            <c:ext xmlns:c16="http://schemas.microsoft.com/office/drawing/2014/chart" uri="{C3380CC4-5D6E-409C-BE32-E72D297353CC}">
              <c16:uniqueId val="{00000000-8320-44E7-B242-8B7D3F9E8B3A}"/>
            </c:ext>
          </c:extLst>
        </c:ser>
        <c:ser>
          <c:idx val="0"/>
          <c:order val="1"/>
          <c:tx>
            <c:strRef>
              <c:f>Sheet1!$C$2</c:f>
              <c:strCache>
                <c:ptCount val="1"/>
                <c:pt idx="0">
                  <c:v>United Kingdom</c:v>
                </c:pt>
              </c:strCache>
            </c:strRef>
          </c:tx>
          <c:spPr>
            <a:ln w="50800" cap="rnd">
              <a:solidFill>
                <a:schemeClr val="accent1"/>
              </a:solidFill>
              <a:round/>
            </a:ln>
            <a:effectLst/>
          </c:spPr>
          <c:marker>
            <c:symbol val="circle"/>
            <c:size val="5"/>
            <c:spPr>
              <a:solidFill>
                <a:schemeClr val="accent1"/>
              </a:solidFill>
              <a:ln w="101600">
                <a:solidFill>
                  <a:schemeClr val="accent1"/>
                </a:solidFill>
              </a:ln>
              <a:effectLst/>
            </c:spPr>
          </c:marker>
          <c:xVal>
            <c:numRef>
              <c:f>Sheet1!$F$2:$F$4</c:f>
              <c:numCache>
                <c:formatCode>General</c:formatCode>
                <c:ptCount val="3"/>
                <c:pt idx="0">
                  <c:v>2011</c:v>
                </c:pt>
                <c:pt idx="1">
                  <c:v>2014</c:v>
                </c:pt>
                <c:pt idx="2">
                  <c:v>2017</c:v>
                </c:pt>
              </c:numCache>
            </c:numRef>
          </c:xVal>
          <c:yVal>
            <c:numRef>
              <c:f>Sheet1!$DH$2:$DH$4</c:f>
              <c:numCache>
                <c:formatCode>0%</c:formatCode>
                <c:ptCount val="3"/>
                <c:pt idx="0">
                  <c:v>0.4379933774471283</c:v>
                </c:pt>
                <c:pt idx="1">
                  <c:v>0.52298593521118164</c:v>
                </c:pt>
                <c:pt idx="2">
                  <c:v>0.63675057888031006</c:v>
                </c:pt>
              </c:numCache>
            </c:numRef>
          </c:yVal>
          <c:smooth val="0"/>
          <c:extLst>
            <c:ext xmlns:c16="http://schemas.microsoft.com/office/drawing/2014/chart" uri="{C3380CC4-5D6E-409C-BE32-E72D297353CC}">
              <c16:uniqueId val="{00000001-8320-44E7-B242-8B7D3F9E8B3A}"/>
            </c:ext>
          </c:extLst>
        </c:ser>
        <c:dLbls>
          <c:showLegendKey val="0"/>
          <c:showVal val="0"/>
          <c:showCatName val="0"/>
          <c:showSerName val="0"/>
          <c:showPercent val="0"/>
          <c:showBubbleSize val="0"/>
        </c:dLbls>
        <c:axId val="636902392"/>
        <c:axId val="636900752"/>
      </c:scatterChart>
      <c:valAx>
        <c:axId val="636902392"/>
        <c:scaling>
          <c:orientation val="minMax"/>
          <c:max val="2018"/>
          <c:min val="2010"/>
        </c:scaling>
        <c:delete val="0"/>
        <c:axPos val="b"/>
        <c:numFmt formatCode="General" sourceLinked="1"/>
        <c:majorTickMark val="none"/>
        <c:minorTickMark val="none"/>
        <c:tickLblPos val="nextTo"/>
        <c:spPr>
          <a:noFill/>
          <a:ln w="31750" cap="flat" cmpd="sng" algn="ctr">
            <a:solidFill>
              <a:schemeClr val="accent2"/>
            </a:solidFill>
            <a:round/>
          </a:ln>
          <a:effectLst/>
        </c:spPr>
        <c:txPr>
          <a:bodyPr rot="-60000000" spcFirstLastPara="1" vertOverflow="ellipsis" vert="horz" wrap="square" anchor="ctr" anchorCtr="1"/>
          <a:lstStyle/>
          <a:p>
            <a:pPr>
              <a:defRPr sz="1800" b="0" i="0" u="none" strike="noStrike" kern="1200" cap="none" spc="0" baseline="0">
                <a:ln w="0"/>
                <a:solidFill>
                  <a:schemeClr val="accent2"/>
                </a:solidFill>
                <a:effectLst>
                  <a:outerShdw blurRad="38100" dist="19050" dir="2700000" algn="tl" rotWithShape="0">
                    <a:schemeClr val="dk1">
                      <a:alpha val="40000"/>
                    </a:schemeClr>
                  </a:outerShdw>
                </a:effectLst>
                <a:latin typeface="+mn-lt"/>
                <a:ea typeface="+mn-ea"/>
                <a:cs typeface="+mn-cs"/>
              </a:defRPr>
            </a:pPr>
            <a:endParaRPr lang="en-US"/>
          </a:p>
        </c:txPr>
        <c:crossAx val="636900752"/>
        <c:crosses val="autoZero"/>
        <c:crossBetween val="midCat"/>
        <c:majorUnit val="1"/>
        <c:minorUnit val="1"/>
      </c:valAx>
      <c:valAx>
        <c:axId val="636900752"/>
        <c:scaling>
          <c:orientation val="minMax"/>
          <c:max val="1"/>
        </c:scaling>
        <c:delete val="0"/>
        <c:axPos val="l"/>
        <c:majorGridlines>
          <c:spPr>
            <a:ln w="3175" cap="flat" cmpd="sng" algn="ctr">
              <a:solidFill>
                <a:schemeClr val="tx1"/>
              </a:solidFill>
              <a:prstDash val="solid"/>
              <a:miter lim="800000"/>
            </a:ln>
            <a:effectLst/>
          </c:spPr>
        </c:majorGridlines>
        <c:numFmt formatCode="0%" sourceLinked="1"/>
        <c:majorTickMark val="none"/>
        <c:minorTickMark val="none"/>
        <c:tickLblPos val="nextTo"/>
        <c:spPr>
          <a:noFill/>
          <a:ln w="31750" cap="flat" cmpd="sng" algn="ctr">
            <a:solidFill>
              <a:schemeClr val="accent2"/>
            </a:solidFill>
            <a:round/>
          </a:ln>
          <a:effectLst/>
        </c:spPr>
        <c:txPr>
          <a:bodyPr rot="-60000000" spcFirstLastPara="1" vertOverflow="ellipsis" vert="horz" wrap="square" anchor="ctr" anchorCtr="1"/>
          <a:lstStyle/>
          <a:p>
            <a:pPr>
              <a:defRPr sz="18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en-US"/>
          </a:p>
        </c:txPr>
        <c:crossAx val="636902392"/>
        <c:crosses val="autoZero"/>
        <c:crossBetween val="midCat"/>
      </c:valAx>
      <c:spPr>
        <a:noFill/>
        <a:ln>
          <a:noFill/>
        </a:ln>
        <a:effectLst/>
      </c:spPr>
    </c:plotArea>
    <c:legend>
      <c:legendPos val="r"/>
      <c:overlay val="1"/>
      <c:spPr>
        <a:solidFill>
          <a:schemeClr val="accent2">
            <a:lumMod val="20000"/>
            <a:lumOff val="80000"/>
          </a:schemeClr>
        </a:solidFill>
        <a:ln w="127000">
          <a:solidFill>
            <a:schemeClr val="accent2">
              <a:lumMod val="20000"/>
              <a:lumOff val="80000"/>
            </a:schemeClr>
          </a:solidFill>
        </a:ln>
        <a:effectLst/>
      </c:spPr>
      <c:txPr>
        <a:bodyPr rot="0" spcFirstLastPara="1" vertOverflow="ellipsis" vert="horz" wrap="square" anchor="ctr" anchorCtr="1"/>
        <a:lstStyle/>
        <a:p>
          <a:pPr>
            <a:defRPr sz="18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800" b="0" cap="none" spc="0">
          <a:ln w="0"/>
          <a:solidFill>
            <a:schemeClr val="tx1"/>
          </a:solidFill>
          <a:effectLst>
            <a:outerShdw blurRad="38100" dist="19050" dir="2700000" algn="tl" rotWithShape="0">
              <a:schemeClr val="dk1">
                <a:alpha val="40000"/>
              </a:schemeClr>
            </a:outerShdw>
          </a:effectLst>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400" b="0" i="0" u="none" strike="noStrike" kern="1200" cap="none" spc="0" baseline="0">
                <a:ln w="0"/>
                <a:solidFill>
                  <a:schemeClr val="tx1"/>
                </a:solidFill>
                <a:effectLst>
                  <a:outerShdw blurRad="38100" dist="19050" dir="2700000" algn="tl" rotWithShape="0">
                    <a:schemeClr val="dk1">
                      <a:alpha val="40000"/>
                    </a:schemeClr>
                  </a:outerShdw>
                </a:effectLst>
                <a:latin typeface="+mj-lt"/>
                <a:ea typeface="+mn-ea"/>
                <a:cs typeface="+mn-cs"/>
              </a:defRPr>
            </a:pPr>
            <a:r>
              <a:rPr lang="en-GB"/>
              <a:t>Savings</a:t>
            </a:r>
            <a:r>
              <a:rPr lang="en-GB" baseline="0"/>
              <a:t> (at financial institution or any)</a:t>
            </a:r>
            <a:endParaRPr lang="en-GB"/>
          </a:p>
        </c:rich>
      </c:tx>
      <c:layout>
        <c:manualLayout>
          <c:xMode val="edge"/>
          <c:yMode val="edge"/>
          <c:x val="0.26622988750901966"/>
          <c:y val="1.2546815924379253E-2"/>
        </c:manualLayout>
      </c:layout>
      <c:overlay val="0"/>
      <c:spPr>
        <a:noFill/>
        <a:ln>
          <a:noFill/>
        </a:ln>
        <a:effectLst/>
      </c:spPr>
      <c:txPr>
        <a:bodyPr rot="0" spcFirstLastPara="1" vertOverflow="ellipsis" vert="horz" wrap="square" anchor="ctr" anchorCtr="1"/>
        <a:lstStyle/>
        <a:p>
          <a:pPr>
            <a:defRPr sz="2400" b="0" i="0" u="none" strike="noStrike" kern="1200" cap="none" spc="0" baseline="0">
              <a:ln w="0"/>
              <a:solidFill>
                <a:schemeClr val="tx1"/>
              </a:solidFill>
              <a:effectLst>
                <a:outerShdw blurRad="38100" dist="19050" dir="2700000" algn="tl" rotWithShape="0">
                  <a:schemeClr val="dk1">
                    <a:alpha val="40000"/>
                  </a:schemeClr>
                </a:outerShdw>
              </a:effectLst>
              <a:latin typeface="+mj-lt"/>
              <a:ea typeface="+mn-ea"/>
              <a:cs typeface="+mn-cs"/>
            </a:defRPr>
          </a:pPr>
          <a:endParaRPr lang="en-US"/>
        </a:p>
      </c:txPr>
    </c:title>
    <c:autoTitleDeleted val="0"/>
    <c:plotArea>
      <c:layout/>
      <c:scatterChart>
        <c:scatterStyle val="lineMarker"/>
        <c:varyColors val="0"/>
        <c:ser>
          <c:idx val="1"/>
          <c:order val="0"/>
          <c:tx>
            <c:v>India (saved at financial institution)</c:v>
          </c:tx>
          <c:spPr>
            <a:ln w="50800" cap="rnd">
              <a:solidFill>
                <a:schemeClr val="accent2"/>
              </a:solidFill>
              <a:round/>
            </a:ln>
            <a:effectLst/>
          </c:spPr>
          <c:marker>
            <c:symbol val="circle"/>
            <c:size val="12"/>
            <c:spPr>
              <a:solidFill>
                <a:schemeClr val="accent2"/>
              </a:solidFill>
              <a:ln w="0">
                <a:solidFill>
                  <a:schemeClr val="accent2"/>
                </a:solidFill>
              </a:ln>
              <a:effectLst/>
            </c:spPr>
          </c:marker>
          <c:xVal>
            <c:numRef>
              <c:f>Sheet1!$F$5:$F$7</c:f>
              <c:numCache>
                <c:formatCode>General</c:formatCode>
                <c:ptCount val="3"/>
                <c:pt idx="0">
                  <c:v>2011</c:v>
                </c:pt>
                <c:pt idx="1">
                  <c:v>2014</c:v>
                </c:pt>
                <c:pt idx="2">
                  <c:v>2017</c:v>
                </c:pt>
              </c:numCache>
            </c:numRef>
          </c:xVal>
          <c:yVal>
            <c:numRef>
              <c:f>Sheet1!$DH$5:$DH$7</c:f>
              <c:numCache>
                <c:formatCode>0%</c:formatCode>
                <c:ptCount val="3"/>
                <c:pt idx="0">
                  <c:v>0.11603979021310806</c:v>
                </c:pt>
                <c:pt idx="1">
                  <c:v>0.14360088109970093</c:v>
                </c:pt>
                <c:pt idx="2">
                  <c:v>0.1960395872592926</c:v>
                </c:pt>
              </c:numCache>
            </c:numRef>
          </c:yVal>
          <c:smooth val="0"/>
          <c:extLst>
            <c:ext xmlns:c16="http://schemas.microsoft.com/office/drawing/2014/chart" uri="{C3380CC4-5D6E-409C-BE32-E72D297353CC}">
              <c16:uniqueId val="{00000000-807D-45CE-BA13-21735DDD95A5}"/>
            </c:ext>
          </c:extLst>
        </c:ser>
        <c:ser>
          <c:idx val="3"/>
          <c:order val="1"/>
          <c:tx>
            <c:v>India (saved any money past year)</c:v>
          </c:tx>
          <c:spPr>
            <a:ln w="50800" cap="rnd">
              <a:solidFill>
                <a:srgbClr val="DA3C7E"/>
              </a:solidFill>
              <a:prstDash val="sysDot"/>
              <a:round/>
            </a:ln>
            <a:effectLst/>
          </c:spPr>
          <c:marker>
            <c:symbol val="diamond"/>
            <c:size val="12"/>
            <c:spPr>
              <a:solidFill>
                <a:srgbClr val="DA3C7E"/>
              </a:solidFill>
              <a:ln w="0">
                <a:solidFill>
                  <a:srgbClr val="DA3D7E"/>
                </a:solidFill>
              </a:ln>
              <a:effectLst/>
            </c:spPr>
          </c:marker>
          <c:xVal>
            <c:numRef>
              <c:f>Sheet1!$F$5:$F$7</c:f>
              <c:numCache>
                <c:formatCode>General</c:formatCode>
                <c:ptCount val="3"/>
                <c:pt idx="0">
                  <c:v>2011</c:v>
                </c:pt>
                <c:pt idx="1">
                  <c:v>2014</c:v>
                </c:pt>
                <c:pt idx="2">
                  <c:v>2017</c:v>
                </c:pt>
              </c:numCache>
            </c:numRef>
          </c:xVal>
          <c:yVal>
            <c:numRef>
              <c:f>Sheet1!$ER$5:$ER$7</c:f>
              <c:numCache>
                <c:formatCode>0%</c:formatCode>
                <c:ptCount val="3"/>
                <c:pt idx="1">
                  <c:v>0.38276040554046631</c:v>
                </c:pt>
                <c:pt idx="2">
                  <c:v>0.33556678891181946</c:v>
                </c:pt>
              </c:numCache>
            </c:numRef>
          </c:yVal>
          <c:smooth val="0"/>
          <c:extLst>
            <c:ext xmlns:c16="http://schemas.microsoft.com/office/drawing/2014/chart" uri="{C3380CC4-5D6E-409C-BE32-E72D297353CC}">
              <c16:uniqueId val="{00000001-807D-45CE-BA13-21735DDD95A5}"/>
            </c:ext>
          </c:extLst>
        </c:ser>
        <c:ser>
          <c:idx val="0"/>
          <c:order val="2"/>
          <c:tx>
            <c:v>United Kingdom (saved at financial institution)</c:v>
          </c:tx>
          <c:spPr>
            <a:ln w="50800" cap="rnd">
              <a:solidFill>
                <a:schemeClr val="accent1"/>
              </a:solidFill>
              <a:round/>
            </a:ln>
            <a:effectLst/>
          </c:spPr>
          <c:marker>
            <c:symbol val="circle"/>
            <c:size val="12"/>
            <c:spPr>
              <a:solidFill>
                <a:schemeClr val="accent1"/>
              </a:solidFill>
              <a:ln w="0">
                <a:solidFill>
                  <a:schemeClr val="accent1"/>
                </a:solidFill>
              </a:ln>
              <a:effectLst/>
            </c:spPr>
          </c:marker>
          <c:xVal>
            <c:numRef>
              <c:f>Sheet1!$F$2:$F$4</c:f>
              <c:numCache>
                <c:formatCode>General</c:formatCode>
                <c:ptCount val="3"/>
                <c:pt idx="0">
                  <c:v>2011</c:v>
                </c:pt>
                <c:pt idx="1">
                  <c:v>2014</c:v>
                </c:pt>
                <c:pt idx="2">
                  <c:v>2017</c:v>
                </c:pt>
              </c:numCache>
            </c:numRef>
          </c:xVal>
          <c:yVal>
            <c:numRef>
              <c:f>Sheet1!$DH$2:$DH$4</c:f>
              <c:numCache>
                <c:formatCode>0%</c:formatCode>
                <c:ptCount val="3"/>
                <c:pt idx="0">
                  <c:v>0.4379933774471283</c:v>
                </c:pt>
                <c:pt idx="1">
                  <c:v>0.52298593521118164</c:v>
                </c:pt>
                <c:pt idx="2">
                  <c:v>0.63675057888031006</c:v>
                </c:pt>
              </c:numCache>
            </c:numRef>
          </c:yVal>
          <c:smooth val="0"/>
          <c:extLst>
            <c:ext xmlns:c16="http://schemas.microsoft.com/office/drawing/2014/chart" uri="{C3380CC4-5D6E-409C-BE32-E72D297353CC}">
              <c16:uniqueId val="{00000002-807D-45CE-BA13-21735DDD95A5}"/>
            </c:ext>
          </c:extLst>
        </c:ser>
        <c:ser>
          <c:idx val="2"/>
          <c:order val="3"/>
          <c:tx>
            <c:v>United Kingdom (saved any money past year)</c:v>
          </c:tx>
          <c:spPr>
            <a:ln w="50800" cap="rnd">
              <a:solidFill>
                <a:srgbClr val="007987"/>
              </a:solidFill>
              <a:prstDash val="sysDot"/>
              <a:round/>
            </a:ln>
            <a:effectLst/>
          </c:spPr>
          <c:marker>
            <c:symbol val="diamond"/>
            <c:size val="12"/>
            <c:spPr>
              <a:solidFill>
                <a:srgbClr val="007987"/>
              </a:solidFill>
              <a:ln w="0">
                <a:solidFill>
                  <a:srgbClr val="007987"/>
                </a:solidFill>
                <a:round/>
              </a:ln>
              <a:effectLst/>
            </c:spPr>
          </c:marker>
          <c:xVal>
            <c:numRef>
              <c:f>Sheet1!$F$2:$F$4</c:f>
              <c:numCache>
                <c:formatCode>General</c:formatCode>
                <c:ptCount val="3"/>
                <c:pt idx="0">
                  <c:v>2011</c:v>
                </c:pt>
                <c:pt idx="1">
                  <c:v>2014</c:v>
                </c:pt>
                <c:pt idx="2">
                  <c:v>2017</c:v>
                </c:pt>
              </c:numCache>
            </c:numRef>
          </c:xVal>
          <c:yVal>
            <c:numRef>
              <c:f>Sheet1!$ER$2:$ER$4</c:f>
              <c:numCache>
                <c:formatCode>0%</c:formatCode>
                <c:ptCount val="3"/>
                <c:pt idx="1">
                  <c:v>0.71282458305358887</c:v>
                </c:pt>
                <c:pt idx="2">
                  <c:v>0.73954135179519653</c:v>
                </c:pt>
              </c:numCache>
            </c:numRef>
          </c:yVal>
          <c:smooth val="0"/>
          <c:extLst>
            <c:ext xmlns:c16="http://schemas.microsoft.com/office/drawing/2014/chart" uri="{C3380CC4-5D6E-409C-BE32-E72D297353CC}">
              <c16:uniqueId val="{00000003-807D-45CE-BA13-21735DDD95A5}"/>
            </c:ext>
          </c:extLst>
        </c:ser>
        <c:dLbls>
          <c:showLegendKey val="0"/>
          <c:showVal val="0"/>
          <c:showCatName val="0"/>
          <c:showSerName val="0"/>
          <c:showPercent val="0"/>
          <c:showBubbleSize val="0"/>
        </c:dLbls>
        <c:axId val="636902392"/>
        <c:axId val="636900752"/>
      </c:scatterChart>
      <c:valAx>
        <c:axId val="636902392"/>
        <c:scaling>
          <c:orientation val="minMax"/>
          <c:max val="2018"/>
          <c:min val="2010"/>
        </c:scaling>
        <c:delete val="0"/>
        <c:axPos val="b"/>
        <c:numFmt formatCode="General" sourceLinked="1"/>
        <c:majorTickMark val="none"/>
        <c:minorTickMark val="none"/>
        <c:tickLblPos val="nextTo"/>
        <c:spPr>
          <a:noFill/>
          <a:ln w="31750" cap="flat" cmpd="sng" algn="ctr">
            <a:solidFill>
              <a:schemeClr val="accent2"/>
            </a:solidFill>
            <a:round/>
          </a:ln>
          <a:effectLst/>
        </c:spPr>
        <c:txPr>
          <a:bodyPr rot="-60000000" spcFirstLastPara="1" vertOverflow="ellipsis" vert="horz" wrap="square" anchor="ctr" anchorCtr="1"/>
          <a:lstStyle/>
          <a:p>
            <a:pPr>
              <a:defRPr sz="1800" b="0" i="0" u="none" strike="noStrike" kern="1200" cap="none" spc="0" baseline="0">
                <a:ln w="0"/>
                <a:solidFill>
                  <a:schemeClr val="accent2"/>
                </a:solidFill>
                <a:effectLst>
                  <a:outerShdw blurRad="38100" dist="19050" dir="2700000" algn="tl" rotWithShape="0">
                    <a:schemeClr val="dk1">
                      <a:alpha val="40000"/>
                    </a:schemeClr>
                  </a:outerShdw>
                </a:effectLst>
                <a:latin typeface="+mn-lt"/>
                <a:ea typeface="+mn-ea"/>
                <a:cs typeface="+mn-cs"/>
              </a:defRPr>
            </a:pPr>
            <a:endParaRPr lang="en-US"/>
          </a:p>
        </c:txPr>
        <c:crossAx val="636900752"/>
        <c:crosses val="autoZero"/>
        <c:crossBetween val="midCat"/>
        <c:majorUnit val="1"/>
        <c:minorUnit val="1"/>
      </c:valAx>
      <c:valAx>
        <c:axId val="636900752"/>
        <c:scaling>
          <c:orientation val="minMax"/>
          <c:max val="1"/>
        </c:scaling>
        <c:delete val="0"/>
        <c:axPos val="l"/>
        <c:majorGridlines>
          <c:spPr>
            <a:ln w="3175" cap="flat" cmpd="sng" algn="ctr">
              <a:solidFill>
                <a:schemeClr val="tx1"/>
              </a:solidFill>
              <a:prstDash val="solid"/>
              <a:miter lim="800000"/>
            </a:ln>
            <a:effectLst/>
          </c:spPr>
        </c:majorGridlines>
        <c:numFmt formatCode="0%" sourceLinked="1"/>
        <c:majorTickMark val="none"/>
        <c:minorTickMark val="none"/>
        <c:tickLblPos val="nextTo"/>
        <c:spPr>
          <a:noFill/>
          <a:ln w="31750" cap="flat" cmpd="sng" algn="ctr">
            <a:solidFill>
              <a:schemeClr val="accent2"/>
            </a:solidFill>
            <a:round/>
          </a:ln>
          <a:effectLst/>
        </c:spPr>
        <c:txPr>
          <a:bodyPr rot="-60000000" spcFirstLastPara="1" vertOverflow="ellipsis" vert="horz" wrap="square" anchor="ctr" anchorCtr="1"/>
          <a:lstStyle/>
          <a:p>
            <a:pPr>
              <a:defRPr sz="18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en-US"/>
          </a:p>
        </c:txPr>
        <c:crossAx val="636902392"/>
        <c:crosses val="autoZero"/>
        <c:crossBetween val="midCat"/>
      </c:valAx>
      <c:spPr>
        <a:noFill/>
        <a:ln>
          <a:noFill/>
        </a:ln>
        <a:effectLst/>
      </c:spPr>
    </c:plotArea>
    <c:legend>
      <c:legendPos val="b"/>
      <c:overlay val="0"/>
      <c:spPr>
        <a:solidFill>
          <a:schemeClr val="accent2">
            <a:lumMod val="20000"/>
            <a:lumOff val="80000"/>
          </a:schemeClr>
        </a:solidFill>
        <a:ln w="127000">
          <a:solidFill>
            <a:schemeClr val="accent2">
              <a:lumMod val="20000"/>
              <a:lumOff val="80000"/>
            </a:schemeClr>
          </a:solidFill>
        </a:ln>
        <a:effectLst/>
      </c:spPr>
      <c:txPr>
        <a:bodyPr rot="0" spcFirstLastPara="1" vertOverflow="ellipsis" vert="horz" wrap="square" anchor="ctr" anchorCtr="1"/>
        <a:lstStyle/>
        <a:p>
          <a:pPr>
            <a:defRPr sz="1800" b="0" i="0" u="none" strike="noStrike" kern="1200" cap="none" spc="0" baseline="0">
              <a:ln w="0"/>
              <a:solidFill>
                <a:schemeClr val="tx1"/>
              </a:solidFill>
              <a:effectLst>
                <a:outerShdw blurRad="38100" dist="19050" dir="2700000" algn="tl" rotWithShape="0">
                  <a:schemeClr val="dk1">
                    <a:alpha val="40000"/>
                  </a:schemeClr>
                </a:outerShdw>
              </a:effectLst>
              <a:latin typeface="+mn-lt"/>
              <a:ea typeface="+mn-ea"/>
              <a:cs typeface="+mn-cs"/>
            </a:defRPr>
          </a:pPr>
          <a:endParaRPr lang="en-US"/>
        </a:p>
      </c:txPr>
    </c:legend>
    <c:plotVisOnly val="1"/>
    <c:dispBlanksAs val="gap"/>
    <c:showDLblsOverMax val="0"/>
  </c:chart>
  <c:spPr>
    <a:noFill/>
    <a:ln w="9525" cap="flat" cmpd="sng" algn="ctr">
      <a:noFill/>
      <a:round/>
    </a:ln>
    <a:effectLst/>
  </c:spPr>
  <c:txPr>
    <a:bodyPr/>
    <a:lstStyle/>
    <a:p>
      <a:pPr>
        <a:defRPr sz="1800" b="0" cap="none" spc="0">
          <a:ln w="0"/>
          <a:solidFill>
            <a:schemeClr val="tx1"/>
          </a:solidFill>
          <a:effectLst>
            <a:outerShdw blurRad="38100" dist="19050" dir="2700000" algn="tl" rotWithShape="0">
              <a:schemeClr val="dk1">
                <a:alpha val="40000"/>
              </a:schemeClr>
            </a:outerShdw>
          </a:effectLst>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2124E06-0E8E-C742-A8D8-A3A1F0FAF0C7}"/>
              </a:ext>
            </a:extLst>
          </p:cNvPr>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26A4CFC-7EEE-E246-BA1A-25878ABFA179}"/>
              </a:ext>
            </a:extLst>
          </p:cNvPr>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BE9E57DA-4F5E-DF45-BC68-F5C29DB4CFF3}" type="datetimeFigureOut">
              <a:rPr lang="en-US" smtClean="0"/>
              <a:t>11/17/2020</a:t>
            </a:fld>
            <a:endParaRPr lang="en-US"/>
          </a:p>
        </p:txBody>
      </p:sp>
      <p:sp>
        <p:nvSpPr>
          <p:cNvPr id="4" name="Footer Placeholder 3">
            <a:extLst>
              <a:ext uri="{FF2B5EF4-FFF2-40B4-BE49-F238E27FC236}">
                <a16:creationId xmlns:a16="http://schemas.microsoft.com/office/drawing/2014/main" id="{D50A35F4-BFD4-D54A-B261-3F35AAE8E9E4}"/>
              </a:ext>
            </a:extLst>
          </p:cNvPr>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08E7380-0ED8-A544-B130-CD90DCC6298C}"/>
              </a:ext>
            </a:extLst>
          </p:cNvPr>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0E107DA6-789D-2945-9757-19F0B16C982E}" type="slidenum">
              <a:rPr lang="en-US" smtClean="0"/>
              <a:t>‹#›</a:t>
            </a:fld>
            <a:endParaRPr lang="en-US"/>
          </a:p>
        </p:txBody>
      </p:sp>
    </p:spTree>
    <p:extLst>
      <p:ext uri="{BB962C8B-B14F-4D97-AF65-F5344CB8AC3E}">
        <p14:creationId xmlns:p14="http://schemas.microsoft.com/office/powerpoint/2010/main" val="22129004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493B4F7E-9396-764E-A8DA-D048CF7A8A91}" type="datetimeFigureOut">
              <a:rPr lang="en-US" smtClean="0"/>
              <a:t>11/17/2020</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0D8EAF35-B282-C64B-9939-0CB36884920A}" type="slidenum">
              <a:rPr lang="en-US" smtClean="0"/>
              <a:t>‹#›</a:t>
            </a:fld>
            <a:endParaRPr lang="en-US"/>
          </a:p>
        </p:txBody>
      </p:sp>
    </p:spTree>
    <p:extLst>
      <p:ext uri="{BB962C8B-B14F-4D97-AF65-F5344CB8AC3E}">
        <p14:creationId xmlns:p14="http://schemas.microsoft.com/office/powerpoint/2010/main" val="2098489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Good morning.</a:t>
            </a:r>
          </a:p>
          <a:p>
            <a:endParaRPr lang="en-GB"/>
          </a:p>
          <a:p>
            <a:r>
              <a:rPr lang="en-GB"/>
              <a:t>Going to largely run through some data comparing the nations, to help provide context for the rest of the discussions today.</a:t>
            </a:r>
          </a:p>
        </p:txBody>
      </p:sp>
      <p:sp>
        <p:nvSpPr>
          <p:cNvPr id="4" name="Slide Number Placeholder 3"/>
          <p:cNvSpPr>
            <a:spLocks noGrp="1"/>
          </p:cNvSpPr>
          <p:nvPr>
            <p:ph type="sldNum" sz="quarter" idx="10"/>
          </p:nvPr>
        </p:nvSpPr>
        <p:spPr/>
        <p:txBody>
          <a:bodyPr/>
          <a:lstStyle/>
          <a:p>
            <a:fld id="{0D8EAF35-B282-C64B-9939-0CB36884920A}" type="slidenum">
              <a:rPr lang="en-US" smtClean="0"/>
              <a:t>1</a:t>
            </a:fld>
            <a:endParaRPr lang="en-US"/>
          </a:p>
        </p:txBody>
      </p:sp>
    </p:spTree>
    <p:extLst>
      <p:ext uri="{BB962C8B-B14F-4D97-AF65-F5344CB8AC3E}">
        <p14:creationId xmlns:p14="http://schemas.microsoft.com/office/powerpoint/2010/main" val="25201946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biggest difference between PMJDY and the UK’s Basic Bank Accounts is the context. As we have seen, account ownership in the UK has consistently been in the high 90s% over the period of the data. There is definitely a difference between a situation where around 3% of people do not have an account and a situation where PMJDY accounts (and their antecedents) have been doing a large proportion of the work of getting the proportion of account owners up from mid 30s%.</a:t>
            </a:r>
          </a:p>
          <a:p>
            <a:endParaRPr lang="en-US"/>
          </a:p>
          <a:p>
            <a:r>
              <a:rPr lang="en-US"/>
              <a:t>Though, it is worth noting that there are some 7.4 million Basic Bank Accounts in the UK.</a:t>
            </a:r>
          </a:p>
          <a:p>
            <a:r>
              <a:rPr lang="en-GB"/>
              <a:t>zotero://select/library/items/QPSAP2FE</a:t>
            </a:r>
            <a:endParaRPr lang="en-US"/>
          </a:p>
          <a:p>
            <a:endParaRPr lang="en-US"/>
          </a:p>
          <a:p>
            <a:r>
              <a:rPr lang="en-US"/>
              <a:t>One of the more interesting differences is the completely opposite treatment of overdrafts, Under the UK scheme, overdrafts are treated as problematic, making it too easy for people to fall into debt (and typically charging a high rate of interest). Consequently, it is treated as a positive feature of Basic Bank Accounts that they do not have an overdraft facility.</a:t>
            </a:r>
          </a:p>
          <a:p>
            <a:endParaRPr lang="en-US"/>
          </a:p>
          <a:p>
            <a:r>
              <a:rPr lang="en-US"/>
              <a:t>Conversely, in designing the PMJDY scheme, one of the major differences that was made to the accounts over their predecessor is that account holders are normally entitled to an automatic overdraft after holding the account for 6 months. This was initially 5,000Rs and has been increased to 10,000Rs.</a:t>
            </a:r>
          </a:p>
          <a:p>
            <a:endParaRPr lang="en-US"/>
          </a:p>
          <a:p>
            <a:r>
              <a:rPr lang="en-US"/>
              <a:t>Interestingly, the rate of use of the overdraft facility on PMJDY accounts is pretty low, at around 1% of account holders making use of the feature.</a:t>
            </a:r>
          </a:p>
          <a:p>
            <a:endParaRPr lang="en-US"/>
          </a:p>
          <a:p>
            <a:r>
              <a:rPr lang="en-GB" sz="1200" kern="1200">
                <a:solidFill>
                  <a:schemeClr val="tx1"/>
                </a:solidFill>
                <a:effectLst/>
                <a:latin typeface="+mn-lt"/>
                <a:ea typeface="+mn-ea"/>
                <a:cs typeface="+mn-cs"/>
              </a:rPr>
              <a:t>There are also differences in terms of the lineage of the accounts. PMJDY accounts are extended versions of the Basic Savings Bank Deposit Account (BSBDA), established in 2012, which took over from the “No-frills” account, established in 2005. The ‘no frills’ name was dropped specifically to remove stigma. The debit card features, which make the ‘savings’ title more of a misnomer as it serves more fully as a transactional account, were developed via the RuPay scheme, and became core with PMJDY.</a:t>
            </a:r>
          </a:p>
          <a:p>
            <a:endParaRPr lang="en-GB" sz="1200" kern="1200">
              <a:solidFill>
                <a:schemeClr val="tx1"/>
              </a:solidFill>
              <a:effectLst/>
              <a:latin typeface="+mn-lt"/>
              <a:ea typeface="+mn-ea"/>
              <a:cs typeface="+mn-cs"/>
            </a:endParaRPr>
          </a:p>
          <a:p>
            <a:r>
              <a:rPr lang="en-GB" sz="1200" kern="1200">
                <a:solidFill>
                  <a:schemeClr val="tx1"/>
                </a:solidFill>
                <a:effectLst/>
                <a:latin typeface="+mn-lt"/>
                <a:ea typeface="+mn-ea"/>
                <a:cs typeface="+mn-cs"/>
              </a:rPr>
              <a:t>The regulations for Basic Bank Accounts came into force in 2016, although there was a voluntary agreement between government and the banks preceding that. Basic Bank Accounts are designed to largely mirror the services available to banks’ personal current account customers, with some variations like the prohibitions on fees and overdrafts.</a:t>
            </a:r>
            <a:endParaRPr lang="en-US"/>
          </a:p>
        </p:txBody>
      </p:sp>
      <p:sp>
        <p:nvSpPr>
          <p:cNvPr id="4" name="Slide Number Placeholder 3"/>
          <p:cNvSpPr>
            <a:spLocks noGrp="1"/>
          </p:cNvSpPr>
          <p:nvPr>
            <p:ph type="sldNum" sz="quarter" idx="5"/>
          </p:nvPr>
        </p:nvSpPr>
        <p:spPr/>
        <p:txBody>
          <a:bodyPr/>
          <a:lstStyle/>
          <a:p>
            <a:fld id="{0D8EAF35-B282-C64B-9939-0CB36884920A}" type="slidenum">
              <a:rPr lang="en-US" smtClean="0"/>
              <a:t>10</a:t>
            </a:fld>
            <a:endParaRPr lang="en-US"/>
          </a:p>
        </p:txBody>
      </p:sp>
    </p:spTree>
    <p:extLst>
      <p:ext uri="{BB962C8B-B14F-4D97-AF65-F5344CB8AC3E}">
        <p14:creationId xmlns:p14="http://schemas.microsoft.com/office/powerpoint/2010/main" val="39249869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a:p>
        </p:txBody>
      </p:sp>
      <p:sp>
        <p:nvSpPr>
          <p:cNvPr id="4" name="Slide Number Placeholder 3"/>
          <p:cNvSpPr>
            <a:spLocks noGrp="1"/>
          </p:cNvSpPr>
          <p:nvPr>
            <p:ph type="sldNum" sz="quarter" idx="5"/>
          </p:nvPr>
        </p:nvSpPr>
        <p:spPr/>
        <p:txBody>
          <a:bodyPr/>
          <a:lstStyle/>
          <a:p>
            <a:fld id="{0D8EAF35-B282-C64B-9939-0CB36884920A}" type="slidenum">
              <a:rPr lang="en-US" smtClean="0"/>
              <a:t>11</a:t>
            </a:fld>
            <a:endParaRPr lang="en-US"/>
          </a:p>
        </p:txBody>
      </p:sp>
    </p:spTree>
    <p:extLst>
      <p:ext uri="{BB962C8B-B14F-4D97-AF65-F5344CB8AC3E}">
        <p14:creationId xmlns:p14="http://schemas.microsoft.com/office/powerpoint/2010/main" val="35917387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D8EAF35-B282-C64B-9939-0CB36884920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710306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D8EAF35-B282-C64B-9939-0CB36884920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26024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D8EAF35-B282-C64B-9939-0CB36884920A}" type="slidenum">
              <a:rPr lang="en-US" smtClean="0"/>
              <a:t>14</a:t>
            </a:fld>
            <a:endParaRPr lang="en-US"/>
          </a:p>
        </p:txBody>
      </p:sp>
    </p:spTree>
    <p:extLst>
      <p:ext uri="{BB962C8B-B14F-4D97-AF65-F5344CB8AC3E}">
        <p14:creationId xmlns:p14="http://schemas.microsoft.com/office/powerpoint/2010/main" val="16169466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a:p>
        </p:txBody>
      </p:sp>
      <p:sp>
        <p:nvSpPr>
          <p:cNvPr id="4" name="Slide Number Placeholder 3"/>
          <p:cNvSpPr>
            <a:spLocks noGrp="1"/>
          </p:cNvSpPr>
          <p:nvPr>
            <p:ph type="sldNum" sz="quarter" idx="5"/>
          </p:nvPr>
        </p:nvSpPr>
        <p:spPr/>
        <p:txBody>
          <a:bodyPr/>
          <a:lstStyle/>
          <a:p>
            <a:fld id="{0D8EAF35-B282-C64B-9939-0CB36884920A}" type="slidenum">
              <a:rPr lang="en-US" smtClean="0"/>
              <a:t>15</a:t>
            </a:fld>
            <a:endParaRPr lang="en-US"/>
          </a:p>
        </p:txBody>
      </p:sp>
    </p:spTree>
    <p:extLst>
      <p:ext uri="{BB962C8B-B14F-4D97-AF65-F5344CB8AC3E}">
        <p14:creationId xmlns:p14="http://schemas.microsoft.com/office/powerpoint/2010/main" val="18386857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D8EAF35-B282-C64B-9939-0CB36884920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759272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a:p>
        </p:txBody>
      </p:sp>
      <p:sp>
        <p:nvSpPr>
          <p:cNvPr id="4" name="Slide Number Placeholder 3"/>
          <p:cNvSpPr>
            <a:spLocks noGrp="1"/>
          </p:cNvSpPr>
          <p:nvPr>
            <p:ph type="sldNum" sz="quarter" idx="5"/>
          </p:nvPr>
        </p:nvSpPr>
        <p:spPr/>
        <p:txBody>
          <a:bodyPr/>
          <a:lstStyle/>
          <a:p>
            <a:fld id="{0D8EAF35-B282-C64B-9939-0CB36884920A}" type="slidenum">
              <a:rPr lang="en-US" smtClean="0"/>
              <a:t>17</a:t>
            </a:fld>
            <a:endParaRPr lang="en-US"/>
          </a:p>
        </p:txBody>
      </p:sp>
    </p:spTree>
    <p:extLst>
      <p:ext uri="{BB962C8B-B14F-4D97-AF65-F5344CB8AC3E}">
        <p14:creationId xmlns:p14="http://schemas.microsoft.com/office/powerpoint/2010/main" val="15997532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D8EAF35-B282-C64B-9939-0CB36884920A}" type="slidenum">
              <a:rPr lang="en-US" smtClean="0"/>
              <a:t>18</a:t>
            </a:fld>
            <a:endParaRPr lang="en-US"/>
          </a:p>
        </p:txBody>
      </p:sp>
    </p:spTree>
    <p:extLst>
      <p:ext uri="{BB962C8B-B14F-4D97-AF65-F5344CB8AC3E}">
        <p14:creationId xmlns:p14="http://schemas.microsoft.com/office/powerpoint/2010/main" val="34480838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D8EAF35-B282-C64B-9939-0CB36884920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31726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A lot of discussion of financial inclusion is --- understandably --- about banking the unbanked.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a:p>
          <a:p>
            <a:pPr marL="0" marR="0" lvl="0" indent="0" algn="l" defTabSz="914400" rtl="0" eaLnBrk="1" fontAlgn="auto" latinLnBrk="0" hangingPunct="1">
              <a:lnSpc>
                <a:spcPct val="100000"/>
              </a:lnSpc>
              <a:spcBef>
                <a:spcPts val="0"/>
              </a:spcBef>
              <a:spcAft>
                <a:spcPts val="0"/>
              </a:spcAft>
              <a:buClrTx/>
              <a:buSzTx/>
              <a:buFontTx/>
              <a:buNone/>
              <a:tabLst/>
              <a:defRPr/>
            </a:pPr>
            <a:r>
              <a:rPr lang="en-GB"/>
              <a:t>Discussions examine whether people in principle have access to banking services --- whether, for example, there is a branch or other banking outlet that is in a convenient location for them to use.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a:p>
          <a:p>
            <a:pPr marL="0" marR="0" lvl="0" indent="0" algn="l" defTabSz="914400" rtl="0" eaLnBrk="1" fontAlgn="auto" latinLnBrk="0" hangingPunct="1">
              <a:lnSpc>
                <a:spcPct val="100000"/>
              </a:lnSpc>
              <a:spcBef>
                <a:spcPts val="0"/>
              </a:spcBef>
              <a:spcAft>
                <a:spcPts val="0"/>
              </a:spcAft>
              <a:buClrTx/>
              <a:buSzTx/>
              <a:buFontTx/>
              <a:buNone/>
              <a:tabLst/>
              <a:defRPr/>
            </a:pPr>
            <a:r>
              <a:rPr lang="en-GB"/>
              <a:t>Next they might consider whether they have a more personal form of access, in term of having opened an account.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a:p>
          <a:p>
            <a:pPr marL="0" marR="0" lvl="0" indent="0" algn="l" defTabSz="914400" rtl="0" eaLnBrk="1" fontAlgn="auto" latinLnBrk="0" hangingPunct="1">
              <a:lnSpc>
                <a:spcPct val="100000"/>
              </a:lnSpc>
              <a:spcBef>
                <a:spcPts val="0"/>
              </a:spcBef>
              <a:spcAft>
                <a:spcPts val="0"/>
              </a:spcAft>
              <a:buClrTx/>
              <a:buSzTx/>
              <a:buFontTx/>
              <a:buNone/>
              <a:tabLst/>
              <a:defRPr/>
            </a:pPr>
            <a:r>
              <a:rPr lang="en-GB"/>
              <a:t>And, ultimately, whether they are making use of the services, by actually using their bank account (and perhaps considering how frequently they do so).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a:p>
          <a:p>
            <a:pPr marL="0" marR="0" lvl="0" indent="0" algn="l" defTabSz="914400" rtl="0" eaLnBrk="1" fontAlgn="auto" latinLnBrk="0" hangingPunct="1">
              <a:lnSpc>
                <a:spcPct val="100000"/>
              </a:lnSpc>
              <a:spcBef>
                <a:spcPts val="0"/>
              </a:spcBef>
              <a:spcAft>
                <a:spcPts val="0"/>
              </a:spcAft>
              <a:buClrTx/>
              <a:buSzTx/>
              <a:buFontTx/>
              <a:buNone/>
              <a:tabLst/>
              <a:defRPr/>
            </a:pPr>
            <a:r>
              <a:rPr lang="en-GB"/>
              <a:t>These elements of financial inclusion are relevant for scholars seeking to measure levels of financial inclusion in a population. They are relevant for governments seeking to promote financial inclusion for various purposes. They can be relevant for banks that might bear a cost of running branch that sits empty or of maintaining accounts that lay dormant. And, of course, to the extent that making use of financial services might contribute to people’s quality of life, climbing that ladder from having a branch nearby, to opening an account, to making a habit of transacting using the account would be the steps that could potentially unlock any such improvements.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a:p>
          <a:p>
            <a:pPr marL="0" marR="0" lvl="0" indent="0" algn="l" defTabSz="914400" rtl="0" eaLnBrk="1" fontAlgn="auto" latinLnBrk="0" hangingPunct="1">
              <a:lnSpc>
                <a:spcPct val="100000"/>
              </a:lnSpc>
              <a:spcBef>
                <a:spcPts val="0"/>
              </a:spcBef>
              <a:spcAft>
                <a:spcPts val="0"/>
              </a:spcAft>
              <a:buClrTx/>
              <a:buSzTx/>
              <a:buFontTx/>
              <a:buNone/>
              <a:tabLst/>
              <a:defRPr/>
            </a:pPr>
            <a:r>
              <a:rPr lang="en-GB"/>
              <a:t>But we can also consider the elements of financial inclusion in terms of the types of financial needs that people have in their lives.</a:t>
            </a:r>
          </a:p>
        </p:txBody>
      </p:sp>
      <p:sp>
        <p:nvSpPr>
          <p:cNvPr id="4" name="Slide Number Placeholder 3"/>
          <p:cNvSpPr>
            <a:spLocks noGrp="1"/>
          </p:cNvSpPr>
          <p:nvPr>
            <p:ph type="sldNum" sz="quarter" idx="5"/>
          </p:nvPr>
        </p:nvSpPr>
        <p:spPr/>
        <p:txBody>
          <a:bodyPr/>
          <a:lstStyle/>
          <a:p>
            <a:fld id="{0D8EAF35-B282-C64B-9939-0CB36884920A}" type="slidenum">
              <a:rPr lang="en-US" smtClean="0"/>
              <a:t>2</a:t>
            </a:fld>
            <a:endParaRPr lang="en-US"/>
          </a:p>
        </p:txBody>
      </p:sp>
    </p:spTree>
    <p:extLst>
      <p:ext uri="{BB962C8B-B14F-4D97-AF65-F5344CB8AC3E}">
        <p14:creationId xmlns:p14="http://schemas.microsoft.com/office/powerpoint/2010/main" val="20647937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a:p>
        </p:txBody>
      </p:sp>
      <p:sp>
        <p:nvSpPr>
          <p:cNvPr id="4" name="Slide Number Placeholder 3"/>
          <p:cNvSpPr>
            <a:spLocks noGrp="1"/>
          </p:cNvSpPr>
          <p:nvPr>
            <p:ph type="sldNum" sz="quarter" idx="5"/>
          </p:nvPr>
        </p:nvSpPr>
        <p:spPr/>
        <p:txBody>
          <a:bodyPr/>
          <a:lstStyle/>
          <a:p>
            <a:fld id="{0D8EAF35-B282-C64B-9939-0CB36884920A}" type="slidenum">
              <a:rPr lang="en-US" smtClean="0"/>
              <a:t>20</a:t>
            </a:fld>
            <a:endParaRPr lang="en-US"/>
          </a:p>
        </p:txBody>
      </p:sp>
    </p:spTree>
    <p:extLst>
      <p:ext uri="{BB962C8B-B14F-4D97-AF65-F5344CB8AC3E}">
        <p14:creationId xmlns:p14="http://schemas.microsoft.com/office/powerpoint/2010/main" val="41025435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D8EAF35-B282-C64B-9939-0CB36884920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029876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We don’t have comparative data on this point, but as the final aspect of consumption smoothing in the face of shocks it’s worth mentioning a few points briefly.</a:t>
            </a:r>
          </a:p>
          <a:p>
            <a:endParaRPr lang="en-US"/>
          </a:p>
          <a:p>
            <a:r>
              <a:rPr lang="en-US"/>
              <a:t>Holders of PMJDY accounts get free accident insurance with their RuPay card. There was also free life insurance provided early in the PMJDY </a:t>
            </a:r>
            <a:r>
              <a:rPr lang="en-US" err="1"/>
              <a:t>programme</a:t>
            </a:r>
            <a:r>
              <a:rPr lang="en-US"/>
              <a:t>.</a:t>
            </a:r>
          </a:p>
          <a:p>
            <a:endParaRPr lang="en-US"/>
          </a:p>
          <a:p>
            <a:r>
              <a:rPr lang="en-US"/>
              <a:t>In the UK:</a:t>
            </a:r>
          </a:p>
          <a:p>
            <a:r>
              <a:rPr lang="en-US"/>
              <a:t>60% of adults have home contents insurance (p64)</a:t>
            </a:r>
          </a:p>
          <a:p>
            <a:r>
              <a:rPr lang="en-US"/>
              <a:t>Only 28% of renters have contents insurance (p65)</a:t>
            </a:r>
          </a:p>
          <a:p>
            <a:r>
              <a:rPr lang="en-US"/>
              <a:t>https://www.fca.org.uk/publication/research/financial-lives-consumers-across-uk.pdf</a:t>
            </a:r>
          </a:p>
        </p:txBody>
      </p:sp>
      <p:sp>
        <p:nvSpPr>
          <p:cNvPr id="4" name="Slide Number Placeholder 3"/>
          <p:cNvSpPr>
            <a:spLocks noGrp="1"/>
          </p:cNvSpPr>
          <p:nvPr>
            <p:ph type="sldNum" sz="quarter" idx="5"/>
          </p:nvPr>
        </p:nvSpPr>
        <p:spPr/>
        <p:txBody>
          <a:bodyPr/>
          <a:lstStyle/>
          <a:p>
            <a:fld id="{0D8EAF35-B282-C64B-9939-0CB36884920A}" type="slidenum">
              <a:rPr lang="en-US" smtClean="0"/>
              <a:t>22</a:t>
            </a:fld>
            <a:endParaRPr lang="en-US"/>
          </a:p>
        </p:txBody>
      </p:sp>
    </p:spTree>
    <p:extLst>
      <p:ext uri="{BB962C8B-B14F-4D97-AF65-F5344CB8AC3E}">
        <p14:creationId xmlns:p14="http://schemas.microsoft.com/office/powerpoint/2010/main" val="37349227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As well as responding to shocks --- which can be thought of as smoothing consumption on short and medium timescales --- I will also look briefly here at consumption smoothing over the life course.</a:t>
            </a:r>
          </a:p>
        </p:txBody>
      </p:sp>
      <p:sp>
        <p:nvSpPr>
          <p:cNvPr id="4" name="Slide Number Placeholder 3"/>
          <p:cNvSpPr>
            <a:spLocks noGrp="1"/>
          </p:cNvSpPr>
          <p:nvPr>
            <p:ph type="sldNum" sz="quarter" idx="5"/>
          </p:nvPr>
        </p:nvSpPr>
        <p:spPr/>
        <p:txBody>
          <a:bodyPr/>
          <a:lstStyle/>
          <a:p>
            <a:fld id="{0D8EAF35-B282-C64B-9939-0CB36884920A}" type="slidenum">
              <a:rPr lang="en-US" smtClean="0"/>
              <a:t>23</a:t>
            </a:fld>
            <a:endParaRPr lang="en-US"/>
          </a:p>
        </p:txBody>
      </p:sp>
    </p:spTree>
    <p:extLst>
      <p:ext uri="{BB962C8B-B14F-4D97-AF65-F5344CB8AC3E}">
        <p14:creationId xmlns:p14="http://schemas.microsoft.com/office/powerpoint/2010/main" val="40763799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For both nations, the results reported by the Global </a:t>
            </a:r>
            <a:r>
              <a:rPr lang="en-GB" err="1"/>
              <a:t>Findex</a:t>
            </a:r>
            <a:r>
              <a:rPr lang="en-GB"/>
              <a:t> seem relatively low. Part of this may be an artefact of the specific coverage of the questions: the UK’s Financial Lives Survey found (p15) that 69% of adults had some private pension provision. Presumably part of the difference is counted for by adults already in retirement, who would not have been saving into old age (but would be harvesting the fruits of their earlier pension saving).</a:t>
            </a:r>
          </a:p>
          <a:p>
            <a:endParaRPr lang="en-GB"/>
          </a:p>
          <a:p>
            <a:r>
              <a:rPr lang="en-GB"/>
              <a:t>https://www.fca.org.uk/publication/research/financial-lives-consumers-across-uk.pdf</a:t>
            </a:r>
          </a:p>
        </p:txBody>
      </p:sp>
      <p:sp>
        <p:nvSpPr>
          <p:cNvPr id="4" name="Slide Number Placeholder 3"/>
          <p:cNvSpPr>
            <a:spLocks noGrp="1"/>
          </p:cNvSpPr>
          <p:nvPr>
            <p:ph type="sldNum" sz="quarter" idx="10"/>
          </p:nvPr>
        </p:nvSpPr>
        <p:spPr/>
        <p:txBody>
          <a:bodyPr/>
          <a:lstStyle/>
          <a:p>
            <a:fld id="{0D8EAF35-B282-C64B-9939-0CB36884920A}" type="slidenum">
              <a:rPr lang="en-US" smtClean="0"/>
              <a:t>24</a:t>
            </a:fld>
            <a:endParaRPr lang="en-US"/>
          </a:p>
        </p:txBody>
      </p:sp>
    </p:spTree>
    <p:extLst>
      <p:ext uri="{BB962C8B-B14F-4D97-AF65-F5344CB8AC3E}">
        <p14:creationId xmlns:p14="http://schemas.microsoft.com/office/powerpoint/2010/main" val="39680815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The </a:t>
            </a:r>
            <a:r>
              <a:rPr lang="en-GB" err="1"/>
              <a:t>Findex</a:t>
            </a:r>
            <a:r>
              <a:rPr lang="en-GB"/>
              <a:t> also gives us some insight into the state of borrowing for homeownership, though again, this is necessarily a partial picture.</a:t>
            </a:r>
          </a:p>
          <a:p>
            <a:endParaRPr lang="en-GB"/>
          </a:p>
          <a:p>
            <a:r>
              <a:rPr lang="en-GB"/>
              <a:t>As with the pension situation, according to the English Housing Survey, we find that outright homeowners in England somewhat outnumber mortgagors, and of course renters are not featured in these data.</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D8EAF35-B282-C64B-9939-0CB36884920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234135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D8EAF35-B282-C64B-9939-0CB36884920A}" type="slidenum">
              <a:rPr lang="en-US" smtClean="0"/>
              <a:t>26</a:t>
            </a:fld>
            <a:endParaRPr lang="en-US"/>
          </a:p>
        </p:txBody>
      </p:sp>
    </p:spTree>
    <p:extLst>
      <p:ext uri="{BB962C8B-B14F-4D97-AF65-F5344CB8AC3E}">
        <p14:creationId xmlns:p14="http://schemas.microsoft.com/office/powerpoint/2010/main" val="15506545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We can identify some broad classes of needs for financial services that exist in people’s lives. To some extent these reflect some of the key functions of money itself. The ability to have something that acts as a store of value means that you can hold onto it as an asset when times are good, and draw it down in lean times. To purchase goods, you can hand over a sum of money that is deemed equal in value to those goods, rather than having to trade them for some other goods that you hold that happens to be worth the same amount (and that the seller desires).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first major takeaway from this table is that there are a collection of needs and functions, and people might be ‘financially included’ in terms of some of these and not others. Most, if not all, of these categories can be served via both formal and informal means, and just because someone has started to use a service provided by a formal financial institution for one type of service does not mean that they will be have full financial inclusion, in the sense of being able to meet all of their needs via appropriate formal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As I mentioned, an ordinary transactional bank account is often considered the base level of financial inclusion --- and that will frequently be the case in practice --- but it need not be in principle. Someone could, for example, take out an insurance policy and pay the premiums in cash (and receive their </a:t>
            </a:r>
            <a:r>
              <a:rPr lang="en-GB" dirty="0" err="1"/>
              <a:t>payouts</a:t>
            </a:r>
            <a:r>
              <a:rPr lang="en-GB" dirty="0"/>
              <a:t> if they ever need to claim in cash). No doubt it would be unusual, but someone could theoretically make long-term investment into a pension vehicle via cash. Or, perhaps more commonly seen in micro-credit situations, borrowing need not be predicated on having a transactional account.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Also, and this will show up in how I group some of the data I present in the rest of the slides, it is worth noting that some types of financial services can in some circumstances act as partial substitutes for each other. The large grey band, of ‘consumption smoothing’ mentions that there are quite diverse ways of achieving this. In a literal sense, saving and borrowing are opposite activities. But in terms of some of their uses, they might meet the same need. Knowing that you have a reliable line of credit available should you need it might achieve many of the same things as saving in case you face an unexpected expenditure in the future (and if the unexpected expenditure arises from an insurable event, there might be a third option).</a:t>
            </a:r>
          </a:p>
        </p:txBody>
      </p:sp>
      <p:sp>
        <p:nvSpPr>
          <p:cNvPr id="4" name="Slide Number Placeholder 3"/>
          <p:cNvSpPr>
            <a:spLocks noGrp="1"/>
          </p:cNvSpPr>
          <p:nvPr>
            <p:ph type="sldNum" sz="quarter" idx="10"/>
          </p:nvPr>
        </p:nvSpPr>
        <p:spPr/>
        <p:txBody>
          <a:bodyPr/>
          <a:lstStyle/>
          <a:p>
            <a:fld id="{0D8EAF35-B282-C64B-9939-0CB36884920A}" type="slidenum">
              <a:rPr lang="en-US" smtClean="0"/>
              <a:t>3</a:t>
            </a:fld>
            <a:endParaRPr lang="en-US"/>
          </a:p>
        </p:txBody>
      </p:sp>
    </p:spTree>
    <p:extLst>
      <p:ext uri="{BB962C8B-B14F-4D97-AF65-F5344CB8AC3E}">
        <p14:creationId xmlns:p14="http://schemas.microsoft.com/office/powerpoint/2010/main" val="2747719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So, that sets the scene for looking at some of these questions of people’s financial services. We are lucky to have available the Global </a:t>
            </a:r>
            <a:r>
              <a:rPr lang="en-US" err="1"/>
              <a:t>Findex</a:t>
            </a:r>
            <a:r>
              <a:rPr lang="en-US"/>
              <a:t> study, conducted at three-year intervals by the World Bank. Because it has a sample size of about 1000 in each country, it provides reasonably reliable estimates of the situation, certainly at the population level. </a:t>
            </a:r>
          </a:p>
          <a:p>
            <a:endParaRPr lang="en-US"/>
          </a:p>
          <a:p>
            <a:r>
              <a:rPr lang="en-US"/>
              <a:t>Some national studies, such as the 13,000-respondent Financial Lives Survey conducted in the UK provide more precise estimates on a national level, but do not offer the same strengths for international comparisons.</a:t>
            </a:r>
          </a:p>
        </p:txBody>
      </p:sp>
      <p:sp>
        <p:nvSpPr>
          <p:cNvPr id="4" name="Slide Number Placeholder 3"/>
          <p:cNvSpPr>
            <a:spLocks noGrp="1"/>
          </p:cNvSpPr>
          <p:nvPr>
            <p:ph type="sldNum" sz="quarter" idx="5"/>
          </p:nvPr>
        </p:nvSpPr>
        <p:spPr/>
        <p:txBody>
          <a:bodyPr/>
          <a:lstStyle/>
          <a:p>
            <a:fld id="{0D8EAF35-B282-C64B-9939-0CB36884920A}" type="slidenum">
              <a:rPr lang="en-US" smtClean="0"/>
              <a:t>4</a:t>
            </a:fld>
            <a:endParaRPr lang="en-US"/>
          </a:p>
        </p:txBody>
      </p:sp>
    </p:spTree>
    <p:extLst>
      <p:ext uri="{BB962C8B-B14F-4D97-AF65-F5344CB8AC3E}">
        <p14:creationId xmlns:p14="http://schemas.microsoft.com/office/powerpoint/2010/main" val="37855707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a:p>
        </p:txBody>
      </p:sp>
      <p:sp>
        <p:nvSpPr>
          <p:cNvPr id="4" name="Slide Number Placeholder 3"/>
          <p:cNvSpPr>
            <a:spLocks noGrp="1"/>
          </p:cNvSpPr>
          <p:nvPr>
            <p:ph type="sldNum" sz="quarter" idx="5"/>
          </p:nvPr>
        </p:nvSpPr>
        <p:spPr/>
        <p:txBody>
          <a:bodyPr/>
          <a:lstStyle/>
          <a:p>
            <a:fld id="{0D8EAF35-B282-C64B-9939-0CB36884920A}" type="slidenum">
              <a:rPr lang="en-US" smtClean="0"/>
              <a:t>5</a:t>
            </a:fld>
            <a:endParaRPr lang="en-US"/>
          </a:p>
        </p:txBody>
      </p:sp>
    </p:spTree>
    <p:extLst>
      <p:ext uri="{BB962C8B-B14F-4D97-AF65-F5344CB8AC3E}">
        <p14:creationId xmlns:p14="http://schemas.microsoft.com/office/powerpoint/2010/main" val="1663487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 have tried, as far as possible, to keep the format of these charts the same. So, India is always in pink, the UK in green. Where I display two series for each country, they both appear in that country’s colours but one with dashes.</a:t>
            </a:r>
          </a:p>
          <a:p>
            <a:endParaRPr lang="en-GB" dirty="0"/>
          </a:p>
          <a:p>
            <a:r>
              <a:rPr lang="en-GB" dirty="0"/>
              <a:t>Most of these data were available from the 2011, 2014 and 2017 </a:t>
            </a:r>
            <a:r>
              <a:rPr lang="en-GB" dirty="0" err="1"/>
              <a:t>Findex</a:t>
            </a:r>
            <a:r>
              <a:rPr lang="en-GB" dirty="0"/>
              <a:t> surveys. Where it was only available in later years I’ve not changed the graph axis to make that easier to see. The surveys are reported for people aged 15+.</a:t>
            </a:r>
          </a:p>
          <a:p>
            <a:endParaRPr lang="en-GB" dirty="0"/>
          </a:p>
          <a:p>
            <a:r>
              <a:rPr lang="en-GB" dirty="0"/>
              <a:t>I had a look at this using a </a:t>
            </a:r>
            <a:r>
              <a:rPr lang="en-GB" dirty="0" err="1"/>
              <a:t>colourblindness</a:t>
            </a:r>
            <a:r>
              <a:rPr lang="en-GB" dirty="0"/>
              <a:t> simulator and it looked like the colours were probably distinguishable for people with all the types of </a:t>
            </a:r>
            <a:r>
              <a:rPr lang="en-GB" dirty="0" err="1"/>
              <a:t>colourblindness</a:t>
            </a:r>
            <a:r>
              <a:rPr lang="en-GB" dirty="0"/>
              <a:t> the system simulated, but I should note that the data key is generally the wrong way up from the lines: India is listed as the first data series in the key, but in pretty much all of these charts its percentages are lower.</a:t>
            </a:r>
          </a:p>
          <a:p>
            <a:endParaRPr lang="en-GB" dirty="0"/>
          </a:p>
          <a:p>
            <a:r>
              <a:rPr lang="en-GB" dirty="0"/>
              <a:t>Here we can see that account ownership in the UK has been steady at somewhere a little under 100%. The variation in the numbers is probably mostly an artefact of sample variation. The FCA’s Financial Lives Survey in 2017 reported 3% of adults not having a bank account: a small percentage, but in absolute terms that equates to around 1.3 million people.</a:t>
            </a:r>
          </a:p>
          <a:p>
            <a:endParaRPr lang="en-GB" dirty="0"/>
          </a:p>
          <a:p>
            <a:r>
              <a:rPr lang="en-GB" dirty="0"/>
              <a:t>In India, we see pretty consistent growth in account ownership over the period from mid 30s % in 2011 to around 80% of people in 2017.</a:t>
            </a:r>
          </a:p>
          <a:p>
            <a:endParaRPr lang="en-GB" dirty="0"/>
          </a:p>
          <a:p>
            <a:r>
              <a:rPr lang="en-GB" dirty="0"/>
              <a:t>The timing of the </a:t>
            </a:r>
            <a:r>
              <a:rPr lang="en-GB" dirty="0" err="1"/>
              <a:t>Findex</a:t>
            </a:r>
            <a:r>
              <a:rPr lang="en-GB" dirty="0"/>
              <a:t> is pretty fortunate for us in terms of the Indian case, because of lucky coincidence with the country’s most trumpeted programme of financial inclusion activity: PMJDY. PMJDY was launched in 2014, so having data that shows us the change in the 3 years running up to it and the 3 years after it is rather useful. PMJDY’s aim was to provide a bank account to each </a:t>
            </a:r>
            <a:r>
              <a:rPr lang="en-GB" b="1" dirty="0"/>
              <a:t>household</a:t>
            </a:r>
            <a:r>
              <a:rPr lang="en-GB" dirty="0"/>
              <a:t>. By 2018, it was announced that that goal had broadly been achieved.</a:t>
            </a:r>
          </a:p>
          <a:p>
            <a:endParaRPr lang="en-GB" dirty="0"/>
          </a:p>
          <a:p>
            <a:r>
              <a:rPr lang="en-GB" dirty="0"/>
              <a:t>The rhetoric around PMJDY was that it was a radical shift from ineffective schemes pursuing financial inclusion that had been delivered by previous governments. Whilst there certainly were some novel activities that commenced under PMJDY, the reality of the situation is probably that it represented more of a continuation in the direction of travel, for example extending the coverage plans for banking outlets to progressively smaller villages. That certainly shows up in this chart --- the rate of increase in account ownership is pretty steady over the period before and after PMJDY. The numbers show slightly faster growth post-2014 than pre-2014, but there is not a radical inflection in the graph.</a:t>
            </a:r>
          </a:p>
        </p:txBody>
      </p:sp>
      <p:sp>
        <p:nvSpPr>
          <p:cNvPr id="4" name="Slide Number Placeholder 3"/>
          <p:cNvSpPr>
            <a:spLocks noGrp="1"/>
          </p:cNvSpPr>
          <p:nvPr>
            <p:ph type="sldNum" sz="quarter" idx="10"/>
          </p:nvPr>
        </p:nvSpPr>
        <p:spPr/>
        <p:txBody>
          <a:bodyPr/>
          <a:lstStyle/>
          <a:p>
            <a:fld id="{0D8EAF35-B282-C64B-9939-0CB36884920A}" type="slidenum">
              <a:rPr lang="en-US" smtClean="0"/>
              <a:t>6</a:t>
            </a:fld>
            <a:endParaRPr lang="en-US"/>
          </a:p>
        </p:txBody>
      </p:sp>
    </p:spTree>
    <p:extLst>
      <p:ext uri="{BB962C8B-B14F-4D97-AF65-F5344CB8AC3E}">
        <p14:creationId xmlns:p14="http://schemas.microsoft.com/office/powerpoint/2010/main" val="27338564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From these overall trends, we can pick out some subsets of the data.</a:t>
            </a:r>
          </a:p>
          <a:p>
            <a:endParaRPr lang="en-GB"/>
          </a:p>
          <a:p>
            <a:r>
              <a:rPr lang="en-GB"/>
              <a:t>In this chart for both countries I have shown the rates of account ownership for the poorest 40% vs the richest 60%. In both countries we see that even amongst the richest 60% of the population, there are people without bank accounts, though, as would be expected, the proportion of account ownership is lower amongst the poorer segment.</a:t>
            </a:r>
          </a:p>
        </p:txBody>
      </p:sp>
      <p:sp>
        <p:nvSpPr>
          <p:cNvPr id="4" name="Slide Number Placeholder 3"/>
          <p:cNvSpPr>
            <a:spLocks noGrp="1"/>
          </p:cNvSpPr>
          <p:nvPr>
            <p:ph type="sldNum" sz="quarter" idx="10"/>
          </p:nvPr>
        </p:nvSpPr>
        <p:spPr/>
        <p:txBody>
          <a:bodyPr/>
          <a:lstStyle/>
          <a:p>
            <a:fld id="{0D8EAF35-B282-C64B-9939-0CB36884920A}" type="slidenum">
              <a:rPr lang="en-US" smtClean="0"/>
              <a:t>7</a:t>
            </a:fld>
            <a:endParaRPr lang="en-US"/>
          </a:p>
        </p:txBody>
      </p:sp>
    </p:spTree>
    <p:extLst>
      <p:ext uri="{BB962C8B-B14F-4D97-AF65-F5344CB8AC3E}">
        <p14:creationId xmlns:p14="http://schemas.microsoft.com/office/powerpoint/2010/main" val="1961857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Whereas on this chart, in the UK we see practically no difference in account ownership rates between men and women, but a noticeable difference between the sexes in India. That gap has closed up in more recent years.</a:t>
            </a:r>
          </a:p>
          <a:p>
            <a:endParaRPr lang="en-GB"/>
          </a:p>
          <a:p>
            <a:r>
              <a:rPr lang="en-GB"/>
              <a:t>I mentioned earlier that the PMJDY programme’s initial target from 2014 was to ensure an account per household.</a:t>
            </a:r>
          </a:p>
          <a:p>
            <a:endParaRPr lang="en-GB"/>
          </a:p>
          <a:p>
            <a:pPr marL="0" marR="0" lvl="0" indent="0" algn="l" defTabSz="914400" rtl="0" eaLnBrk="1" fontAlgn="auto" latinLnBrk="0" hangingPunct="1">
              <a:lnSpc>
                <a:spcPct val="100000"/>
              </a:lnSpc>
              <a:spcBef>
                <a:spcPts val="0"/>
              </a:spcBef>
              <a:spcAft>
                <a:spcPts val="0"/>
              </a:spcAft>
              <a:buClrTx/>
              <a:buSzTx/>
              <a:buFontTx/>
              <a:buNone/>
              <a:tabLst/>
              <a:defRPr/>
            </a:pPr>
            <a:r>
              <a:rPr lang="en-GB"/>
              <a:t>When the programme was extended, in 2018, the aim was extended to being an account </a:t>
            </a:r>
            <a:r>
              <a:rPr lang="en-GB" b="1"/>
              <a:t>per adult</a:t>
            </a:r>
            <a:r>
              <a:rPr lang="en-GB"/>
              <a:t> (not per household). That is after the period covered in this graph, but if those aims are achieved, then we would expect to see further narrowing of the gender gap in account ownership in India in future years.</a:t>
            </a:r>
          </a:p>
          <a:p>
            <a:endParaRPr lang="en-GB"/>
          </a:p>
        </p:txBody>
      </p:sp>
      <p:sp>
        <p:nvSpPr>
          <p:cNvPr id="4" name="Slide Number Placeholder 3"/>
          <p:cNvSpPr>
            <a:spLocks noGrp="1"/>
          </p:cNvSpPr>
          <p:nvPr>
            <p:ph type="sldNum" sz="quarter" idx="10"/>
          </p:nvPr>
        </p:nvSpPr>
        <p:spPr/>
        <p:txBody>
          <a:bodyPr/>
          <a:lstStyle/>
          <a:p>
            <a:fld id="{0D8EAF35-B282-C64B-9939-0CB36884920A}" type="slidenum">
              <a:rPr lang="en-US" smtClean="0"/>
              <a:t>8</a:t>
            </a:fld>
            <a:endParaRPr lang="en-US"/>
          </a:p>
        </p:txBody>
      </p:sp>
    </p:spTree>
    <p:extLst>
      <p:ext uri="{BB962C8B-B14F-4D97-AF65-F5344CB8AC3E}">
        <p14:creationId xmlns:p14="http://schemas.microsoft.com/office/powerpoint/2010/main" val="18350564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 have mentioned a few times the PMJDY </a:t>
            </a:r>
            <a:r>
              <a:rPr lang="en-US" err="1"/>
              <a:t>programme</a:t>
            </a:r>
            <a:r>
              <a:rPr lang="en-US"/>
              <a:t> in India. It is a multi-faceted </a:t>
            </a:r>
            <a:r>
              <a:rPr lang="en-US" err="1"/>
              <a:t>programme</a:t>
            </a:r>
            <a:r>
              <a:rPr lang="en-US"/>
              <a:t> that brings together several elements, but one of the most visible aspects it the ‘PMJDY’ account. This is designed to be a basic transactional account that is accessible to anyone without having to have a minimum balance and with a low burden in terms of proof of identity required to open it (known as KYC or ‘know your customer’ regulations). The features of this account are laid out by regulation and banks are required to make them available.</a:t>
            </a:r>
          </a:p>
          <a:p>
            <a:endParaRPr lang="en-US"/>
          </a:p>
          <a:p>
            <a:r>
              <a:rPr lang="en-US"/>
              <a:t>In the UK, there is a scheme called Basic Bank Accounts. These are also specified via regulation that requires banks to provide them (the 9 largest retail banks in the UK). They also have relaxed KYC requirements, compared to normal current accounts.</a:t>
            </a:r>
          </a:p>
          <a:p>
            <a:endParaRPr lang="en-US"/>
          </a:p>
          <a:p>
            <a:r>
              <a:rPr lang="en-US"/>
              <a:t>Both accounts are also designed with a prohibition on fees.</a:t>
            </a:r>
          </a:p>
        </p:txBody>
      </p:sp>
      <p:sp>
        <p:nvSpPr>
          <p:cNvPr id="4" name="Slide Number Placeholder 3"/>
          <p:cNvSpPr>
            <a:spLocks noGrp="1"/>
          </p:cNvSpPr>
          <p:nvPr>
            <p:ph type="sldNum" sz="quarter" idx="5"/>
          </p:nvPr>
        </p:nvSpPr>
        <p:spPr/>
        <p:txBody>
          <a:bodyPr/>
          <a:lstStyle/>
          <a:p>
            <a:fld id="{0D8EAF35-B282-C64B-9939-0CB36884920A}" type="slidenum">
              <a:rPr lang="en-US" smtClean="0"/>
              <a:t>9</a:t>
            </a:fld>
            <a:endParaRPr lang="en-US"/>
          </a:p>
        </p:txBody>
      </p:sp>
    </p:spTree>
    <p:extLst>
      <p:ext uri="{BB962C8B-B14F-4D97-AF65-F5344CB8AC3E}">
        <p14:creationId xmlns:p14="http://schemas.microsoft.com/office/powerpoint/2010/main" val="4453072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_Pebbl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33575-5AA6-2E45-A789-8FE8FFCE7541}"/>
              </a:ext>
            </a:extLst>
          </p:cNvPr>
          <p:cNvSpPr>
            <a:spLocks noGrp="1"/>
          </p:cNvSpPr>
          <p:nvPr>
            <p:ph type="ctrTitle" hasCustomPrompt="1"/>
          </p:nvPr>
        </p:nvSpPr>
        <p:spPr>
          <a:xfrm>
            <a:off x="676405" y="2820835"/>
            <a:ext cx="10910170" cy="1216329"/>
          </a:xfrm>
        </p:spPr>
        <p:txBody>
          <a:bodyPr anchor="t" anchorCtr="0">
            <a:noAutofit/>
          </a:bodyPr>
          <a:lstStyle>
            <a:lvl1pPr algn="l">
              <a:defRPr sz="6000" b="1" i="0">
                <a:solidFill>
                  <a:srgbClr val="007A87"/>
                </a:solidFill>
                <a:latin typeface="Arial Black" panose="020B0604020202020204" pitchFamily="34" charset="0"/>
                <a:cs typeface="Arial Black" panose="020B0604020202020204" pitchFamily="34" charset="0"/>
              </a:defRPr>
            </a:lvl1pPr>
          </a:lstStyle>
          <a:p>
            <a:r>
              <a:rPr lang="en-GB"/>
              <a:t>CLICK TO EDIT</a:t>
            </a:r>
            <a:endParaRPr lang="en-US"/>
          </a:p>
        </p:txBody>
      </p:sp>
      <p:sp>
        <p:nvSpPr>
          <p:cNvPr id="3" name="Subtitle 2">
            <a:extLst>
              <a:ext uri="{FF2B5EF4-FFF2-40B4-BE49-F238E27FC236}">
                <a16:creationId xmlns:a16="http://schemas.microsoft.com/office/drawing/2014/main" id="{E12B9A38-E365-C747-B316-46A37D552BA7}"/>
              </a:ext>
            </a:extLst>
          </p:cNvPr>
          <p:cNvSpPr>
            <a:spLocks noGrp="1"/>
          </p:cNvSpPr>
          <p:nvPr>
            <p:ph type="subTitle" idx="1" hasCustomPrompt="1"/>
          </p:nvPr>
        </p:nvSpPr>
        <p:spPr>
          <a:xfrm>
            <a:off x="676405" y="4037164"/>
            <a:ext cx="10910170" cy="911268"/>
          </a:xfrm>
        </p:spPr>
        <p:txBody>
          <a:bodyPr>
            <a:noAutofit/>
          </a:bodyPr>
          <a:lstStyle>
            <a:lvl1pPr marL="0" indent="0" algn="l">
              <a:buNone/>
              <a:defRPr sz="2400" b="1" i="0">
                <a:solidFill>
                  <a:schemeClr val="tx2"/>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subtitle</a:t>
            </a:r>
            <a:endParaRPr lang="en-US"/>
          </a:p>
        </p:txBody>
      </p:sp>
      <p:pic>
        <p:nvPicPr>
          <p:cNvPr id="8" name="Picture 7">
            <a:extLst>
              <a:ext uri="{FF2B5EF4-FFF2-40B4-BE49-F238E27FC236}">
                <a16:creationId xmlns:a16="http://schemas.microsoft.com/office/drawing/2014/main" id="{04A4166D-A70C-544E-9722-9D1159D99747}"/>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0" y="0"/>
            <a:ext cx="4070959" cy="1291589"/>
          </a:xfrm>
          <a:prstGeom prst="rect">
            <a:avLst/>
          </a:prstGeom>
        </p:spPr>
      </p:pic>
    </p:spTree>
    <p:extLst>
      <p:ext uri="{BB962C8B-B14F-4D97-AF65-F5344CB8AC3E}">
        <p14:creationId xmlns:p14="http://schemas.microsoft.com/office/powerpoint/2010/main" val="3349170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_Seagrass">
    <p:bg>
      <p:bgPr>
        <a:solidFill>
          <a:srgbClr val="007A87"/>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07252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Section Header_Seagrass">
    <p:bg>
      <p:bgPr>
        <a:solidFill>
          <a:srgbClr val="007A87"/>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C42380B-E2B7-494E-B116-138CB563DC3A}"/>
              </a:ext>
            </a:extLst>
          </p:cNvPr>
          <p:cNvSpPr/>
          <p:nvPr userDrawn="1"/>
        </p:nvSpPr>
        <p:spPr>
          <a:xfrm>
            <a:off x="-1" y="0"/>
            <a:ext cx="12192000" cy="6858000"/>
          </a:xfrm>
          <a:prstGeom prst="rect">
            <a:avLst/>
          </a:prstGeom>
          <a:blipFill dpi="0" rotWithShape="1">
            <a:blip r:embed="rId2" cstate="screen">
              <a:alphaModFix amt="30000"/>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887584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_Grey">
    <p:bg>
      <p:bgPr>
        <a:solidFill>
          <a:schemeClr val="tx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9001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F4E71-42C7-8245-9047-7568E04E2350}"/>
              </a:ext>
            </a:extLst>
          </p:cNvPr>
          <p:cNvSpPr>
            <a:spLocks noGrp="1"/>
          </p:cNvSpPr>
          <p:nvPr>
            <p:ph type="title"/>
          </p:nvPr>
        </p:nvSpPr>
        <p:spPr>
          <a:xfrm>
            <a:off x="500062" y="365126"/>
            <a:ext cx="11191874" cy="844549"/>
          </a:xfrm>
        </p:spPr>
        <p:txBody>
          <a:bodyPr anchor="t" anchorCtr="0">
            <a:noAutofit/>
          </a:bodyPr>
          <a:lstStyle>
            <a:lvl1pPr>
              <a:defRPr b="1" i="0">
                <a:latin typeface="Arial" panose="020B0604020202020204" pitchFamily="34" charset="0"/>
                <a:cs typeface="Arial" panose="020B0604020202020204" pitchFamily="34" charset="0"/>
              </a:defRPr>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42EDA1E0-DA5D-9849-BC55-B0E88CFC730A}"/>
              </a:ext>
            </a:extLst>
          </p:cNvPr>
          <p:cNvSpPr>
            <a:spLocks noGrp="1"/>
          </p:cNvSpPr>
          <p:nvPr>
            <p:ph idx="1"/>
          </p:nvPr>
        </p:nvSpPr>
        <p:spPr>
          <a:xfrm>
            <a:off x="500061" y="1485903"/>
            <a:ext cx="11191875" cy="4271960"/>
          </a:xfrm>
        </p:spPr>
        <p:txBody>
          <a:bodyPr>
            <a:noAutofit/>
          </a:bodyPr>
          <a:lstStyle>
            <a:lvl1pPr marL="228600" indent="-228600">
              <a:buFont typeface="Wingdings" pitchFamily="2" charset="2"/>
              <a:buChar char="§"/>
              <a:defRPr b="0" i="0">
                <a:solidFill>
                  <a:schemeClr val="tx2"/>
                </a:solidFill>
                <a:latin typeface="Arial" panose="020B0604020202020204" pitchFamily="34" charset="0"/>
                <a:cs typeface="Arial" panose="020B0604020202020204" pitchFamily="34" charset="0"/>
              </a:defRPr>
            </a:lvl1pPr>
            <a:lvl2pPr marL="685800" indent="-228600">
              <a:buFont typeface="Wingdings" pitchFamily="2" charset="2"/>
              <a:buChar char="§"/>
              <a:defRPr b="0" i="0">
                <a:solidFill>
                  <a:schemeClr val="tx2"/>
                </a:solidFill>
                <a:latin typeface="Arial" panose="020B0604020202020204" pitchFamily="34" charset="0"/>
                <a:cs typeface="Arial" panose="020B0604020202020204" pitchFamily="34" charset="0"/>
              </a:defRPr>
            </a:lvl2pPr>
            <a:lvl3pPr marL="1143000" indent="-228600">
              <a:buFont typeface="Wingdings" pitchFamily="2" charset="2"/>
              <a:buChar char="§"/>
              <a:defRPr b="0" i="0">
                <a:solidFill>
                  <a:schemeClr val="tx2"/>
                </a:solidFill>
                <a:latin typeface="Arial" panose="020B0604020202020204" pitchFamily="34" charset="0"/>
                <a:cs typeface="Arial" panose="020B0604020202020204" pitchFamily="34" charset="0"/>
              </a:defRPr>
            </a:lvl3pPr>
            <a:lvl4pPr marL="1600200" indent="-228600">
              <a:buFont typeface="Wingdings" pitchFamily="2" charset="2"/>
              <a:buChar char="§"/>
              <a:defRPr b="0" i="0">
                <a:solidFill>
                  <a:schemeClr val="tx2"/>
                </a:solidFill>
                <a:latin typeface="Arial" panose="020B0604020202020204" pitchFamily="34" charset="0"/>
                <a:cs typeface="Arial" panose="020B0604020202020204" pitchFamily="34" charset="0"/>
              </a:defRPr>
            </a:lvl4pPr>
            <a:lvl5pPr marL="2057400" indent="-228600">
              <a:buFont typeface="Wingdings" pitchFamily="2" charset="2"/>
              <a:buChar char="§"/>
              <a:defRPr b="0" i="0">
                <a:solidFill>
                  <a:schemeClr val="tx2"/>
                </a:solidFill>
                <a:latin typeface="Arial" panose="020B0604020202020204" pitchFamily="34" charset="0"/>
                <a:cs typeface="Arial" panose="020B0604020202020204"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cxnSp>
        <p:nvCxnSpPr>
          <p:cNvPr id="9" name="Straight Connector 8">
            <a:extLst>
              <a:ext uri="{FF2B5EF4-FFF2-40B4-BE49-F238E27FC236}">
                <a16:creationId xmlns:a16="http://schemas.microsoft.com/office/drawing/2014/main" id="{9108E49F-CD1E-D74E-80D7-D103B01BA2A2}"/>
              </a:ext>
            </a:extLst>
          </p:cNvPr>
          <p:cNvCxnSpPr/>
          <p:nvPr userDrawn="1"/>
        </p:nvCxnSpPr>
        <p:spPr>
          <a:xfrm>
            <a:off x="500062" y="1209676"/>
            <a:ext cx="11191875" cy="0"/>
          </a:xfrm>
          <a:prstGeom prst="line">
            <a:avLst/>
          </a:prstGeom>
          <a:ln w="50800">
            <a:solidFill>
              <a:srgbClr val="007A8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9623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3620773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48000">
              <a:schemeClr val="accent1">
                <a:lumMod val="5000"/>
                <a:lumOff val="95000"/>
              </a:schemeClr>
            </a:gs>
            <a:gs pos="100000">
              <a:srgbClr val="BDBDBD"/>
            </a:gs>
          </a:gsLst>
          <a:lin ang="5400000" scaled="1"/>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F1EE80-99E9-E14C-A5E8-396742CB3D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2494F1D0-79AD-D240-87B5-C8E24493244F}"/>
              </a:ext>
            </a:extLst>
          </p:cNvPr>
          <p:cNvSpPr>
            <a:spLocks noGrp="1"/>
          </p:cNvSpPr>
          <p:nvPr>
            <p:ph type="body" idx="1"/>
          </p:nvPr>
        </p:nvSpPr>
        <p:spPr>
          <a:xfrm>
            <a:off x="838200" y="1825625"/>
            <a:ext cx="10515600" cy="39322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1936493201"/>
      </p:ext>
    </p:extLst>
  </p:cSld>
  <p:clrMap bg1="lt1" tx1="dk1" bg2="lt2" tx2="dk2" accent1="accent1" accent2="accent2" accent3="accent3" accent4="accent4" accent5="accent5" accent6="accent6" hlink="hlink" folHlink="folHlink"/>
  <p:sldLayoutIdLst>
    <p:sldLayoutId id="2147483665" r:id="rId1"/>
    <p:sldLayoutId id="2147483660" r:id="rId2"/>
    <p:sldLayoutId id="2147483666" r:id="rId3"/>
    <p:sldLayoutId id="2147483661" r:id="rId4"/>
    <p:sldLayoutId id="2147483650" r:id="rId5"/>
    <p:sldLayoutId id="2147483662"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D554C10-501E-AD4E-90FA-FD5020C68A11}"/>
              </a:ext>
            </a:extLst>
          </p:cNvPr>
          <p:cNvSpPr>
            <a:spLocks noGrp="1"/>
          </p:cNvSpPr>
          <p:nvPr>
            <p:ph type="subTitle" idx="1"/>
          </p:nvPr>
        </p:nvSpPr>
        <p:spPr/>
        <p:txBody>
          <a:bodyPr/>
          <a:lstStyle/>
          <a:p>
            <a:r>
              <a:rPr lang="en-US"/>
              <a:t>Essex Conference on Financial Inclusion 2020</a:t>
            </a:r>
          </a:p>
          <a:p>
            <a:r>
              <a:rPr lang="en-US"/>
              <a:t>Friday, 6 November 2020</a:t>
            </a:r>
          </a:p>
        </p:txBody>
      </p:sp>
      <p:sp>
        <p:nvSpPr>
          <p:cNvPr id="6" name="Title 1">
            <a:extLst>
              <a:ext uri="{FF2B5EF4-FFF2-40B4-BE49-F238E27FC236}">
                <a16:creationId xmlns:a16="http://schemas.microsoft.com/office/drawing/2014/main" id="{6D8171EE-989F-BF4E-972D-B895298F477D}"/>
              </a:ext>
            </a:extLst>
          </p:cNvPr>
          <p:cNvSpPr txBox="1">
            <a:spLocks/>
          </p:cNvSpPr>
          <p:nvPr/>
        </p:nvSpPr>
        <p:spPr>
          <a:xfrm>
            <a:off x="676405" y="1636889"/>
            <a:ext cx="10910170" cy="2400275"/>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6000" b="1" i="0" kern="1200">
                <a:solidFill>
                  <a:srgbClr val="007A87"/>
                </a:solidFill>
                <a:latin typeface="Arial Black" panose="020B0604020202020204" pitchFamily="34" charset="0"/>
                <a:ea typeface="+mj-ea"/>
                <a:cs typeface="Arial Black" panose="020B0604020202020204" pitchFamily="34" charset="0"/>
              </a:defRPr>
            </a:lvl1pPr>
          </a:lstStyle>
          <a:p>
            <a:r>
              <a:rPr lang="en-AU" sz="4800"/>
              <a:t>Financial inclusion in India and the UK: some comparisons</a:t>
            </a:r>
            <a:endParaRPr lang="en-US" sz="4800"/>
          </a:p>
          <a:p>
            <a:r>
              <a:rPr lang="en-GB" sz="3200">
                <a:solidFill>
                  <a:schemeClr val="accent2"/>
                </a:solidFill>
              </a:rPr>
              <a:t>Jim Vine</a:t>
            </a:r>
            <a:endParaRPr lang="en-US" sz="1400">
              <a:solidFill>
                <a:schemeClr val="accent2"/>
              </a:solidFill>
            </a:endParaRPr>
          </a:p>
        </p:txBody>
      </p:sp>
    </p:spTree>
    <p:extLst>
      <p:ext uri="{BB962C8B-B14F-4D97-AF65-F5344CB8AC3E}">
        <p14:creationId xmlns:p14="http://schemas.microsoft.com/office/powerpoint/2010/main" val="20934845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DD5C1B2-9297-3045-8CF2-E85AD30AF2E7}"/>
              </a:ext>
            </a:extLst>
          </p:cNvPr>
          <p:cNvPicPr>
            <a:picLocks noChangeAspect="1"/>
          </p:cNvPicPr>
          <p:nvPr/>
        </p:nvPicPr>
        <p:blipFill>
          <a:blip r:embed="rId3"/>
          <a:srcRect/>
          <a:stretch/>
        </p:blipFill>
        <p:spPr>
          <a:xfrm>
            <a:off x="713162" y="1364454"/>
            <a:ext cx="1128759" cy="1135859"/>
          </a:xfrm>
          <a:prstGeom prst="rect">
            <a:avLst/>
          </a:prstGeom>
        </p:spPr>
      </p:pic>
      <p:pic>
        <p:nvPicPr>
          <p:cNvPr id="8" name="Picture 7">
            <a:extLst>
              <a:ext uri="{FF2B5EF4-FFF2-40B4-BE49-F238E27FC236}">
                <a16:creationId xmlns:a16="http://schemas.microsoft.com/office/drawing/2014/main" id="{1524E96E-9B9F-8344-8F10-EC7DB7D9AB3D}"/>
              </a:ext>
            </a:extLst>
          </p:cNvPr>
          <p:cNvPicPr>
            <a:picLocks noChangeAspect="1"/>
          </p:cNvPicPr>
          <p:nvPr/>
        </p:nvPicPr>
        <p:blipFill>
          <a:blip r:embed="rId3"/>
          <a:srcRect/>
          <a:stretch/>
        </p:blipFill>
        <p:spPr>
          <a:xfrm rot="10800000">
            <a:off x="10367963" y="4179152"/>
            <a:ext cx="1128759" cy="1135859"/>
          </a:xfrm>
          <a:prstGeom prst="rect">
            <a:avLst/>
          </a:prstGeom>
        </p:spPr>
      </p:pic>
      <p:sp>
        <p:nvSpPr>
          <p:cNvPr id="6" name="TextBox 5">
            <a:extLst>
              <a:ext uri="{FF2B5EF4-FFF2-40B4-BE49-F238E27FC236}">
                <a16:creationId xmlns:a16="http://schemas.microsoft.com/office/drawing/2014/main" id="{CF3ED7C0-B8AA-B24C-A661-FB06A77CAA2B}"/>
              </a:ext>
            </a:extLst>
          </p:cNvPr>
          <p:cNvSpPr txBox="1"/>
          <p:nvPr/>
        </p:nvSpPr>
        <p:spPr>
          <a:xfrm>
            <a:off x="1445418" y="2271705"/>
            <a:ext cx="9284495" cy="2246769"/>
          </a:xfrm>
          <a:prstGeom prst="rect">
            <a:avLst/>
          </a:prstGeom>
          <a:noFill/>
        </p:spPr>
        <p:txBody>
          <a:bodyPr wrap="square" rtlCol="0" anchor="ctr">
            <a:noAutofit/>
          </a:bodyPr>
          <a:lstStyle/>
          <a:p>
            <a:r>
              <a:rPr lang="en-GB" sz="4400">
                <a:latin typeface="+mj-lt"/>
              </a:rPr>
              <a:t>…and differences</a:t>
            </a:r>
          </a:p>
          <a:p>
            <a:pPr algn="ctr"/>
            <a:endParaRPr lang="en-GB" sz="3600">
              <a:latin typeface="+mj-lt"/>
            </a:endParaRPr>
          </a:p>
          <a:p>
            <a:pPr algn="ctr"/>
            <a:r>
              <a:rPr lang="en-GB" sz="2800">
                <a:latin typeface="+mj-lt"/>
              </a:rPr>
              <a:t>Context</a:t>
            </a:r>
          </a:p>
          <a:p>
            <a:pPr algn="ctr"/>
            <a:r>
              <a:rPr lang="en-GB" sz="2800">
                <a:latin typeface="+mj-lt"/>
              </a:rPr>
              <a:t>Overdrafts</a:t>
            </a:r>
          </a:p>
          <a:p>
            <a:pPr algn="ctr"/>
            <a:r>
              <a:rPr lang="en-GB" sz="2800">
                <a:latin typeface="+mj-lt"/>
              </a:rPr>
              <a:t>Antecedents</a:t>
            </a:r>
            <a:endParaRPr lang="en-US" sz="4000" b="1">
              <a:solidFill>
                <a:schemeClr val="accent4"/>
              </a:solidFill>
              <a:latin typeface="+mj-lt"/>
            </a:endParaRPr>
          </a:p>
        </p:txBody>
      </p:sp>
    </p:spTree>
    <p:extLst>
      <p:ext uri="{BB962C8B-B14F-4D97-AF65-F5344CB8AC3E}">
        <p14:creationId xmlns:p14="http://schemas.microsoft.com/office/powerpoint/2010/main" val="3774777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812162EA-4D0D-3443-A738-FE521131C05C}"/>
              </a:ext>
            </a:extLst>
          </p:cNvPr>
          <p:cNvPicPr>
            <a:picLocks noChangeAspect="1"/>
          </p:cNvPicPr>
          <p:nvPr/>
        </p:nvPicPr>
        <p:blipFill>
          <a:blip r:embed="rId3"/>
          <a:stretch>
            <a:fillRect/>
          </a:stretch>
        </p:blipFill>
        <p:spPr>
          <a:xfrm>
            <a:off x="3473958" y="792955"/>
            <a:ext cx="5244082" cy="5272088"/>
          </a:xfrm>
          <a:prstGeom prst="rect">
            <a:avLst/>
          </a:prstGeom>
        </p:spPr>
      </p:pic>
      <p:sp>
        <p:nvSpPr>
          <p:cNvPr id="5" name="TextBox 4">
            <a:extLst>
              <a:ext uri="{FF2B5EF4-FFF2-40B4-BE49-F238E27FC236}">
                <a16:creationId xmlns:a16="http://schemas.microsoft.com/office/drawing/2014/main" id="{CB01FD87-DC63-744A-BACC-DA13A2F3A4C4}"/>
              </a:ext>
            </a:extLst>
          </p:cNvPr>
          <p:cNvSpPr txBox="1"/>
          <p:nvPr/>
        </p:nvSpPr>
        <p:spPr>
          <a:xfrm>
            <a:off x="3595687" y="1585912"/>
            <a:ext cx="5000625" cy="3686175"/>
          </a:xfrm>
          <a:prstGeom prst="rect">
            <a:avLst/>
          </a:prstGeom>
          <a:noFill/>
        </p:spPr>
        <p:txBody>
          <a:bodyPr wrap="square" rtlCol="0" anchor="ctr" anchorCtr="0">
            <a:noAutofit/>
          </a:bodyPr>
          <a:lstStyle/>
          <a:p>
            <a:pPr algn="ctr"/>
            <a:r>
              <a:rPr lang="en-US" sz="4000" b="1">
                <a:solidFill>
                  <a:schemeClr val="bg1"/>
                </a:solidFill>
                <a:latin typeface="Arial Black" panose="020B0604020202020204" pitchFamily="34" charset="0"/>
                <a:cs typeface="Arial Black" panose="020B0604020202020204" pitchFamily="34" charset="0"/>
              </a:rPr>
              <a:t>TRANSACTING </a:t>
            </a:r>
            <a:r>
              <a:rPr lang="en-US" sz="6600" b="1">
                <a:solidFill>
                  <a:schemeClr val="bg1"/>
                </a:solidFill>
                <a:latin typeface="Arial Black" panose="020B0604020202020204" pitchFamily="34" charset="0"/>
                <a:cs typeface="Arial Black" panose="020B0604020202020204" pitchFamily="34" charset="0"/>
              </a:rPr>
              <a:t>VIA THE </a:t>
            </a:r>
            <a:r>
              <a:rPr lang="en-US" sz="9600" b="1">
                <a:solidFill>
                  <a:schemeClr val="bg1"/>
                </a:solidFill>
                <a:latin typeface="Arial Black" panose="020B0604020202020204" pitchFamily="34" charset="0"/>
                <a:cs typeface="Arial Black" panose="020B0604020202020204" pitchFamily="34" charset="0"/>
              </a:rPr>
              <a:t>BANK</a:t>
            </a:r>
            <a:endParaRPr lang="en-US" sz="6000" b="1">
              <a:solidFill>
                <a:schemeClr val="bg1"/>
              </a:solidFill>
              <a:latin typeface="Arial Black" panose="020B0604020202020204" pitchFamily="34" charset="0"/>
              <a:cs typeface="Arial Black" panose="020B0604020202020204" pitchFamily="34" charset="0"/>
            </a:endParaRPr>
          </a:p>
        </p:txBody>
      </p:sp>
    </p:spTree>
    <p:extLst>
      <p:ext uri="{BB962C8B-B14F-4D97-AF65-F5344CB8AC3E}">
        <p14:creationId xmlns:p14="http://schemas.microsoft.com/office/powerpoint/2010/main" val="15098477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alpha val="15000"/>
          </a:schemeClr>
        </a:solidFill>
        <a:effectLst/>
      </p:bgPr>
    </p:bg>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80012095-0AB7-4749-BF2C-0941E5D3C723}"/>
              </a:ext>
            </a:extLst>
          </p:cNvPr>
          <p:cNvGraphicFramePr>
            <a:graphicFrameLocks noGrp="1"/>
          </p:cNvGraphicFramePr>
          <p:nvPr>
            <p:extLst>
              <p:ext uri="{D42A27DB-BD31-4B8C-83A1-F6EECF244321}">
                <p14:modId xmlns:p14="http://schemas.microsoft.com/office/powerpoint/2010/main" val="3694687435"/>
              </p:ext>
            </p:extLst>
          </p:nvPr>
        </p:nvGraphicFramePr>
        <p:xfrm>
          <a:off x="400050" y="392373"/>
          <a:ext cx="11461749" cy="607325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673052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alpha val="15000"/>
          </a:schemeClr>
        </a:solidFill>
        <a:effectLst/>
      </p:bgPr>
    </p:bg>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1718CC9B-516D-4545-9B06-4FF00C851145}"/>
              </a:ext>
            </a:extLst>
          </p:cNvPr>
          <p:cNvGraphicFramePr>
            <a:graphicFrameLocks noGrp="1"/>
          </p:cNvGraphicFramePr>
          <p:nvPr>
            <p:extLst>
              <p:ext uri="{D42A27DB-BD31-4B8C-83A1-F6EECF244321}">
                <p14:modId xmlns:p14="http://schemas.microsoft.com/office/powerpoint/2010/main" val="425728739"/>
              </p:ext>
            </p:extLst>
          </p:nvPr>
        </p:nvGraphicFramePr>
        <p:xfrm>
          <a:off x="457200" y="392373"/>
          <a:ext cx="11366499" cy="607325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112388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alpha val="15000"/>
          </a:schemeClr>
        </a:solidFill>
        <a:effectLst/>
      </p:bgPr>
    </p:bg>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B7C8C020-79D3-4818-AFCE-9E7704142A40}"/>
              </a:ext>
            </a:extLst>
          </p:cNvPr>
          <p:cNvGraphicFramePr>
            <a:graphicFrameLocks noGrp="1"/>
          </p:cNvGraphicFramePr>
          <p:nvPr>
            <p:extLst>
              <p:ext uri="{D42A27DB-BD31-4B8C-83A1-F6EECF244321}">
                <p14:modId xmlns:p14="http://schemas.microsoft.com/office/powerpoint/2010/main" val="2672874000"/>
              </p:ext>
            </p:extLst>
          </p:nvPr>
        </p:nvGraphicFramePr>
        <p:xfrm>
          <a:off x="450850" y="392373"/>
          <a:ext cx="11353799" cy="607325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59678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812162EA-4D0D-3443-A738-FE521131C05C}"/>
              </a:ext>
            </a:extLst>
          </p:cNvPr>
          <p:cNvPicPr>
            <a:picLocks noChangeAspect="1"/>
          </p:cNvPicPr>
          <p:nvPr/>
        </p:nvPicPr>
        <p:blipFill>
          <a:blip r:embed="rId3"/>
          <a:stretch>
            <a:fillRect/>
          </a:stretch>
        </p:blipFill>
        <p:spPr>
          <a:xfrm>
            <a:off x="3473958" y="792955"/>
            <a:ext cx="5244082" cy="5272088"/>
          </a:xfrm>
          <a:prstGeom prst="rect">
            <a:avLst/>
          </a:prstGeom>
        </p:spPr>
      </p:pic>
      <p:sp>
        <p:nvSpPr>
          <p:cNvPr id="5" name="TextBox 4">
            <a:extLst>
              <a:ext uri="{FF2B5EF4-FFF2-40B4-BE49-F238E27FC236}">
                <a16:creationId xmlns:a16="http://schemas.microsoft.com/office/drawing/2014/main" id="{CB01FD87-DC63-744A-BACC-DA13A2F3A4C4}"/>
              </a:ext>
            </a:extLst>
          </p:cNvPr>
          <p:cNvSpPr txBox="1"/>
          <p:nvPr/>
        </p:nvSpPr>
        <p:spPr>
          <a:xfrm>
            <a:off x="3595687" y="1585912"/>
            <a:ext cx="5000625" cy="3686175"/>
          </a:xfrm>
          <a:prstGeom prst="rect">
            <a:avLst/>
          </a:prstGeom>
          <a:noFill/>
        </p:spPr>
        <p:txBody>
          <a:bodyPr wrap="square" rtlCol="0" anchor="ctr" anchorCtr="0">
            <a:noAutofit/>
          </a:bodyPr>
          <a:lstStyle/>
          <a:p>
            <a:pPr algn="ctr"/>
            <a:r>
              <a:rPr lang="en-US" sz="4000" b="1">
                <a:solidFill>
                  <a:schemeClr val="bg1"/>
                </a:solidFill>
                <a:latin typeface="Arial Black" panose="020B0604020202020204" pitchFamily="34" charset="0"/>
                <a:cs typeface="Arial Black" panose="020B0604020202020204" pitchFamily="34" charset="0"/>
              </a:rPr>
              <a:t>RESPONDING TO </a:t>
            </a:r>
            <a:r>
              <a:rPr lang="en-US" sz="8000" b="1">
                <a:solidFill>
                  <a:schemeClr val="bg1"/>
                </a:solidFill>
                <a:latin typeface="Arial Black" panose="020B0604020202020204" pitchFamily="34" charset="0"/>
                <a:cs typeface="Arial Black" panose="020B0604020202020204" pitchFamily="34" charset="0"/>
              </a:rPr>
              <a:t>SHOCKS</a:t>
            </a:r>
            <a:endParaRPr lang="en-US" sz="6000" b="1">
              <a:solidFill>
                <a:schemeClr val="bg1"/>
              </a:solidFill>
              <a:latin typeface="Arial Black" panose="020B0604020202020204" pitchFamily="34" charset="0"/>
              <a:cs typeface="Arial Black" panose="020B0604020202020204" pitchFamily="34" charset="0"/>
            </a:endParaRPr>
          </a:p>
        </p:txBody>
      </p:sp>
    </p:spTree>
    <p:extLst>
      <p:ext uri="{BB962C8B-B14F-4D97-AF65-F5344CB8AC3E}">
        <p14:creationId xmlns:p14="http://schemas.microsoft.com/office/powerpoint/2010/main" val="6887448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alpha val="15000"/>
          </a:schemeClr>
        </a:solidFill>
        <a:effectLst/>
      </p:bgPr>
    </p:bg>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CE1C5021-854E-43BE-BB28-76E2CD588FF3}"/>
              </a:ext>
            </a:extLst>
          </p:cNvPr>
          <p:cNvGraphicFramePr>
            <a:graphicFrameLocks noGrp="1"/>
          </p:cNvGraphicFramePr>
          <p:nvPr>
            <p:extLst>
              <p:ext uri="{D42A27DB-BD31-4B8C-83A1-F6EECF244321}">
                <p14:modId xmlns:p14="http://schemas.microsoft.com/office/powerpoint/2010/main" val="2087916749"/>
              </p:ext>
            </p:extLst>
          </p:nvPr>
        </p:nvGraphicFramePr>
        <p:xfrm>
          <a:off x="400050" y="392373"/>
          <a:ext cx="11385549" cy="607325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055697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812162EA-4D0D-3443-A738-FE521131C05C}"/>
              </a:ext>
            </a:extLst>
          </p:cNvPr>
          <p:cNvPicPr>
            <a:picLocks noChangeAspect="1"/>
          </p:cNvPicPr>
          <p:nvPr/>
        </p:nvPicPr>
        <p:blipFill>
          <a:blip r:embed="rId3"/>
          <a:stretch>
            <a:fillRect/>
          </a:stretch>
        </p:blipFill>
        <p:spPr>
          <a:xfrm>
            <a:off x="3473958" y="792955"/>
            <a:ext cx="5244082" cy="5272088"/>
          </a:xfrm>
          <a:prstGeom prst="rect">
            <a:avLst/>
          </a:prstGeom>
        </p:spPr>
      </p:pic>
      <p:sp>
        <p:nvSpPr>
          <p:cNvPr id="5" name="TextBox 4">
            <a:extLst>
              <a:ext uri="{FF2B5EF4-FFF2-40B4-BE49-F238E27FC236}">
                <a16:creationId xmlns:a16="http://schemas.microsoft.com/office/drawing/2014/main" id="{CB01FD87-DC63-744A-BACC-DA13A2F3A4C4}"/>
              </a:ext>
            </a:extLst>
          </p:cNvPr>
          <p:cNvSpPr txBox="1"/>
          <p:nvPr/>
        </p:nvSpPr>
        <p:spPr>
          <a:xfrm>
            <a:off x="3595687" y="1585912"/>
            <a:ext cx="5000625" cy="3686175"/>
          </a:xfrm>
          <a:prstGeom prst="rect">
            <a:avLst/>
          </a:prstGeom>
          <a:noFill/>
        </p:spPr>
        <p:txBody>
          <a:bodyPr wrap="square" rtlCol="0" anchor="ctr" anchorCtr="0">
            <a:noAutofit/>
          </a:bodyPr>
          <a:lstStyle/>
          <a:p>
            <a:pPr algn="ctr"/>
            <a:r>
              <a:rPr lang="en-US" sz="8000" b="1">
                <a:solidFill>
                  <a:schemeClr val="bg1"/>
                </a:solidFill>
                <a:latin typeface="Arial Black" panose="020B0604020202020204" pitchFamily="34" charset="0"/>
                <a:cs typeface="Arial Black" panose="020B0604020202020204" pitchFamily="34" charset="0"/>
              </a:rPr>
              <a:t>SAVING</a:t>
            </a:r>
            <a:endParaRPr lang="en-US" sz="7200" b="1">
              <a:solidFill>
                <a:schemeClr val="bg1"/>
              </a:solidFill>
              <a:latin typeface="Arial Black" panose="020B0604020202020204" pitchFamily="34" charset="0"/>
              <a:cs typeface="Arial Black" panose="020B0604020202020204" pitchFamily="34" charset="0"/>
            </a:endParaRPr>
          </a:p>
        </p:txBody>
      </p:sp>
    </p:spTree>
    <p:extLst>
      <p:ext uri="{BB962C8B-B14F-4D97-AF65-F5344CB8AC3E}">
        <p14:creationId xmlns:p14="http://schemas.microsoft.com/office/powerpoint/2010/main" val="33721921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alpha val="15000"/>
          </a:schemeClr>
        </a:solidFill>
        <a:effectLst/>
      </p:bgPr>
    </p:bg>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1BCD9CA3-30C7-42AD-BD72-8A1C141CB7A6}"/>
              </a:ext>
            </a:extLst>
          </p:cNvPr>
          <p:cNvGraphicFramePr>
            <a:graphicFrameLocks noGrp="1"/>
          </p:cNvGraphicFramePr>
          <p:nvPr>
            <p:extLst>
              <p:ext uri="{D42A27DB-BD31-4B8C-83A1-F6EECF244321}">
                <p14:modId xmlns:p14="http://schemas.microsoft.com/office/powerpoint/2010/main" val="3014587145"/>
              </p:ext>
            </p:extLst>
          </p:nvPr>
        </p:nvGraphicFramePr>
        <p:xfrm>
          <a:off x="457200" y="392373"/>
          <a:ext cx="11302999" cy="607325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85982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alpha val="15000"/>
          </a:schemeClr>
        </a:solidFill>
        <a:effectLst/>
      </p:bgPr>
    </p:bg>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1DCF31CA-54EB-49DD-8A95-111DEC7D2D08}"/>
              </a:ext>
            </a:extLst>
          </p:cNvPr>
          <p:cNvGraphicFramePr>
            <a:graphicFrameLocks noGrp="1"/>
          </p:cNvGraphicFramePr>
          <p:nvPr/>
        </p:nvGraphicFramePr>
        <p:xfrm>
          <a:off x="520700" y="392373"/>
          <a:ext cx="11252199" cy="607325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96172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812162EA-4D0D-3443-A738-FE521131C05C}"/>
              </a:ext>
            </a:extLst>
          </p:cNvPr>
          <p:cNvPicPr>
            <a:picLocks noChangeAspect="1"/>
          </p:cNvPicPr>
          <p:nvPr/>
        </p:nvPicPr>
        <p:blipFill>
          <a:blip r:embed="rId3"/>
          <a:stretch>
            <a:fillRect/>
          </a:stretch>
        </p:blipFill>
        <p:spPr>
          <a:xfrm>
            <a:off x="3473958" y="792955"/>
            <a:ext cx="5244082" cy="5272088"/>
          </a:xfrm>
          <a:prstGeom prst="rect">
            <a:avLst/>
          </a:prstGeom>
        </p:spPr>
      </p:pic>
      <p:sp>
        <p:nvSpPr>
          <p:cNvPr id="5" name="TextBox 4">
            <a:extLst>
              <a:ext uri="{FF2B5EF4-FFF2-40B4-BE49-F238E27FC236}">
                <a16:creationId xmlns:a16="http://schemas.microsoft.com/office/drawing/2014/main" id="{CB01FD87-DC63-744A-BACC-DA13A2F3A4C4}"/>
              </a:ext>
            </a:extLst>
          </p:cNvPr>
          <p:cNvSpPr txBox="1"/>
          <p:nvPr/>
        </p:nvSpPr>
        <p:spPr>
          <a:xfrm>
            <a:off x="3595687" y="1585912"/>
            <a:ext cx="5000625" cy="3686175"/>
          </a:xfrm>
          <a:prstGeom prst="rect">
            <a:avLst/>
          </a:prstGeom>
          <a:noFill/>
        </p:spPr>
        <p:txBody>
          <a:bodyPr wrap="square" rtlCol="0" anchor="ctr" anchorCtr="0">
            <a:noAutofit/>
          </a:bodyPr>
          <a:lstStyle/>
          <a:p>
            <a:pPr algn="ctr"/>
            <a:r>
              <a:rPr lang="en-US" sz="4400" b="1">
                <a:solidFill>
                  <a:schemeClr val="bg1"/>
                </a:solidFill>
                <a:latin typeface="Arial Black" panose="020B0604020202020204" pitchFamily="34" charset="0"/>
                <a:cs typeface="Arial Black" panose="020B0604020202020204" pitchFamily="34" charset="0"/>
              </a:rPr>
              <a:t>ELEMENTS OF </a:t>
            </a:r>
            <a:r>
              <a:rPr lang="en-US" sz="6000" b="1">
                <a:solidFill>
                  <a:schemeClr val="bg1"/>
                </a:solidFill>
                <a:latin typeface="Arial Black" panose="020B0604020202020204" pitchFamily="34" charset="0"/>
                <a:cs typeface="Arial Black" panose="020B0604020202020204" pitchFamily="34" charset="0"/>
              </a:rPr>
              <a:t>FINANCIAL INCLUSION</a:t>
            </a:r>
          </a:p>
        </p:txBody>
      </p:sp>
    </p:spTree>
    <p:extLst>
      <p:ext uri="{BB962C8B-B14F-4D97-AF65-F5344CB8AC3E}">
        <p14:creationId xmlns:p14="http://schemas.microsoft.com/office/powerpoint/2010/main" val="11026958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812162EA-4D0D-3443-A738-FE521131C05C}"/>
              </a:ext>
            </a:extLst>
          </p:cNvPr>
          <p:cNvPicPr>
            <a:picLocks noChangeAspect="1"/>
          </p:cNvPicPr>
          <p:nvPr/>
        </p:nvPicPr>
        <p:blipFill>
          <a:blip r:embed="rId3"/>
          <a:stretch>
            <a:fillRect/>
          </a:stretch>
        </p:blipFill>
        <p:spPr>
          <a:xfrm>
            <a:off x="3473958" y="792955"/>
            <a:ext cx="5244082" cy="5272088"/>
          </a:xfrm>
          <a:prstGeom prst="rect">
            <a:avLst/>
          </a:prstGeom>
        </p:spPr>
      </p:pic>
      <p:sp>
        <p:nvSpPr>
          <p:cNvPr id="5" name="TextBox 4">
            <a:extLst>
              <a:ext uri="{FF2B5EF4-FFF2-40B4-BE49-F238E27FC236}">
                <a16:creationId xmlns:a16="http://schemas.microsoft.com/office/drawing/2014/main" id="{CB01FD87-DC63-744A-BACC-DA13A2F3A4C4}"/>
              </a:ext>
            </a:extLst>
          </p:cNvPr>
          <p:cNvSpPr txBox="1"/>
          <p:nvPr/>
        </p:nvSpPr>
        <p:spPr>
          <a:xfrm>
            <a:off x="3595687" y="1585912"/>
            <a:ext cx="5000625" cy="3686175"/>
          </a:xfrm>
          <a:prstGeom prst="rect">
            <a:avLst/>
          </a:prstGeom>
          <a:noFill/>
        </p:spPr>
        <p:txBody>
          <a:bodyPr wrap="square" rtlCol="0" anchor="ctr" anchorCtr="0">
            <a:noAutofit/>
          </a:bodyPr>
          <a:lstStyle/>
          <a:p>
            <a:pPr algn="ctr"/>
            <a:r>
              <a:rPr lang="en-US" sz="5400" b="1">
                <a:solidFill>
                  <a:schemeClr val="bg1"/>
                </a:solidFill>
                <a:latin typeface="Arial Black" panose="020B0604020202020204" pitchFamily="34" charset="0"/>
                <a:cs typeface="Arial Black" panose="020B0604020202020204" pitchFamily="34" charset="0"/>
              </a:rPr>
              <a:t>BORROWING</a:t>
            </a:r>
            <a:endParaRPr lang="en-US" sz="4800" b="1">
              <a:solidFill>
                <a:schemeClr val="bg1"/>
              </a:solidFill>
              <a:latin typeface="Arial Black" panose="020B0604020202020204" pitchFamily="34" charset="0"/>
              <a:cs typeface="Arial Black" panose="020B0604020202020204" pitchFamily="34" charset="0"/>
            </a:endParaRPr>
          </a:p>
        </p:txBody>
      </p:sp>
    </p:spTree>
    <p:extLst>
      <p:ext uri="{BB962C8B-B14F-4D97-AF65-F5344CB8AC3E}">
        <p14:creationId xmlns:p14="http://schemas.microsoft.com/office/powerpoint/2010/main" val="14093069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alpha val="15000"/>
          </a:schemeClr>
        </a:solidFill>
        <a:effectLst/>
      </p:bgPr>
    </p:bg>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22CB5BEF-6797-473C-861D-3061747B0DCA}"/>
              </a:ext>
            </a:extLst>
          </p:cNvPr>
          <p:cNvGraphicFramePr>
            <a:graphicFrameLocks noGrp="1"/>
          </p:cNvGraphicFramePr>
          <p:nvPr>
            <p:extLst>
              <p:ext uri="{D42A27DB-BD31-4B8C-83A1-F6EECF244321}">
                <p14:modId xmlns:p14="http://schemas.microsoft.com/office/powerpoint/2010/main" val="170954352"/>
              </p:ext>
            </p:extLst>
          </p:nvPr>
        </p:nvGraphicFramePr>
        <p:xfrm>
          <a:off x="419100" y="392373"/>
          <a:ext cx="11385549" cy="607325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94483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DD5C1B2-9297-3045-8CF2-E85AD30AF2E7}"/>
              </a:ext>
            </a:extLst>
          </p:cNvPr>
          <p:cNvPicPr>
            <a:picLocks noChangeAspect="1"/>
          </p:cNvPicPr>
          <p:nvPr/>
        </p:nvPicPr>
        <p:blipFill>
          <a:blip r:embed="rId3"/>
          <a:srcRect/>
          <a:stretch/>
        </p:blipFill>
        <p:spPr>
          <a:xfrm>
            <a:off x="713162" y="1364454"/>
            <a:ext cx="1128759" cy="1135859"/>
          </a:xfrm>
          <a:prstGeom prst="rect">
            <a:avLst/>
          </a:prstGeom>
        </p:spPr>
      </p:pic>
      <p:pic>
        <p:nvPicPr>
          <p:cNvPr id="8" name="Picture 7">
            <a:extLst>
              <a:ext uri="{FF2B5EF4-FFF2-40B4-BE49-F238E27FC236}">
                <a16:creationId xmlns:a16="http://schemas.microsoft.com/office/drawing/2014/main" id="{1524E96E-9B9F-8344-8F10-EC7DB7D9AB3D}"/>
              </a:ext>
            </a:extLst>
          </p:cNvPr>
          <p:cNvPicPr>
            <a:picLocks noChangeAspect="1"/>
          </p:cNvPicPr>
          <p:nvPr/>
        </p:nvPicPr>
        <p:blipFill>
          <a:blip r:embed="rId3"/>
          <a:srcRect/>
          <a:stretch/>
        </p:blipFill>
        <p:spPr>
          <a:xfrm rot="10800000">
            <a:off x="10367963" y="4179152"/>
            <a:ext cx="1128759" cy="1135859"/>
          </a:xfrm>
          <a:prstGeom prst="rect">
            <a:avLst/>
          </a:prstGeom>
        </p:spPr>
      </p:pic>
      <p:sp>
        <p:nvSpPr>
          <p:cNvPr id="6" name="TextBox 5">
            <a:extLst>
              <a:ext uri="{FF2B5EF4-FFF2-40B4-BE49-F238E27FC236}">
                <a16:creationId xmlns:a16="http://schemas.microsoft.com/office/drawing/2014/main" id="{CF3ED7C0-B8AA-B24C-A661-FB06A77CAA2B}"/>
              </a:ext>
            </a:extLst>
          </p:cNvPr>
          <p:cNvSpPr txBox="1"/>
          <p:nvPr/>
        </p:nvSpPr>
        <p:spPr>
          <a:xfrm>
            <a:off x="898770" y="1542988"/>
            <a:ext cx="10425722" cy="3627323"/>
          </a:xfrm>
          <a:prstGeom prst="rect">
            <a:avLst/>
          </a:prstGeom>
          <a:noFill/>
        </p:spPr>
        <p:txBody>
          <a:bodyPr wrap="square" rtlCol="0" anchor="ctr">
            <a:noAutofit/>
          </a:bodyPr>
          <a:lstStyle/>
          <a:p>
            <a:pPr algn="ctr"/>
            <a:r>
              <a:rPr lang="en-GB" sz="3600">
                <a:latin typeface="+mj-lt"/>
              </a:rPr>
              <a:t>INSURANCE</a:t>
            </a:r>
          </a:p>
          <a:p>
            <a:pPr algn="ctr"/>
            <a:endParaRPr lang="en-GB" sz="3600">
              <a:latin typeface="+mj-lt"/>
            </a:endParaRPr>
          </a:p>
          <a:p>
            <a:pPr algn="ctr"/>
            <a:r>
              <a:rPr lang="en-GB" sz="2800">
                <a:latin typeface="+mj-lt"/>
              </a:rPr>
              <a:t>Not covered in Global </a:t>
            </a:r>
            <a:r>
              <a:rPr lang="en-GB" sz="2800" err="1">
                <a:latin typeface="+mj-lt"/>
              </a:rPr>
              <a:t>Findex</a:t>
            </a:r>
            <a:r>
              <a:rPr lang="en-GB" sz="2800">
                <a:latin typeface="+mj-lt"/>
              </a:rPr>
              <a:t> data</a:t>
            </a:r>
          </a:p>
          <a:p>
            <a:pPr algn="ctr"/>
            <a:r>
              <a:rPr lang="en-GB" sz="2800">
                <a:latin typeface="+mj-lt"/>
              </a:rPr>
              <a:t>Some free insurance with PMJDY</a:t>
            </a:r>
          </a:p>
          <a:p>
            <a:pPr algn="ctr"/>
            <a:r>
              <a:rPr lang="en-GB" sz="2800">
                <a:latin typeface="+mj-lt"/>
              </a:rPr>
              <a:t>Under-insurance a problem in the UK</a:t>
            </a:r>
          </a:p>
        </p:txBody>
      </p:sp>
    </p:spTree>
    <p:extLst>
      <p:ext uri="{BB962C8B-B14F-4D97-AF65-F5344CB8AC3E}">
        <p14:creationId xmlns:p14="http://schemas.microsoft.com/office/powerpoint/2010/main" val="42260869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812162EA-4D0D-3443-A738-FE521131C05C}"/>
              </a:ext>
            </a:extLst>
          </p:cNvPr>
          <p:cNvPicPr>
            <a:picLocks noChangeAspect="1"/>
          </p:cNvPicPr>
          <p:nvPr/>
        </p:nvPicPr>
        <p:blipFill>
          <a:blip r:embed="rId3"/>
          <a:stretch>
            <a:fillRect/>
          </a:stretch>
        </p:blipFill>
        <p:spPr>
          <a:xfrm>
            <a:off x="3473958" y="792955"/>
            <a:ext cx="5244082" cy="5272088"/>
          </a:xfrm>
          <a:prstGeom prst="rect">
            <a:avLst/>
          </a:prstGeom>
        </p:spPr>
      </p:pic>
      <p:sp>
        <p:nvSpPr>
          <p:cNvPr id="5" name="TextBox 4">
            <a:extLst>
              <a:ext uri="{FF2B5EF4-FFF2-40B4-BE49-F238E27FC236}">
                <a16:creationId xmlns:a16="http://schemas.microsoft.com/office/drawing/2014/main" id="{CB01FD87-DC63-744A-BACC-DA13A2F3A4C4}"/>
              </a:ext>
            </a:extLst>
          </p:cNvPr>
          <p:cNvSpPr txBox="1"/>
          <p:nvPr/>
        </p:nvSpPr>
        <p:spPr>
          <a:xfrm>
            <a:off x="3595687" y="1585912"/>
            <a:ext cx="5000625" cy="3686175"/>
          </a:xfrm>
          <a:prstGeom prst="rect">
            <a:avLst/>
          </a:prstGeom>
          <a:noFill/>
        </p:spPr>
        <p:txBody>
          <a:bodyPr wrap="square" rtlCol="0" anchor="ctr" anchorCtr="0">
            <a:noAutofit/>
          </a:bodyPr>
          <a:lstStyle/>
          <a:p>
            <a:pPr algn="ctr"/>
            <a:r>
              <a:rPr lang="en-US" sz="7200" b="1">
                <a:solidFill>
                  <a:schemeClr val="bg1"/>
                </a:solidFill>
                <a:latin typeface="Arial Black" panose="020B0604020202020204" pitchFamily="34" charset="0"/>
                <a:cs typeface="Arial Black" panose="020B0604020202020204" pitchFamily="34" charset="0"/>
              </a:rPr>
              <a:t>LONGER </a:t>
            </a:r>
            <a:r>
              <a:rPr lang="en-US" sz="9600" b="1">
                <a:solidFill>
                  <a:schemeClr val="bg1"/>
                </a:solidFill>
                <a:latin typeface="Arial Black" panose="020B0604020202020204" pitchFamily="34" charset="0"/>
                <a:cs typeface="Arial Black" panose="020B0604020202020204" pitchFamily="34" charset="0"/>
              </a:rPr>
              <a:t>TERM</a:t>
            </a:r>
            <a:endParaRPr lang="en-US" sz="6600" b="1">
              <a:solidFill>
                <a:schemeClr val="bg1"/>
              </a:solidFill>
              <a:latin typeface="Arial Black" panose="020B0604020202020204" pitchFamily="34" charset="0"/>
              <a:cs typeface="Arial Black" panose="020B0604020202020204" pitchFamily="34" charset="0"/>
            </a:endParaRPr>
          </a:p>
        </p:txBody>
      </p:sp>
    </p:spTree>
    <p:extLst>
      <p:ext uri="{BB962C8B-B14F-4D97-AF65-F5344CB8AC3E}">
        <p14:creationId xmlns:p14="http://schemas.microsoft.com/office/powerpoint/2010/main" val="23971596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alpha val="15000"/>
          </a:schemeClr>
        </a:solidFill>
        <a:effectLst/>
      </p:bgPr>
    </p:bg>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502356C7-91D7-4167-9E84-B8995C2DF709}"/>
              </a:ext>
            </a:extLst>
          </p:cNvPr>
          <p:cNvGraphicFramePr>
            <a:graphicFrameLocks noGrp="1"/>
          </p:cNvGraphicFramePr>
          <p:nvPr>
            <p:extLst>
              <p:ext uri="{D42A27DB-BD31-4B8C-83A1-F6EECF244321}">
                <p14:modId xmlns:p14="http://schemas.microsoft.com/office/powerpoint/2010/main" val="1805376581"/>
              </p:ext>
            </p:extLst>
          </p:nvPr>
        </p:nvGraphicFramePr>
        <p:xfrm>
          <a:off x="514350" y="392373"/>
          <a:ext cx="11214099" cy="607325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322416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alpha val="15000"/>
          </a:schemeClr>
        </a:solidFill>
        <a:effectLst/>
      </p:bgPr>
    </p:bg>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B24AB2BB-F152-430E-9B21-9B619BC61495}"/>
              </a:ext>
            </a:extLst>
          </p:cNvPr>
          <p:cNvGraphicFramePr>
            <a:graphicFrameLocks noGrp="1"/>
          </p:cNvGraphicFramePr>
          <p:nvPr>
            <p:extLst>
              <p:ext uri="{D42A27DB-BD31-4B8C-83A1-F6EECF244321}">
                <p14:modId xmlns:p14="http://schemas.microsoft.com/office/powerpoint/2010/main" val="2668713509"/>
              </p:ext>
            </p:extLst>
          </p:nvPr>
        </p:nvGraphicFramePr>
        <p:xfrm>
          <a:off x="476250" y="392373"/>
          <a:ext cx="11245849" cy="607325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105600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FD2FAC46-735B-CA4C-BD07-BD5970353B2B}"/>
              </a:ext>
            </a:extLst>
          </p:cNvPr>
          <p:cNvSpPr>
            <a:spLocks noGrp="1"/>
          </p:cNvSpPr>
          <p:nvPr>
            <p:ph idx="4294967295"/>
          </p:nvPr>
        </p:nvSpPr>
        <p:spPr>
          <a:xfrm>
            <a:off x="662609" y="2575667"/>
            <a:ext cx="11191875" cy="844550"/>
          </a:xfrm>
        </p:spPr>
        <p:txBody>
          <a:bodyPr>
            <a:normAutofit/>
          </a:bodyPr>
          <a:lstStyle/>
          <a:p>
            <a:pPr marL="0" indent="0" algn="ctr">
              <a:buNone/>
            </a:pPr>
            <a:r>
              <a:rPr lang="en-US">
                <a:solidFill>
                  <a:schemeClr val="bg1"/>
                </a:solidFill>
              </a:rPr>
              <a:t>jim.vine@essex.ac.uk</a:t>
            </a:r>
          </a:p>
        </p:txBody>
      </p:sp>
      <p:sp>
        <p:nvSpPr>
          <p:cNvPr id="9" name="Title 1">
            <a:extLst>
              <a:ext uri="{FF2B5EF4-FFF2-40B4-BE49-F238E27FC236}">
                <a16:creationId xmlns:a16="http://schemas.microsoft.com/office/drawing/2014/main" id="{E222FEB3-3891-6641-84A3-0AF6ECE508EC}"/>
              </a:ext>
            </a:extLst>
          </p:cNvPr>
          <p:cNvSpPr txBox="1">
            <a:spLocks/>
          </p:cNvSpPr>
          <p:nvPr/>
        </p:nvSpPr>
        <p:spPr>
          <a:xfrm>
            <a:off x="676405" y="1533573"/>
            <a:ext cx="10910170" cy="1133792"/>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6000" b="1" i="0" kern="1200">
                <a:solidFill>
                  <a:srgbClr val="007A87"/>
                </a:solidFill>
                <a:latin typeface="Arial Black" panose="020B0604020202020204" pitchFamily="34" charset="0"/>
                <a:ea typeface="+mj-ea"/>
                <a:cs typeface="Arial Black" panose="020B0604020202020204" pitchFamily="34" charset="0"/>
              </a:defRPr>
            </a:lvl1pPr>
          </a:lstStyle>
          <a:p>
            <a:pPr algn="ctr"/>
            <a:r>
              <a:rPr lang="en-US">
                <a:solidFill>
                  <a:schemeClr val="bg1"/>
                </a:solidFill>
              </a:rPr>
              <a:t>THANK YOU</a:t>
            </a:r>
          </a:p>
        </p:txBody>
      </p:sp>
      <p:pic>
        <p:nvPicPr>
          <p:cNvPr id="17" name="Picture 16">
            <a:extLst>
              <a:ext uri="{FF2B5EF4-FFF2-40B4-BE49-F238E27FC236}">
                <a16:creationId xmlns:a16="http://schemas.microsoft.com/office/drawing/2014/main" id="{38637129-D2ED-114C-99BB-F0DACDF4D0D4}"/>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1" y="0"/>
            <a:ext cx="4070957" cy="1291589"/>
          </a:xfrm>
          <a:prstGeom prst="rect">
            <a:avLst/>
          </a:prstGeom>
        </p:spPr>
      </p:pic>
    </p:spTree>
    <p:extLst>
      <p:ext uri="{BB962C8B-B14F-4D97-AF65-F5344CB8AC3E}">
        <p14:creationId xmlns:p14="http://schemas.microsoft.com/office/powerpoint/2010/main" val="3089613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173819785"/>
              </p:ext>
            </p:extLst>
          </p:nvPr>
        </p:nvGraphicFramePr>
        <p:xfrm>
          <a:off x="266700" y="238656"/>
          <a:ext cx="11677650" cy="6339840"/>
        </p:xfrm>
        <a:graphic>
          <a:graphicData uri="http://schemas.openxmlformats.org/drawingml/2006/table">
            <a:tbl>
              <a:tblPr firstRow="1">
                <a:tableStyleId>{5C22544A-7EE6-4342-B048-85BDC9FD1C3A}</a:tableStyleId>
              </a:tblPr>
              <a:tblGrid>
                <a:gridCol w="3917950">
                  <a:extLst>
                    <a:ext uri="{9D8B030D-6E8A-4147-A177-3AD203B41FA5}">
                      <a16:colId xmlns:a16="http://schemas.microsoft.com/office/drawing/2014/main" val="1479328334"/>
                    </a:ext>
                  </a:extLst>
                </a:gridCol>
                <a:gridCol w="1879600">
                  <a:extLst>
                    <a:ext uri="{9D8B030D-6E8A-4147-A177-3AD203B41FA5}">
                      <a16:colId xmlns:a16="http://schemas.microsoft.com/office/drawing/2014/main" val="535197171"/>
                    </a:ext>
                  </a:extLst>
                </a:gridCol>
                <a:gridCol w="5880100">
                  <a:extLst>
                    <a:ext uri="{9D8B030D-6E8A-4147-A177-3AD203B41FA5}">
                      <a16:colId xmlns:a16="http://schemas.microsoft.com/office/drawing/2014/main" val="2351007154"/>
                    </a:ext>
                  </a:extLst>
                </a:gridCol>
              </a:tblGrid>
              <a:tr h="410418">
                <a:tc>
                  <a:txBody>
                    <a:bodyPr/>
                    <a:lstStyle/>
                    <a:p>
                      <a:pPr algn="l">
                        <a:spcAft>
                          <a:spcPts val="0"/>
                        </a:spcAft>
                      </a:pPr>
                      <a:r>
                        <a:rPr lang="en-US" sz="2400" b="1" kern="1100" spc="-10">
                          <a:effectLst/>
                          <a:latin typeface="+mn-lt"/>
                          <a:ea typeface="Times New Roman" panose="02020603050405020304" pitchFamily="18" charset="0"/>
                          <a:cs typeface="Times New Roman" panose="02020603050405020304" pitchFamily="18" charset="0"/>
                        </a:rPr>
                        <a:t>Needs</a:t>
                      </a:r>
                      <a:endParaRPr lang="en-GB" sz="2400" kern="1100" spc="-10">
                        <a:effectLst/>
                        <a:latin typeface="+mn-lt"/>
                        <a:ea typeface="Times New Roman" panose="02020603050405020304" pitchFamily="18"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a:spcAft>
                          <a:spcPts val="0"/>
                        </a:spcAft>
                      </a:pPr>
                      <a:r>
                        <a:rPr lang="en-US" sz="2400" b="1" kern="1100" spc="-10">
                          <a:effectLst/>
                          <a:latin typeface="+mn-lt"/>
                          <a:ea typeface="Times New Roman" panose="02020603050405020304" pitchFamily="18" charset="0"/>
                          <a:cs typeface="Times New Roman" panose="02020603050405020304" pitchFamily="18" charset="0"/>
                        </a:rPr>
                        <a:t>Financial functions</a:t>
                      </a:r>
                      <a:endParaRPr lang="en-GB" sz="2400" kern="1100" spc="-10">
                        <a:effectLst/>
                        <a:latin typeface="+mn-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a:spcAft>
                          <a:spcPts val="0"/>
                        </a:spcAft>
                      </a:pPr>
                      <a:r>
                        <a:rPr lang="en-US" sz="2400" b="1" kern="1100" spc="-10">
                          <a:effectLst/>
                          <a:latin typeface="+mn-lt"/>
                          <a:ea typeface="Times New Roman" panose="02020603050405020304" pitchFamily="18" charset="0"/>
                          <a:cs typeface="Times New Roman" panose="02020603050405020304" pitchFamily="18" charset="0"/>
                        </a:rPr>
                        <a:t>Sub-types</a:t>
                      </a:r>
                      <a:endParaRPr lang="en-GB" sz="2400" kern="1100" spc="-10">
                        <a:effectLst/>
                        <a:latin typeface="+mn-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3518428"/>
                  </a:ext>
                </a:extLst>
              </a:tr>
              <a:tr h="406400">
                <a:tc rowSpan="3">
                  <a:txBody>
                    <a:bodyPr/>
                    <a:lstStyle/>
                    <a:p>
                      <a:pPr algn="l">
                        <a:spcAft>
                          <a:spcPts val="0"/>
                        </a:spcAft>
                      </a:pPr>
                      <a:r>
                        <a:rPr lang="en-US" sz="2400" b="1" kern="1100" spc="-10">
                          <a:effectLst/>
                          <a:latin typeface="+mn-lt"/>
                          <a:ea typeface="Times New Roman" panose="02020603050405020304" pitchFamily="18" charset="0"/>
                          <a:cs typeface="Times New Roman" panose="02020603050405020304" pitchFamily="18" charset="0"/>
                        </a:rPr>
                        <a:t>Transferring funds between entities</a:t>
                      </a:r>
                      <a:endParaRPr lang="en-GB" sz="2400" kern="1100" spc="-10">
                        <a:effectLst/>
                        <a:latin typeface="+mn-lt"/>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rowSpan="3">
                  <a:txBody>
                    <a:bodyPr/>
                    <a:lstStyle/>
                    <a:p>
                      <a:pPr algn="l">
                        <a:spcAft>
                          <a:spcPts val="0"/>
                        </a:spcAft>
                      </a:pPr>
                      <a:r>
                        <a:rPr lang="en-US" sz="2400" kern="1100" spc="-10">
                          <a:effectLst/>
                          <a:latin typeface="+mn-lt"/>
                          <a:ea typeface="Times New Roman" panose="02020603050405020304" pitchFamily="18" charset="0"/>
                          <a:cs typeface="Times New Roman" panose="02020603050405020304" pitchFamily="18" charset="0"/>
                        </a:rPr>
                        <a:t>Making and receiving transactions</a:t>
                      </a:r>
                      <a:endParaRPr lang="en-GB" sz="2400" kern="1100" spc="-10">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l">
                        <a:spcAft>
                          <a:spcPts val="0"/>
                        </a:spcAft>
                      </a:pPr>
                      <a:r>
                        <a:rPr lang="en-US" sz="2400" kern="1100" spc="-10">
                          <a:effectLst/>
                          <a:latin typeface="+mn-lt"/>
                          <a:ea typeface="Times New Roman" panose="02020603050405020304" pitchFamily="18" charset="0"/>
                          <a:cs typeface="Times New Roman" panose="02020603050405020304" pitchFamily="18" charset="0"/>
                        </a:rPr>
                        <a:t>Domestic receipts</a:t>
                      </a:r>
                      <a:endParaRPr lang="en-GB" sz="2400" kern="1100" spc="-10">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92184817"/>
                  </a:ext>
                </a:extLst>
              </a:tr>
              <a:tr h="406400">
                <a:tc vMerge="1">
                  <a:txBody>
                    <a:bodyPr/>
                    <a:lstStyle/>
                    <a:p>
                      <a:endParaRPr lang="en-GB"/>
                    </a:p>
                  </a:txBody>
                  <a:tcPr/>
                </a:tc>
                <a:tc vMerge="1">
                  <a:txBody>
                    <a:bodyPr/>
                    <a:lstStyle/>
                    <a:p>
                      <a:endParaRPr lang="en-GB"/>
                    </a:p>
                  </a:txBody>
                  <a:tcPr/>
                </a:tc>
                <a:tc>
                  <a:txBody>
                    <a:bodyPr/>
                    <a:lstStyle/>
                    <a:p>
                      <a:pPr algn="l">
                        <a:spcAft>
                          <a:spcPts val="0"/>
                        </a:spcAft>
                      </a:pPr>
                      <a:r>
                        <a:rPr lang="en-US" sz="2400" kern="1100" spc="-10">
                          <a:effectLst/>
                          <a:latin typeface="+mn-lt"/>
                          <a:ea typeface="Times New Roman" panose="02020603050405020304" pitchFamily="18" charset="0"/>
                          <a:cs typeface="Times New Roman" panose="02020603050405020304" pitchFamily="18" charset="0"/>
                        </a:rPr>
                        <a:t>Domestic payments</a:t>
                      </a:r>
                      <a:endParaRPr lang="en-GB" sz="2400" kern="1100" spc="-10">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3848019095"/>
                  </a:ext>
                </a:extLst>
              </a:tr>
              <a:tr h="406400">
                <a:tc vMerge="1">
                  <a:txBody>
                    <a:bodyPr/>
                    <a:lstStyle/>
                    <a:p>
                      <a:endParaRPr lang="en-GB"/>
                    </a:p>
                  </a:txBody>
                  <a:tcPr/>
                </a:tc>
                <a:tc vMerge="1">
                  <a:txBody>
                    <a:bodyPr/>
                    <a:lstStyle/>
                    <a:p>
                      <a:endParaRPr lang="en-GB"/>
                    </a:p>
                  </a:txBody>
                  <a:tcPr/>
                </a:tc>
                <a:tc>
                  <a:txBody>
                    <a:bodyPr/>
                    <a:lstStyle/>
                    <a:p>
                      <a:pPr algn="l">
                        <a:spcAft>
                          <a:spcPts val="0"/>
                        </a:spcAft>
                      </a:pPr>
                      <a:r>
                        <a:rPr lang="en-US" sz="2400" kern="1100" spc="-10">
                          <a:effectLst/>
                          <a:latin typeface="+mn-lt"/>
                          <a:ea typeface="Times New Roman" panose="02020603050405020304" pitchFamily="18" charset="0"/>
                          <a:cs typeface="Times New Roman" panose="02020603050405020304" pitchFamily="18" charset="0"/>
                        </a:rPr>
                        <a:t>International payments and receipts</a:t>
                      </a:r>
                      <a:endParaRPr lang="en-GB" sz="2400" kern="1100" spc="-10">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111368750"/>
                  </a:ext>
                </a:extLst>
              </a:tr>
              <a:tr h="151026">
                <a:tc rowSpan="8">
                  <a:txBody>
                    <a:bodyPr/>
                    <a:lstStyle/>
                    <a:p>
                      <a:pPr algn="l">
                        <a:spcAft>
                          <a:spcPts val="0"/>
                        </a:spcAft>
                      </a:pPr>
                      <a:r>
                        <a:rPr lang="en-US" sz="2400" b="1" kern="1100" spc="-10">
                          <a:effectLst/>
                          <a:latin typeface="+mn-lt"/>
                          <a:ea typeface="Times New Roman" panose="02020603050405020304" pitchFamily="18" charset="0"/>
                          <a:cs typeface="Times New Roman" panose="02020603050405020304" pitchFamily="18" charset="0"/>
                        </a:rPr>
                        <a:t>Consumption smoothing</a:t>
                      </a:r>
                      <a:endParaRPr lang="en-GB" sz="2400" kern="1100" spc="-10">
                        <a:effectLst/>
                        <a:latin typeface="+mn-lt"/>
                        <a:ea typeface="Times New Roman" panose="02020603050405020304" pitchFamily="18" charset="0"/>
                        <a:cs typeface="Times New Roman" panose="02020603050405020304" pitchFamily="18" charset="0"/>
                      </a:endParaRPr>
                    </a:p>
                    <a:p>
                      <a:pPr algn="l">
                        <a:spcAft>
                          <a:spcPts val="0"/>
                        </a:spcAft>
                      </a:pPr>
                      <a:r>
                        <a:rPr lang="en-US" sz="2400" b="1" kern="1100" spc="-10">
                          <a:effectLst/>
                          <a:latin typeface="+mn-lt"/>
                          <a:ea typeface="Times New Roman" panose="02020603050405020304" pitchFamily="18" charset="0"/>
                          <a:cs typeface="Times New Roman" panose="02020603050405020304" pitchFamily="18" charset="0"/>
                        </a:rPr>
                        <a:t> </a:t>
                      </a:r>
                      <a:endParaRPr lang="en-GB" sz="2400" kern="1100" spc="-10">
                        <a:effectLst/>
                        <a:latin typeface="+mn-lt"/>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l">
                        <a:spcAft>
                          <a:spcPts val="0"/>
                        </a:spcAft>
                      </a:pPr>
                      <a:r>
                        <a:rPr lang="en-US" sz="2400" kern="1100" spc="-10">
                          <a:effectLst/>
                          <a:latin typeface="+mn-lt"/>
                          <a:ea typeface="Times New Roman" panose="02020603050405020304" pitchFamily="18" charset="0"/>
                          <a:cs typeface="Times New Roman" panose="02020603050405020304" pitchFamily="18" charset="0"/>
                        </a:rPr>
                        <a:t>Saving</a:t>
                      </a:r>
                      <a:endParaRPr lang="en-GB" sz="2400" kern="1100" spc="-10">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2400" kern="1100" spc="-10">
                          <a:effectLst/>
                          <a:latin typeface="+mn-lt"/>
                          <a:ea typeface="Times New Roman" panose="02020603050405020304" pitchFamily="18" charset="0"/>
                          <a:cs typeface="Times New Roman" panose="02020603050405020304" pitchFamily="18" charset="0"/>
                        </a:rPr>
                        <a:t>Short-term saving</a:t>
                      </a:r>
                      <a:endParaRPr lang="en-GB" sz="2400" kern="1100" spc="-10">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03168823"/>
                  </a:ext>
                </a:extLst>
              </a:tr>
              <a:tr h="206906">
                <a:tc vMerge="1">
                  <a:txBody>
                    <a:bodyPr/>
                    <a:lstStyle/>
                    <a:p>
                      <a:endParaRPr lang="en-GB"/>
                    </a:p>
                  </a:txBody>
                  <a:tcPr/>
                </a:tc>
                <a:tc vMerge="1">
                  <a:txBody>
                    <a:bodyPr/>
                    <a:lstStyle/>
                    <a:p>
                      <a:endParaRPr lang="en-GB"/>
                    </a:p>
                  </a:txBody>
                  <a:tcPr/>
                </a:tc>
                <a:tc>
                  <a:txBody>
                    <a:bodyPr/>
                    <a:lstStyle/>
                    <a:p>
                      <a:pPr algn="l">
                        <a:spcAft>
                          <a:spcPts val="0"/>
                        </a:spcAft>
                      </a:pPr>
                      <a:r>
                        <a:rPr lang="en-US" sz="2400" kern="1100" spc="-10">
                          <a:effectLst/>
                          <a:latin typeface="+mn-lt"/>
                          <a:ea typeface="Times New Roman" panose="02020603050405020304" pitchFamily="18" charset="0"/>
                          <a:cs typeface="Times New Roman" panose="02020603050405020304" pitchFamily="18" charset="0"/>
                        </a:rPr>
                        <a:t>Medium-term saving</a:t>
                      </a:r>
                      <a:endParaRPr lang="en-GB" sz="2400" kern="1100" spc="-10">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5347987"/>
                  </a:ext>
                </a:extLst>
              </a:tr>
              <a:tr h="0">
                <a:tc vMerge="1">
                  <a:txBody>
                    <a:bodyPr/>
                    <a:lstStyle/>
                    <a:p>
                      <a:endParaRPr lang="en-GB"/>
                    </a:p>
                  </a:txBody>
                  <a:tcPr/>
                </a:tc>
                <a:tc vMerge="1">
                  <a:txBody>
                    <a:bodyPr/>
                    <a:lstStyle/>
                    <a:p>
                      <a:endParaRPr lang="en-GB"/>
                    </a:p>
                  </a:txBody>
                  <a:tcPr/>
                </a:tc>
                <a:tc>
                  <a:txBody>
                    <a:bodyPr/>
                    <a:lstStyle/>
                    <a:p>
                      <a:pPr algn="l">
                        <a:spcAft>
                          <a:spcPts val="0"/>
                        </a:spcAft>
                      </a:pPr>
                      <a:r>
                        <a:rPr lang="en-US" sz="2400" kern="1100" spc="-10">
                          <a:effectLst/>
                          <a:latin typeface="+mn-lt"/>
                          <a:ea typeface="Times New Roman" panose="02020603050405020304" pitchFamily="18" charset="0"/>
                          <a:cs typeface="Times New Roman" panose="02020603050405020304" pitchFamily="18" charset="0"/>
                        </a:rPr>
                        <a:t>Long-term saving</a:t>
                      </a:r>
                      <a:endParaRPr lang="en-GB" sz="2400" kern="1100" spc="-10">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59054844"/>
                  </a:ext>
                </a:extLst>
              </a:tr>
              <a:tr h="96416">
                <a:tc vMerge="1">
                  <a:txBody>
                    <a:bodyPr/>
                    <a:lstStyle/>
                    <a:p>
                      <a:endParaRPr lang="en-GB"/>
                    </a:p>
                  </a:txBody>
                  <a:tcPr/>
                </a:tc>
                <a:tc rowSpan="2">
                  <a:txBody>
                    <a:bodyPr/>
                    <a:lstStyle/>
                    <a:p>
                      <a:pPr algn="l">
                        <a:spcAft>
                          <a:spcPts val="0"/>
                        </a:spcAft>
                      </a:pPr>
                      <a:r>
                        <a:rPr lang="en-US" sz="2400" kern="1100" spc="-10">
                          <a:effectLst/>
                          <a:latin typeface="+mn-lt"/>
                          <a:ea typeface="Times New Roman" panose="02020603050405020304" pitchFamily="18" charset="0"/>
                          <a:cs typeface="Times New Roman" panose="02020603050405020304" pitchFamily="18" charset="0"/>
                        </a:rPr>
                        <a:t>Borrowing</a:t>
                      </a:r>
                      <a:endParaRPr lang="en-GB" sz="2400" kern="1100" spc="-10">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2400" kern="1100" spc="-10">
                          <a:effectLst/>
                          <a:latin typeface="+mn-lt"/>
                          <a:ea typeface="Times New Roman" panose="02020603050405020304" pitchFamily="18" charset="0"/>
                          <a:cs typeface="Times New Roman" panose="02020603050405020304" pitchFamily="18" charset="0"/>
                        </a:rPr>
                        <a:t>Short- to medium-term borrowing</a:t>
                      </a:r>
                      <a:endParaRPr lang="en-GB" sz="2400" kern="1100" spc="-10">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6163218"/>
                  </a:ext>
                </a:extLst>
              </a:tr>
              <a:tr h="215900">
                <a:tc vMerge="1">
                  <a:txBody>
                    <a:bodyPr/>
                    <a:lstStyle/>
                    <a:p>
                      <a:endParaRPr lang="en-GB"/>
                    </a:p>
                  </a:txBody>
                  <a:tcPr/>
                </a:tc>
                <a:tc vMerge="1">
                  <a:txBody>
                    <a:bodyPr/>
                    <a:lstStyle/>
                    <a:p>
                      <a:endParaRPr lang="en-GB"/>
                    </a:p>
                  </a:txBody>
                  <a:tcPr/>
                </a:tc>
                <a:tc>
                  <a:txBody>
                    <a:bodyPr/>
                    <a:lstStyle/>
                    <a:p>
                      <a:pPr algn="l">
                        <a:spcAft>
                          <a:spcPts val="0"/>
                        </a:spcAft>
                      </a:pPr>
                      <a:r>
                        <a:rPr lang="en-US" sz="2400" kern="1100" spc="-10">
                          <a:effectLst/>
                          <a:latin typeface="+mn-lt"/>
                          <a:ea typeface="Times New Roman" panose="02020603050405020304" pitchFamily="18" charset="0"/>
                          <a:cs typeface="Times New Roman" panose="02020603050405020304" pitchFamily="18" charset="0"/>
                        </a:rPr>
                        <a:t>Long-term borrowing</a:t>
                      </a:r>
                      <a:endParaRPr lang="en-GB" sz="2400" kern="1100" spc="-10">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62165736"/>
                  </a:ext>
                </a:extLst>
              </a:tr>
              <a:tr h="215900">
                <a:tc vMerge="1">
                  <a:txBody>
                    <a:bodyPr/>
                    <a:lstStyle/>
                    <a:p>
                      <a:endParaRPr lang="en-GB"/>
                    </a:p>
                  </a:txBody>
                  <a:tcPr/>
                </a:tc>
                <a:tc rowSpan="3">
                  <a:txBody>
                    <a:bodyPr/>
                    <a:lstStyle/>
                    <a:p>
                      <a:pPr algn="l">
                        <a:spcAft>
                          <a:spcPts val="0"/>
                        </a:spcAft>
                      </a:pPr>
                      <a:r>
                        <a:rPr lang="en-US" sz="2400" kern="1100" spc="-10">
                          <a:effectLst/>
                          <a:latin typeface="+mn-lt"/>
                          <a:ea typeface="Times New Roman" panose="02020603050405020304" pitchFamily="18" charset="0"/>
                          <a:cs typeface="Times New Roman" panose="02020603050405020304" pitchFamily="18" charset="0"/>
                        </a:rPr>
                        <a:t>Insurance</a:t>
                      </a:r>
                      <a:endParaRPr lang="en-GB" sz="2400" kern="1100" spc="-10">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2400" kern="1100" spc="-10">
                          <a:effectLst/>
                          <a:latin typeface="+mn-lt"/>
                          <a:ea typeface="Times New Roman" panose="02020603050405020304" pitchFamily="18" charset="0"/>
                          <a:cs typeface="Times New Roman" panose="02020603050405020304" pitchFamily="18" charset="0"/>
                        </a:rPr>
                        <a:t>Protection against income shocks</a:t>
                      </a:r>
                      <a:endParaRPr lang="en-GB" sz="2400" kern="1100" spc="-10">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33515194"/>
                  </a:ext>
                </a:extLst>
              </a:tr>
              <a:tr h="215900">
                <a:tc vMerge="1">
                  <a:txBody>
                    <a:bodyPr/>
                    <a:lstStyle/>
                    <a:p>
                      <a:endParaRPr lang="en-GB"/>
                    </a:p>
                  </a:txBody>
                  <a:tcPr/>
                </a:tc>
                <a:tc vMerge="1">
                  <a:txBody>
                    <a:bodyPr/>
                    <a:lstStyle/>
                    <a:p>
                      <a:pPr algn="l">
                        <a:spcAft>
                          <a:spcPts val="0"/>
                        </a:spcAft>
                      </a:pPr>
                      <a:endParaRPr lang="en-GB" sz="2400" kern="1100" spc="-10">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2400" kern="1100" spc="-10">
                          <a:effectLst/>
                          <a:latin typeface="+mn-lt"/>
                          <a:ea typeface="Times New Roman" panose="02020603050405020304" pitchFamily="18" charset="0"/>
                          <a:cs typeface="Times New Roman" panose="02020603050405020304" pitchFamily="18" charset="0"/>
                        </a:rPr>
                        <a:t>Protection against expenditure shocks</a:t>
                      </a:r>
                      <a:endParaRPr lang="en-GB" sz="2400" kern="1100" spc="-10">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82267370"/>
                  </a:ext>
                </a:extLst>
              </a:tr>
              <a:tr h="215900">
                <a:tc vMerge="1">
                  <a:txBody>
                    <a:bodyPr/>
                    <a:lstStyle/>
                    <a:p>
                      <a:endParaRPr lang="en-GB"/>
                    </a:p>
                  </a:txBody>
                  <a:tcPr/>
                </a:tc>
                <a:tc vMerge="1">
                  <a:txBody>
                    <a:bodyPr/>
                    <a:lstStyle/>
                    <a:p>
                      <a:pPr algn="l">
                        <a:spcAft>
                          <a:spcPts val="0"/>
                        </a:spcAft>
                      </a:pPr>
                      <a:endParaRPr lang="en-GB" sz="2400" kern="1100" spc="-10">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2400" kern="1100" spc="-10">
                          <a:effectLst/>
                          <a:latin typeface="+mn-lt"/>
                          <a:ea typeface="Times New Roman" panose="02020603050405020304" pitchFamily="18" charset="0"/>
                          <a:cs typeface="Times New Roman" panose="02020603050405020304" pitchFamily="18" charset="0"/>
                        </a:rPr>
                        <a:t>Protection against pure financial loss</a:t>
                      </a:r>
                      <a:endParaRPr lang="en-GB" sz="2400" kern="1100" spc="-10">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0709867"/>
                  </a:ext>
                </a:extLst>
              </a:tr>
              <a:tr h="0">
                <a:tc>
                  <a:txBody>
                    <a:bodyPr/>
                    <a:lstStyle/>
                    <a:p>
                      <a:pPr algn="l">
                        <a:spcAft>
                          <a:spcPts val="0"/>
                        </a:spcAft>
                      </a:pPr>
                      <a:r>
                        <a:rPr lang="en-US" sz="2400" b="1" kern="1100" spc="-10">
                          <a:effectLst/>
                          <a:latin typeface="+mn-lt"/>
                          <a:ea typeface="Times New Roman" panose="02020603050405020304" pitchFamily="18" charset="0"/>
                          <a:cs typeface="Times New Roman" panose="02020603050405020304" pitchFamily="18" charset="0"/>
                        </a:rPr>
                        <a:t>Financing investment</a:t>
                      </a:r>
                      <a:endParaRPr lang="en-GB" sz="2400" kern="1100" spc="-10">
                        <a:effectLst/>
                        <a:latin typeface="+mn-lt"/>
                        <a:ea typeface="Times New Roman" panose="02020603050405020304" pitchFamily="18" charset="0"/>
                        <a:cs typeface="Times New Roman" panose="02020603050405020304" pitchFamily="18" charset="0"/>
                      </a:endParaRPr>
                    </a:p>
                    <a:p>
                      <a:pPr algn="l">
                        <a:spcAft>
                          <a:spcPts val="0"/>
                        </a:spcAft>
                      </a:pPr>
                      <a:r>
                        <a:rPr lang="en-US" sz="2400" b="1" kern="1100" spc="-10">
                          <a:effectLst/>
                          <a:latin typeface="+mn-lt"/>
                          <a:ea typeface="Times New Roman" panose="02020603050405020304" pitchFamily="18" charset="0"/>
                          <a:cs typeface="Times New Roman" panose="02020603050405020304" pitchFamily="18" charset="0"/>
                        </a:rPr>
                        <a:t>Financing lump-sum expenditure</a:t>
                      </a:r>
                      <a:endParaRPr lang="en-GB" sz="2400" kern="1100" spc="-10">
                        <a:effectLst/>
                        <a:latin typeface="+mn-lt"/>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l">
                        <a:spcAft>
                          <a:spcPts val="0"/>
                        </a:spcAft>
                      </a:pPr>
                      <a:r>
                        <a:rPr lang="en-US" sz="2400" kern="1100" spc="-10">
                          <a:effectLst/>
                          <a:latin typeface="+mn-lt"/>
                          <a:ea typeface="Times New Roman" panose="02020603050405020304" pitchFamily="18" charset="0"/>
                          <a:cs typeface="Times New Roman" panose="02020603050405020304" pitchFamily="18" charset="0"/>
                        </a:rPr>
                        <a:t>Saving</a:t>
                      </a:r>
                      <a:endParaRPr lang="en-GB" sz="2400" kern="1100" spc="-10">
                        <a:effectLst/>
                        <a:latin typeface="+mn-lt"/>
                        <a:ea typeface="Times New Roman" panose="02020603050405020304" pitchFamily="18" charset="0"/>
                        <a:cs typeface="Times New Roman" panose="02020603050405020304" pitchFamily="18" charset="0"/>
                      </a:endParaRPr>
                    </a:p>
                    <a:p>
                      <a:pPr algn="l">
                        <a:spcAft>
                          <a:spcPts val="0"/>
                        </a:spcAft>
                      </a:pPr>
                      <a:r>
                        <a:rPr lang="en-US" sz="2400" kern="1100" spc="-10">
                          <a:effectLst/>
                          <a:latin typeface="+mn-lt"/>
                          <a:ea typeface="Times New Roman" panose="02020603050405020304" pitchFamily="18" charset="0"/>
                          <a:cs typeface="Times New Roman" panose="02020603050405020304" pitchFamily="18" charset="0"/>
                        </a:rPr>
                        <a:t>Borrowing</a:t>
                      </a:r>
                      <a:endParaRPr lang="en-GB" sz="2400" kern="1100" spc="-10">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l">
                        <a:spcAft>
                          <a:spcPts val="0"/>
                        </a:spcAft>
                      </a:pPr>
                      <a:r>
                        <a:rPr lang="en-US" sz="2400" kern="1100" spc="-10">
                          <a:effectLst/>
                          <a:latin typeface="+mn-lt"/>
                          <a:ea typeface="Times New Roman" panose="02020603050405020304" pitchFamily="18" charset="0"/>
                          <a:cs typeface="Times New Roman" panose="02020603050405020304" pitchFamily="18" charset="0"/>
                        </a:rPr>
                        <a:t>(As above)</a:t>
                      </a:r>
                      <a:endParaRPr lang="en-GB" sz="2400" kern="1100" spc="-10">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40259867"/>
                  </a:ext>
                </a:extLst>
              </a:tr>
              <a:tr h="215900">
                <a:tc>
                  <a:txBody>
                    <a:bodyPr/>
                    <a:lstStyle/>
                    <a:p>
                      <a:pPr algn="l">
                        <a:spcAft>
                          <a:spcPts val="0"/>
                        </a:spcAft>
                      </a:pPr>
                      <a:r>
                        <a:rPr lang="en-US" sz="2400" b="1" kern="1100" spc="-10">
                          <a:effectLst/>
                          <a:latin typeface="+mn-lt"/>
                          <a:ea typeface="Times New Roman" panose="02020603050405020304" pitchFamily="18" charset="0"/>
                          <a:cs typeface="Times New Roman" panose="02020603050405020304" pitchFamily="18" charset="0"/>
                        </a:rPr>
                        <a:t>Securely storing value</a:t>
                      </a:r>
                      <a:endParaRPr lang="en-GB" sz="2400" kern="1100" spc="-10">
                        <a:effectLst/>
                        <a:latin typeface="+mn-lt"/>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a:spcAft>
                          <a:spcPts val="0"/>
                        </a:spcAft>
                      </a:pPr>
                      <a:r>
                        <a:rPr lang="en-US" sz="2400" kern="1100" spc="-10">
                          <a:effectLst/>
                          <a:latin typeface="+mn-lt"/>
                          <a:ea typeface="Times New Roman" panose="02020603050405020304" pitchFamily="18" charset="0"/>
                          <a:cs typeface="Times New Roman" panose="02020603050405020304" pitchFamily="18" charset="0"/>
                        </a:rPr>
                        <a:t>Saving</a:t>
                      </a:r>
                      <a:endParaRPr lang="en-GB" sz="2400" kern="1100" spc="-10">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a:spcAft>
                          <a:spcPts val="0"/>
                        </a:spcAft>
                      </a:pPr>
                      <a:r>
                        <a:rPr lang="en-US" sz="2400" kern="1100" spc="-10" dirty="0">
                          <a:effectLst/>
                          <a:latin typeface="+mn-lt"/>
                          <a:ea typeface="Times New Roman" panose="02020603050405020304" pitchFamily="18" charset="0"/>
                          <a:cs typeface="Times New Roman" panose="02020603050405020304" pitchFamily="18" charset="0"/>
                        </a:rPr>
                        <a:t>(As above)</a:t>
                      </a:r>
                      <a:endParaRPr lang="en-GB" sz="2400" kern="1100" spc="-10" dirty="0">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630755579"/>
                  </a:ext>
                </a:extLst>
              </a:tr>
            </a:tbl>
          </a:graphicData>
        </a:graphic>
      </p:graphicFrame>
    </p:spTree>
    <p:extLst>
      <p:ext uri="{BB962C8B-B14F-4D97-AF65-F5344CB8AC3E}">
        <p14:creationId xmlns:p14="http://schemas.microsoft.com/office/powerpoint/2010/main" val="4050814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F0896DE2-1BEC-4196-9A94-10BB6586BD18}"/>
              </a:ext>
            </a:extLst>
          </p:cNvPr>
          <p:cNvSpPr txBox="1">
            <a:spLocks/>
          </p:cNvSpPr>
          <p:nvPr/>
        </p:nvSpPr>
        <p:spPr>
          <a:xfrm>
            <a:off x="851877" y="857250"/>
            <a:ext cx="10535138" cy="5129335"/>
          </a:xfrm>
          <a:prstGeom prst="rect">
            <a:avLst/>
          </a:prstGeom>
        </p:spPr>
        <p:txBody>
          <a:bodyPr vert="horz" lIns="91440" tIns="45720" rIns="91440" bIns="45720" rtlCol="0" anchor="ctr" anchorCtr="0">
            <a:noAutofit/>
          </a:bodyPr>
          <a:lstStyle>
            <a:lvl1pPr algn="l" defTabSz="914400" rtl="0" eaLnBrk="1" latinLnBrk="0" hangingPunct="1">
              <a:lnSpc>
                <a:spcPct val="90000"/>
              </a:lnSpc>
              <a:spcBef>
                <a:spcPct val="0"/>
              </a:spcBef>
              <a:buNone/>
              <a:defRPr sz="6000" b="1" i="0" kern="1200">
                <a:solidFill>
                  <a:srgbClr val="007A87"/>
                </a:solidFill>
                <a:latin typeface="Arial Black" panose="020B0604020202020204" pitchFamily="34" charset="0"/>
                <a:ea typeface="+mj-ea"/>
                <a:cs typeface="Arial Black" panose="020B0604020202020204" pitchFamily="34" charset="0"/>
              </a:defRPr>
            </a:lvl1pPr>
          </a:lstStyle>
          <a:p>
            <a:pPr algn="ctr"/>
            <a:r>
              <a:rPr lang="en-US" sz="4800">
                <a:solidFill>
                  <a:schemeClr val="bg1"/>
                </a:solidFill>
              </a:rPr>
              <a:t>Data and other comparisons on financial services in India and the UK</a:t>
            </a:r>
          </a:p>
          <a:p>
            <a:pPr algn="ctr"/>
            <a:endParaRPr lang="en-US" sz="4800">
              <a:solidFill>
                <a:schemeClr val="bg1"/>
              </a:solidFill>
            </a:endParaRPr>
          </a:p>
          <a:p>
            <a:pPr algn="ctr"/>
            <a:r>
              <a:rPr lang="en-US" sz="2000">
                <a:solidFill>
                  <a:schemeClr val="bg1"/>
                </a:solidFill>
              </a:rPr>
              <a:t>All charted data is from the World Bank’s Global </a:t>
            </a:r>
            <a:r>
              <a:rPr lang="en-US" sz="2000" err="1">
                <a:solidFill>
                  <a:schemeClr val="bg1"/>
                </a:solidFill>
              </a:rPr>
              <a:t>Findex</a:t>
            </a:r>
            <a:r>
              <a:rPr lang="en-US" sz="2000">
                <a:solidFill>
                  <a:schemeClr val="bg1"/>
                </a:solidFill>
              </a:rPr>
              <a:t> unless otherwise stated:</a:t>
            </a:r>
          </a:p>
          <a:p>
            <a:pPr algn="ctr"/>
            <a:r>
              <a:rPr lang="en-US" sz="2000" err="1">
                <a:solidFill>
                  <a:schemeClr val="bg1"/>
                </a:solidFill>
                <a:latin typeface="+mn-lt"/>
              </a:rPr>
              <a:t>Demirgüç-Kunt</a:t>
            </a:r>
            <a:r>
              <a:rPr lang="en-US" sz="2000">
                <a:solidFill>
                  <a:schemeClr val="bg1"/>
                </a:solidFill>
                <a:latin typeface="+mn-lt"/>
              </a:rPr>
              <a:t>, </a:t>
            </a:r>
            <a:r>
              <a:rPr lang="en-US" sz="2000" err="1">
                <a:solidFill>
                  <a:schemeClr val="bg1"/>
                </a:solidFill>
                <a:latin typeface="+mn-lt"/>
              </a:rPr>
              <a:t>Asli</a:t>
            </a:r>
            <a:r>
              <a:rPr lang="en-US" sz="2000">
                <a:solidFill>
                  <a:schemeClr val="bg1"/>
                </a:solidFill>
                <a:latin typeface="+mn-lt"/>
              </a:rPr>
              <a:t>, Leora </a:t>
            </a:r>
            <a:r>
              <a:rPr lang="en-US" sz="2000" err="1">
                <a:solidFill>
                  <a:schemeClr val="bg1"/>
                </a:solidFill>
                <a:latin typeface="+mn-lt"/>
              </a:rPr>
              <a:t>Klapper</a:t>
            </a:r>
            <a:r>
              <a:rPr lang="en-US" sz="2000">
                <a:solidFill>
                  <a:schemeClr val="bg1"/>
                </a:solidFill>
                <a:latin typeface="+mn-lt"/>
              </a:rPr>
              <a:t>, </a:t>
            </a:r>
            <a:r>
              <a:rPr lang="en-US" sz="2000" err="1">
                <a:solidFill>
                  <a:schemeClr val="bg1"/>
                </a:solidFill>
                <a:latin typeface="+mn-lt"/>
              </a:rPr>
              <a:t>Dorothe</a:t>
            </a:r>
            <a:r>
              <a:rPr lang="en-US" sz="2000">
                <a:solidFill>
                  <a:schemeClr val="bg1"/>
                </a:solidFill>
                <a:latin typeface="+mn-lt"/>
              </a:rPr>
              <a:t> Singer, Saniya Ansar, and Jake Hess. 2018. The Global </a:t>
            </a:r>
            <a:r>
              <a:rPr lang="en-US" sz="2000" err="1">
                <a:solidFill>
                  <a:schemeClr val="bg1"/>
                </a:solidFill>
                <a:latin typeface="+mn-lt"/>
              </a:rPr>
              <a:t>Findex</a:t>
            </a:r>
            <a:r>
              <a:rPr lang="en-US" sz="2000">
                <a:solidFill>
                  <a:schemeClr val="bg1"/>
                </a:solidFill>
                <a:latin typeface="+mn-lt"/>
              </a:rPr>
              <a:t> Database 2017: Measuring Financial Inclusion and the Fintech Revolution. World Bank: Washington, DC.</a:t>
            </a:r>
          </a:p>
          <a:p>
            <a:pPr algn="ctr"/>
            <a:endParaRPr lang="en-US" sz="2000">
              <a:solidFill>
                <a:schemeClr val="bg1"/>
              </a:solidFill>
            </a:endParaRPr>
          </a:p>
        </p:txBody>
      </p:sp>
      <p:pic>
        <p:nvPicPr>
          <p:cNvPr id="8" name="Picture 7">
            <a:extLst>
              <a:ext uri="{FF2B5EF4-FFF2-40B4-BE49-F238E27FC236}">
                <a16:creationId xmlns:a16="http://schemas.microsoft.com/office/drawing/2014/main" id="{E1AF0128-7149-485C-9DFF-38CD0EC70734}"/>
              </a:ext>
            </a:extLst>
          </p:cNvPr>
          <p:cNvPicPr>
            <a:picLocks noChangeAspect="1"/>
          </p:cNvPicPr>
          <p:nvPr/>
        </p:nvPicPr>
        <p:blipFill>
          <a:blip r:embed="rId3"/>
          <a:srcRect/>
          <a:stretch/>
        </p:blipFill>
        <p:spPr>
          <a:xfrm>
            <a:off x="676405" y="687349"/>
            <a:ext cx="1128759" cy="1135859"/>
          </a:xfrm>
          <a:prstGeom prst="rect">
            <a:avLst/>
          </a:prstGeom>
        </p:spPr>
      </p:pic>
      <p:pic>
        <p:nvPicPr>
          <p:cNvPr id="9" name="Picture 8">
            <a:extLst>
              <a:ext uri="{FF2B5EF4-FFF2-40B4-BE49-F238E27FC236}">
                <a16:creationId xmlns:a16="http://schemas.microsoft.com/office/drawing/2014/main" id="{B6D99606-A9F6-49DD-8AFE-A640550F615C}"/>
              </a:ext>
            </a:extLst>
          </p:cNvPr>
          <p:cNvPicPr>
            <a:picLocks noChangeAspect="1"/>
          </p:cNvPicPr>
          <p:nvPr/>
        </p:nvPicPr>
        <p:blipFill>
          <a:blip r:embed="rId3"/>
          <a:srcRect/>
          <a:stretch/>
        </p:blipFill>
        <p:spPr>
          <a:xfrm rot="10800000">
            <a:off x="10397921" y="5018718"/>
            <a:ext cx="1128759" cy="1135859"/>
          </a:xfrm>
          <a:prstGeom prst="rect">
            <a:avLst/>
          </a:prstGeom>
        </p:spPr>
      </p:pic>
    </p:spTree>
    <p:extLst>
      <p:ext uri="{BB962C8B-B14F-4D97-AF65-F5344CB8AC3E}">
        <p14:creationId xmlns:p14="http://schemas.microsoft.com/office/powerpoint/2010/main" val="1279385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812162EA-4D0D-3443-A738-FE521131C05C}"/>
              </a:ext>
            </a:extLst>
          </p:cNvPr>
          <p:cNvPicPr>
            <a:picLocks noChangeAspect="1"/>
          </p:cNvPicPr>
          <p:nvPr/>
        </p:nvPicPr>
        <p:blipFill>
          <a:blip r:embed="rId3"/>
          <a:stretch>
            <a:fillRect/>
          </a:stretch>
        </p:blipFill>
        <p:spPr>
          <a:xfrm>
            <a:off x="3473958" y="792955"/>
            <a:ext cx="5244082" cy="5272088"/>
          </a:xfrm>
          <a:prstGeom prst="rect">
            <a:avLst/>
          </a:prstGeom>
        </p:spPr>
      </p:pic>
      <p:sp>
        <p:nvSpPr>
          <p:cNvPr id="5" name="TextBox 4">
            <a:extLst>
              <a:ext uri="{FF2B5EF4-FFF2-40B4-BE49-F238E27FC236}">
                <a16:creationId xmlns:a16="http://schemas.microsoft.com/office/drawing/2014/main" id="{CB01FD87-DC63-744A-BACC-DA13A2F3A4C4}"/>
              </a:ext>
            </a:extLst>
          </p:cNvPr>
          <p:cNvSpPr txBox="1"/>
          <p:nvPr/>
        </p:nvSpPr>
        <p:spPr>
          <a:xfrm>
            <a:off x="3595687" y="1585912"/>
            <a:ext cx="5000625" cy="3686175"/>
          </a:xfrm>
          <a:prstGeom prst="rect">
            <a:avLst/>
          </a:prstGeom>
          <a:noFill/>
        </p:spPr>
        <p:txBody>
          <a:bodyPr wrap="square" rtlCol="0" anchor="ctr" anchorCtr="0">
            <a:noAutofit/>
          </a:bodyPr>
          <a:lstStyle/>
          <a:p>
            <a:pPr algn="ctr"/>
            <a:r>
              <a:rPr lang="en-US" sz="11500" b="1">
                <a:solidFill>
                  <a:schemeClr val="bg1"/>
                </a:solidFill>
                <a:latin typeface="Arial Black" panose="020B0604020202020204" pitchFamily="34" charset="0"/>
                <a:cs typeface="Arial Black" panose="020B0604020202020204" pitchFamily="34" charset="0"/>
              </a:rPr>
              <a:t>BANK </a:t>
            </a:r>
            <a:r>
              <a:rPr lang="en-US" sz="6000" b="1">
                <a:solidFill>
                  <a:schemeClr val="bg1"/>
                </a:solidFill>
                <a:latin typeface="Arial Black" panose="020B0604020202020204" pitchFamily="34" charset="0"/>
                <a:cs typeface="Arial Black" panose="020B0604020202020204" pitchFamily="34" charset="0"/>
              </a:rPr>
              <a:t>ACCOUNTS</a:t>
            </a:r>
          </a:p>
        </p:txBody>
      </p:sp>
    </p:spTree>
    <p:extLst>
      <p:ext uri="{BB962C8B-B14F-4D97-AF65-F5344CB8AC3E}">
        <p14:creationId xmlns:p14="http://schemas.microsoft.com/office/powerpoint/2010/main" val="4203672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alpha val="15000"/>
          </a:schemeClr>
        </a:solidFill>
        <a:effectLst/>
      </p:bgPr>
    </p:bg>
    <p:spTree>
      <p:nvGrpSpPr>
        <p:cNvPr id="1" name=""/>
        <p:cNvGrpSpPr/>
        <p:nvPr/>
      </p:nvGrpSpPr>
      <p:grpSpPr>
        <a:xfrm>
          <a:off x="0" y="0"/>
          <a:ext cx="0" cy="0"/>
          <a:chOff x="0" y="0"/>
          <a:chExt cx="0" cy="0"/>
        </a:xfrm>
      </p:grpSpPr>
      <p:graphicFrame>
        <p:nvGraphicFramePr>
          <p:cNvPr id="9" name="Chart 8">
            <a:extLst>
              <a:ext uri="{FF2B5EF4-FFF2-40B4-BE49-F238E27FC236}">
                <a16:creationId xmlns:a16="http://schemas.microsoft.com/office/drawing/2014/main" id="{0E51294F-2800-4414-828B-127825A53934}"/>
              </a:ext>
            </a:extLst>
          </p:cNvPr>
          <p:cNvGraphicFramePr>
            <a:graphicFrameLocks noGrp="1"/>
          </p:cNvGraphicFramePr>
          <p:nvPr>
            <p:extLst>
              <p:ext uri="{D42A27DB-BD31-4B8C-83A1-F6EECF244321}">
                <p14:modId xmlns:p14="http://schemas.microsoft.com/office/powerpoint/2010/main" val="155772787"/>
              </p:ext>
            </p:extLst>
          </p:nvPr>
        </p:nvGraphicFramePr>
        <p:xfrm>
          <a:off x="355600" y="392373"/>
          <a:ext cx="11487149" cy="607325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06150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alpha val="15000"/>
          </a:schemeClr>
        </a:solidFill>
        <a:effectLst/>
      </p:bgPr>
    </p:bg>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46D67A82-636D-4720-A5F3-C5C49991B0C3}"/>
              </a:ext>
            </a:extLst>
          </p:cNvPr>
          <p:cNvGraphicFramePr>
            <a:graphicFrameLocks noGrp="1"/>
          </p:cNvGraphicFramePr>
          <p:nvPr>
            <p:extLst>
              <p:ext uri="{D42A27DB-BD31-4B8C-83A1-F6EECF244321}">
                <p14:modId xmlns:p14="http://schemas.microsoft.com/office/powerpoint/2010/main" val="4087358204"/>
              </p:ext>
            </p:extLst>
          </p:nvPr>
        </p:nvGraphicFramePr>
        <p:xfrm>
          <a:off x="359508" y="392373"/>
          <a:ext cx="11280041" cy="607325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63253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alpha val="15000"/>
          </a:schemeClr>
        </a:solidFill>
        <a:effectLst/>
      </p:bgPr>
    </p:bg>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F04B37A2-3671-477C-A267-811BEB64B4C6}"/>
              </a:ext>
            </a:extLst>
          </p:cNvPr>
          <p:cNvGraphicFramePr>
            <a:graphicFrameLocks noGrp="1"/>
          </p:cNvGraphicFramePr>
          <p:nvPr>
            <p:extLst>
              <p:ext uri="{D42A27DB-BD31-4B8C-83A1-F6EECF244321}">
                <p14:modId xmlns:p14="http://schemas.microsoft.com/office/powerpoint/2010/main" val="3600211217"/>
              </p:ext>
            </p:extLst>
          </p:nvPr>
        </p:nvGraphicFramePr>
        <p:xfrm>
          <a:off x="419100" y="392373"/>
          <a:ext cx="11379199" cy="607325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817107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DD5C1B2-9297-3045-8CF2-E85AD30AF2E7}"/>
              </a:ext>
            </a:extLst>
          </p:cNvPr>
          <p:cNvPicPr>
            <a:picLocks noChangeAspect="1"/>
          </p:cNvPicPr>
          <p:nvPr/>
        </p:nvPicPr>
        <p:blipFill>
          <a:blip r:embed="rId3"/>
          <a:srcRect/>
          <a:stretch/>
        </p:blipFill>
        <p:spPr>
          <a:xfrm>
            <a:off x="713162" y="1364454"/>
            <a:ext cx="1128759" cy="1135859"/>
          </a:xfrm>
          <a:prstGeom prst="rect">
            <a:avLst/>
          </a:prstGeom>
        </p:spPr>
      </p:pic>
      <p:pic>
        <p:nvPicPr>
          <p:cNvPr id="8" name="Picture 7">
            <a:extLst>
              <a:ext uri="{FF2B5EF4-FFF2-40B4-BE49-F238E27FC236}">
                <a16:creationId xmlns:a16="http://schemas.microsoft.com/office/drawing/2014/main" id="{1524E96E-9B9F-8344-8F10-EC7DB7D9AB3D}"/>
              </a:ext>
            </a:extLst>
          </p:cNvPr>
          <p:cNvPicPr>
            <a:picLocks noChangeAspect="1"/>
          </p:cNvPicPr>
          <p:nvPr/>
        </p:nvPicPr>
        <p:blipFill>
          <a:blip r:embed="rId3"/>
          <a:srcRect/>
          <a:stretch/>
        </p:blipFill>
        <p:spPr>
          <a:xfrm rot="10800000">
            <a:off x="10367963" y="4179152"/>
            <a:ext cx="1128759" cy="1135859"/>
          </a:xfrm>
          <a:prstGeom prst="rect">
            <a:avLst/>
          </a:prstGeom>
        </p:spPr>
      </p:pic>
      <p:sp>
        <p:nvSpPr>
          <p:cNvPr id="6" name="TextBox 5">
            <a:extLst>
              <a:ext uri="{FF2B5EF4-FFF2-40B4-BE49-F238E27FC236}">
                <a16:creationId xmlns:a16="http://schemas.microsoft.com/office/drawing/2014/main" id="{CF3ED7C0-B8AA-B24C-A661-FB06A77CAA2B}"/>
              </a:ext>
            </a:extLst>
          </p:cNvPr>
          <p:cNvSpPr txBox="1"/>
          <p:nvPr/>
        </p:nvSpPr>
        <p:spPr>
          <a:xfrm>
            <a:off x="1445418" y="2271705"/>
            <a:ext cx="9284495" cy="2246769"/>
          </a:xfrm>
          <a:prstGeom prst="rect">
            <a:avLst/>
          </a:prstGeom>
          <a:noFill/>
        </p:spPr>
        <p:txBody>
          <a:bodyPr wrap="square" rtlCol="0" anchor="ctr">
            <a:noAutofit/>
          </a:bodyPr>
          <a:lstStyle/>
          <a:p>
            <a:r>
              <a:rPr lang="en-GB" sz="4400">
                <a:latin typeface="+mj-lt"/>
              </a:rPr>
              <a:t>Similarities…</a:t>
            </a:r>
          </a:p>
          <a:p>
            <a:pPr algn="ctr"/>
            <a:endParaRPr lang="en-GB" sz="3600">
              <a:latin typeface="+mj-lt"/>
            </a:endParaRPr>
          </a:p>
          <a:p>
            <a:pPr algn="ctr"/>
            <a:r>
              <a:rPr lang="en-GB" sz="2800">
                <a:latin typeface="+mj-lt"/>
              </a:rPr>
              <a:t>PMJDY and Basic Bank Accounts</a:t>
            </a:r>
            <a:endParaRPr lang="en-US" sz="4000" b="1">
              <a:solidFill>
                <a:schemeClr val="accent4"/>
              </a:solidFill>
              <a:latin typeface="+mj-lt"/>
            </a:endParaRPr>
          </a:p>
        </p:txBody>
      </p:sp>
    </p:spTree>
    <p:extLst>
      <p:ext uri="{BB962C8B-B14F-4D97-AF65-F5344CB8AC3E}">
        <p14:creationId xmlns:p14="http://schemas.microsoft.com/office/powerpoint/2010/main" val="2725830510"/>
      </p:ext>
    </p:extLst>
  </p:cSld>
  <p:clrMapOvr>
    <a:masterClrMapping/>
  </p:clrMapOvr>
</p:sld>
</file>

<file path=ppt/theme/theme1.xml><?xml version="1.0" encoding="utf-8"?>
<a:theme xmlns:a="http://schemas.openxmlformats.org/drawingml/2006/main" name="Office Theme">
  <a:themeElements>
    <a:clrScheme name="EBS Colours">
      <a:dk1>
        <a:srgbClr val="007987"/>
      </a:dk1>
      <a:lt1>
        <a:srgbClr val="FFFFFF"/>
      </a:lt1>
      <a:dk2>
        <a:srgbClr val="000000"/>
      </a:dk2>
      <a:lt2>
        <a:srgbClr val="FFFFFF"/>
      </a:lt2>
      <a:accent1>
        <a:srgbClr val="007987"/>
      </a:accent1>
      <a:accent2>
        <a:srgbClr val="DA3C7E"/>
      </a:accent2>
      <a:accent3>
        <a:srgbClr val="E98300"/>
      </a:accent3>
      <a:accent4>
        <a:srgbClr val="333333"/>
      </a:accent4>
      <a:accent5>
        <a:srgbClr val="CD202C"/>
      </a:accent5>
      <a:accent6>
        <a:srgbClr val="612467"/>
      </a:accent6>
      <a:hlink>
        <a:srgbClr val="007987"/>
      </a:hlink>
      <a:folHlink>
        <a:srgbClr val="E9830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BS Colours">
    <a:dk1>
      <a:srgbClr val="007987"/>
    </a:dk1>
    <a:lt1>
      <a:srgbClr val="FFFFFF"/>
    </a:lt1>
    <a:dk2>
      <a:srgbClr val="000000"/>
    </a:dk2>
    <a:lt2>
      <a:srgbClr val="FFFFFF"/>
    </a:lt2>
    <a:accent1>
      <a:srgbClr val="007987"/>
    </a:accent1>
    <a:accent2>
      <a:srgbClr val="DA3C7E"/>
    </a:accent2>
    <a:accent3>
      <a:srgbClr val="E98300"/>
    </a:accent3>
    <a:accent4>
      <a:srgbClr val="333333"/>
    </a:accent4>
    <a:accent5>
      <a:srgbClr val="CD202C"/>
    </a:accent5>
    <a:accent6>
      <a:srgbClr val="612467"/>
    </a:accent6>
    <a:hlink>
      <a:srgbClr val="007987"/>
    </a:hlink>
    <a:folHlink>
      <a:srgbClr val="E9830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0.xml><?xml version="1.0" encoding="utf-8"?>
<a:themeOverride xmlns:a="http://schemas.openxmlformats.org/drawingml/2006/main">
  <a:clrScheme name="EBS Colours">
    <a:dk1>
      <a:srgbClr val="007987"/>
    </a:dk1>
    <a:lt1>
      <a:srgbClr val="FFFFFF"/>
    </a:lt1>
    <a:dk2>
      <a:srgbClr val="000000"/>
    </a:dk2>
    <a:lt2>
      <a:srgbClr val="FFFFFF"/>
    </a:lt2>
    <a:accent1>
      <a:srgbClr val="007987"/>
    </a:accent1>
    <a:accent2>
      <a:srgbClr val="DA3C7E"/>
    </a:accent2>
    <a:accent3>
      <a:srgbClr val="E98300"/>
    </a:accent3>
    <a:accent4>
      <a:srgbClr val="333333"/>
    </a:accent4>
    <a:accent5>
      <a:srgbClr val="CD202C"/>
    </a:accent5>
    <a:accent6>
      <a:srgbClr val="612467"/>
    </a:accent6>
    <a:hlink>
      <a:srgbClr val="007987"/>
    </a:hlink>
    <a:folHlink>
      <a:srgbClr val="E9830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1.xml><?xml version="1.0" encoding="utf-8"?>
<a:themeOverride xmlns:a="http://schemas.openxmlformats.org/drawingml/2006/main">
  <a:clrScheme name="EBS Colours">
    <a:dk1>
      <a:srgbClr val="007987"/>
    </a:dk1>
    <a:lt1>
      <a:srgbClr val="FFFFFF"/>
    </a:lt1>
    <a:dk2>
      <a:srgbClr val="000000"/>
    </a:dk2>
    <a:lt2>
      <a:srgbClr val="FFFFFF"/>
    </a:lt2>
    <a:accent1>
      <a:srgbClr val="007987"/>
    </a:accent1>
    <a:accent2>
      <a:srgbClr val="DA3C7E"/>
    </a:accent2>
    <a:accent3>
      <a:srgbClr val="E98300"/>
    </a:accent3>
    <a:accent4>
      <a:srgbClr val="333333"/>
    </a:accent4>
    <a:accent5>
      <a:srgbClr val="CD202C"/>
    </a:accent5>
    <a:accent6>
      <a:srgbClr val="612467"/>
    </a:accent6>
    <a:hlink>
      <a:srgbClr val="007987"/>
    </a:hlink>
    <a:folHlink>
      <a:srgbClr val="E9830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2.xml><?xml version="1.0" encoding="utf-8"?>
<a:themeOverride xmlns:a="http://schemas.openxmlformats.org/drawingml/2006/main">
  <a:clrScheme name="EBS Colours">
    <a:dk1>
      <a:srgbClr val="007987"/>
    </a:dk1>
    <a:lt1>
      <a:srgbClr val="FFFFFF"/>
    </a:lt1>
    <a:dk2>
      <a:srgbClr val="000000"/>
    </a:dk2>
    <a:lt2>
      <a:srgbClr val="FFFFFF"/>
    </a:lt2>
    <a:accent1>
      <a:srgbClr val="007987"/>
    </a:accent1>
    <a:accent2>
      <a:srgbClr val="DA3C7E"/>
    </a:accent2>
    <a:accent3>
      <a:srgbClr val="E98300"/>
    </a:accent3>
    <a:accent4>
      <a:srgbClr val="333333"/>
    </a:accent4>
    <a:accent5>
      <a:srgbClr val="CD202C"/>
    </a:accent5>
    <a:accent6>
      <a:srgbClr val="612467"/>
    </a:accent6>
    <a:hlink>
      <a:srgbClr val="007987"/>
    </a:hlink>
    <a:folHlink>
      <a:srgbClr val="E9830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EBS Colours">
    <a:dk1>
      <a:srgbClr val="007987"/>
    </a:dk1>
    <a:lt1>
      <a:srgbClr val="FFFFFF"/>
    </a:lt1>
    <a:dk2>
      <a:srgbClr val="000000"/>
    </a:dk2>
    <a:lt2>
      <a:srgbClr val="FFFFFF"/>
    </a:lt2>
    <a:accent1>
      <a:srgbClr val="007987"/>
    </a:accent1>
    <a:accent2>
      <a:srgbClr val="DA3C7E"/>
    </a:accent2>
    <a:accent3>
      <a:srgbClr val="E98300"/>
    </a:accent3>
    <a:accent4>
      <a:srgbClr val="333333"/>
    </a:accent4>
    <a:accent5>
      <a:srgbClr val="CD202C"/>
    </a:accent5>
    <a:accent6>
      <a:srgbClr val="612467"/>
    </a:accent6>
    <a:hlink>
      <a:srgbClr val="007987"/>
    </a:hlink>
    <a:folHlink>
      <a:srgbClr val="E9830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EBS Colours">
    <a:dk1>
      <a:srgbClr val="007987"/>
    </a:dk1>
    <a:lt1>
      <a:srgbClr val="FFFFFF"/>
    </a:lt1>
    <a:dk2>
      <a:srgbClr val="000000"/>
    </a:dk2>
    <a:lt2>
      <a:srgbClr val="FFFFFF"/>
    </a:lt2>
    <a:accent1>
      <a:srgbClr val="007987"/>
    </a:accent1>
    <a:accent2>
      <a:srgbClr val="DA3C7E"/>
    </a:accent2>
    <a:accent3>
      <a:srgbClr val="E98300"/>
    </a:accent3>
    <a:accent4>
      <a:srgbClr val="333333"/>
    </a:accent4>
    <a:accent5>
      <a:srgbClr val="CD202C"/>
    </a:accent5>
    <a:accent6>
      <a:srgbClr val="612467"/>
    </a:accent6>
    <a:hlink>
      <a:srgbClr val="007987"/>
    </a:hlink>
    <a:folHlink>
      <a:srgbClr val="E9830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EBS Colours">
    <a:dk1>
      <a:srgbClr val="007987"/>
    </a:dk1>
    <a:lt1>
      <a:srgbClr val="FFFFFF"/>
    </a:lt1>
    <a:dk2>
      <a:srgbClr val="000000"/>
    </a:dk2>
    <a:lt2>
      <a:srgbClr val="FFFFFF"/>
    </a:lt2>
    <a:accent1>
      <a:srgbClr val="007987"/>
    </a:accent1>
    <a:accent2>
      <a:srgbClr val="DA3C7E"/>
    </a:accent2>
    <a:accent3>
      <a:srgbClr val="E98300"/>
    </a:accent3>
    <a:accent4>
      <a:srgbClr val="333333"/>
    </a:accent4>
    <a:accent5>
      <a:srgbClr val="CD202C"/>
    </a:accent5>
    <a:accent6>
      <a:srgbClr val="612467"/>
    </a:accent6>
    <a:hlink>
      <a:srgbClr val="007987"/>
    </a:hlink>
    <a:folHlink>
      <a:srgbClr val="E9830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EBS Colours">
    <a:dk1>
      <a:srgbClr val="007987"/>
    </a:dk1>
    <a:lt1>
      <a:srgbClr val="FFFFFF"/>
    </a:lt1>
    <a:dk2>
      <a:srgbClr val="000000"/>
    </a:dk2>
    <a:lt2>
      <a:srgbClr val="FFFFFF"/>
    </a:lt2>
    <a:accent1>
      <a:srgbClr val="007987"/>
    </a:accent1>
    <a:accent2>
      <a:srgbClr val="DA3C7E"/>
    </a:accent2>
    <a:accent3>
      <a:srgbClr val="E98300"/>
    </a:accent3>
    <a:accent4>
      <a:srgbClr val="333333"/>
    </a:accent4>
    <a:accent5>
      <a:srgbClr val="CD202C"/>
    </a:accent5>
    <a:accent6>
      <a:srgbClr val="612467"/>
    </a:accent6>
    <a:hlink>
      <a:srgbClr val="007987"/>
    </a:hlink>
    <a:folHlink>
      <a:srgbClr val="E9830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EBS Colours">
    <a:dk1>
      <a:srgbClr val="007987"/>
    </a:dk1>
    <a:lt1>
      <a:srgbClr val="FFFFFF"/>
    </a:lt1>
    <a:dk2>
      <a:srgbClr val="000000"/>
    </a:dk2>
    <a:lt2>
      <a:srgbClr val="FFFFFF"/>
    </a:lt2>
    <a:accent1>
      <a:srgbClr val="007987"/>
    </a:accent1>
    <a:accent2>
      <a:srgbClr val="DA3C7E"/>
    </a:accent2>
    <a:accent3>
      <a:srgbClr val="E98300"/>
    </a:accent3>
    <a:accent4>
      <a:srgbClr val="333333"/>
    </a:accent4>
    <a:accent5>
      <a:srgbClr val="CD202C"/>
    </a:accent5>
    <a:accent6>
      <a:srgbClr val="612467"/>
    </a:accent6>
    <a:hlink>
      <a:srgbClr val="007987"/>
    </a:hlink>
    <a:folHlink>
      <a:srgbClr val="E9830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EBS Colours">
    <a:dk1>
      <a:srgbClr val="007987"/>
    </a:dk1>
    <a:lt1>
      <a:srgbClr val="FFFFFF"/>
    </a:lt1>
    <a:dk2>
      <a:srgbClr val="000000"/>
    </a:dk2>
    <a:lt2>
      <a:srgbClr val="FFFFFF"/>
    </a:lt2>
    <a:accent1>
      <a:srgbClr val="007987"/>
    </a:accent1>
    <a:accent2>
      <a:srgbClr val="DA3C7E"/>
    </a:accent2>
    <a:accent3>
      <a:srgbClr val="E98300"/>
    </a:accent3>
    <a:accent4>
      <a:srgbClr val="333333"/>
    </a:accent4>
    <a:accent5>
      <a:srgbClr val="CD202C"/>
    </a:accent5>
    <a:accent6>
      <a:srgbClr val="612467"/>
    </a:accent6>
    <a:hlink>
      <a:srgbClr val="007987"/>
    </a:hlink>
    <a:folHlink>
      <a:srgbClr val="E9830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EBS Colours">
    <a:dk1>
      <a:srgbClr val="007987"/>
    </a:dk1>
    <a:lt1>
      <a:srgbClr val="FFFFFF"/>
    </a:lt1>
    <a:dk2>
      <a:srgbClr val="000000"/>
    </a:dk2>
    <a:lt2>
      <a:srgbClr val="FFFFFF"/>
    </a:lt2>
    <a:accent1>
      <a:srgbClr val="007987"/>
    </a:accent1>
    <a:accent2>
      <a:srgbClr val="DA3C7E"/>
    </a:accent2>
    <a:accent3>
      <a:srgbClr val="E98300"/>
    </a:accent3>
    <a:accent4>
      <a:srgbClr val="333333"/>
    </a:accent4>
    <a:accent5>
      <a:srgbClr val="CD202C"/>
    </a:accent5>
    <a:accent6>
      <a:srgbClr val="612467"/>
    </a:accent6>
    <a:hlink>
      <a:srgbClr val="007987"/>
    </a:hlink>
    <a:folHlink>
      <a:srgbClr val="E9830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9.xml><?xml version="1.0" encoding="utf-8"?>
<a:themeOverride xmlns:a="http://schemas.openxmlformats.org/drawingml/2006/main">
  <a:clrScheme name="EBS Colours">
    <a:dk1>
      <a:srgbClr val="007987"/>
    </a:dk1>
    <a:lt1>
      <a:srgbClr val="FFFFFF"/>
    </a:lt1>
    <a:dk2>
      <a:srgbClr val="000000"/>
    </a:dk2>
    <a:lt2>
      <a:srgbClr val="FFFFFF"/>
    </a:lt2>
    <a:accent1>
      <a:srgbClr val="007987"/>
    </a:accent1>
    <a:accent2>
      <a:srgbClr val="DA3C7E"/>
    </a:accent2>
    <a:accent3>
      <a:srgbClr val="E98300"/>
    </a:accent3>
    <a:accent4>
      <a:srgbClr val="333333"/>
    </a:accent4>
    <a:accent5>
      <a:srgbClr val="CD202C"/>
    </a:accent5>
    <a:accent6>
      <a:srgbClr val="612467"/>
    </a:accent6>
    <a:hlink>
      <a:srgbClr val="007987"/>
    </a:hlink>
    <a:folHlink>
      <a:srgbClr val="E9830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2753</Words>
  <Application>Microsoft Office PowerPoint</Application>
  <PresentationFormat>Widescreen</PresentationFormat>
  <Paragraphs>176</Paragraphs>
  <Slides>26</Slides>
  <Notes>26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Arial Black</vt:lpstr>
      <vt:lpstr>Calibri</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2020-11-17T11:49:30Z</dcterms:created>
  <dcterms:modified xsi:type="dcterms:W3CDTF">2020-11-17T12:03:11Z</dcterms:modified>
</cp:coreProperties>
</file>