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7" r:id="rId2"/>
    <p:sldId id="259" r:id="rId3"/>
    <p:sldId id="297" r:id="rId4"/>
    <p:sldId id="301" r:id="rId5"/>
    <p:sldId id="263" r:id="rId6"/>
    <p:sldId id="302" r:id="rId7"/>
    <p:sldId id="295" r:id="rId8"/>
    <p:sldId id="298" r:id="rId9"/>
    <p:sldId id="265" r:id="rId10"/>
    <p:sldId id="288" r:id="rId11"/>
    <p:sldId id="296" r:id="rId12"/>
    <p:sldId id="292" r:id="rId13"/>
    <p:sldId id="269" r:id="rId14"/>
    <p:sldId id="289" r:id="rId15"/>
    <p:sldId id="275" r:id="rId16"/>
    <p:sldId id="284" r:id="rId17"/>
    <p:sldId id="303" r:id="rId18"/>
    <p:sldId id="304" r:id="rId19"/>
    <p:sldId id="299" r:id="rId20"/>
    <p:sldId id="305" r:id="rId21"/>
  </p:sldIdLst>
  <p:sldSz cx="9144000" cy="6858000" type="screen4x3"/>
  <p:notesSz cx="9874250"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a Sarkisyan" initials="AS" lastIdx="41" clrIdx="0"/>
  <p:cmAuthor id="1" name="mais shaban" initials="ms" lastIdx="1" clrIdx="1">
    <p:extLst/>
  </p:cmAuthor>
  <p:cmAuthor id="2" name="Computing Labs" initials="CL" lastIdx="0" clrIdx="2"/>
  <p:cmAuthor id="3" name="Sha'Ban, Mais S A" initials="SMSA" lastIdx="3"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705"/>
  </p:normalViewPr>
  <p:slideViewPr>
    <p:cSldViewPr>
      <p:cViewPr varScale="1">
        <p:scale>
          <a:sx n="116" d="100"/>
          <a:sy n="116" d="100"/>
        </p:scale>
        <p:origin x="144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8842" cy="33988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593124" y="0"/>
            <a:ext cx="4278842" cy="339883"/>
          </a:xfrm>
          <a:prstGeom prst="rect">
            <a:avLst/>
          </a:prstGeom>
        </p:spPr>
        <p:txBody>
          <a:bodyPr vert="horz" lIns="91440" tIns="45720" rIns="91440" bIns="45720" rtlCol="0"/>
          <a:lstStyle>
            <a:lvl1pPr algn="r">
              <a:defRPr sz="1200"/>
            </a:lvl1pPr>
          </a:lstStyle>
          <a:p>
            <a:fld id="{373065E0-0258-448E-B1D4-F1FCF863D9B1}" type="datetimeFigureOut">
              <a:rPr lang="en-GB" smtClean="0"/>
              <a:t>13/11/2020</a:t>
            </a:fld>
            <a:endParaRPr lang="en-GB"/>
          </a:p>
        </p:txBody>
      </p:sp>
      <p:sp>
        <p:nvSpPr>
          <p:cNvPr id="4" name="Footer Placeholder 3"/>
          <p:cNvSpPr>
            <a:spLocks noGrp="1"/>
          </p:cNvSpPr>
          <p:nvPr>
            <p:ph type="ftr" sz="quarter" idx="2"/>
          </p:nvPr>
        </p:nvSpPr>
        <p:spPr>
          <a:xfrm>
            <a:off x="0" y="6456613"/>
            <a:ext cx="4278842" cy="33988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593124" y="6456613"/>
            <a:ext cx="4278842" cy="339883"/>
          </a:xfrm>
          <a:prstGeom prst="rect">
            <a:avLst/>
          </a:prstGeom>
        </p:spPr>
        <p:txBody>
          <a:bodyPr vert="horz" lIns="91440" tIns="45720" rIns="91440" bIns="45720" rtlCol="0" anchor="b"/>
          <a:lstStyle>
            <a:lvl1pPr algn="r">
              <a:defRPr sz="1200"/>
            </a:lvl1pPr>
          </a:lstStyle>
          <a:p>
            <a:fld id="{3766B768-909D-40B2-9B0A-1A09CA7ABCA0}" type="slidenum">
              <a:rPr lang="en-GB" smtClean="0"/>
              <a:t>‹#›</a:t>
            </a:fld>
            <a:endParaRPr lang="en-GB"/>
          </a:p>
        </p:txBody>
      </p:sp>
    </p:spTree>
    <p:extLst>
      <p:ext uri="{BB962C8B-B14F-4D97-AF65-F5344CB8AC3E}">
        <p14:creationId xmlns:p14="http://schemas.microsoft.com/office/powerpoint/2010/main" val="9647434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8842" cy="33988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593124" y="0"/>
            <a:ext cx="4278842" cy="339883"/>
          </a:xfrm>
          <a:prstGeom prst="rect">
            <a:avLst/>
          </a:prstGeom>
        </p:spPr>
        <p:txBody>
          <a:bodyPr vert="horz" lIns="91440" tIns="45720" rIns="91440" bIns="45720" rtlCol="0"/>
          <a:lstStyle>
            <a:lvl1pPr algn="r">
              <a:defRPr sz="1200"/>
            </a:lvl1pPr>
          </a:lstStyle>
          <a:p>
            <a:fld id="{E7D4F188-FB1C-41B0-9B03-C64DB44F6DEF}" type="datetimeFigureOut">
              <a:rPr lang="en-US" smtClean="0"/>
              <a:pPr/>
              <a:t>11/13/2020</a:t>
            </a:fld>
            <a:endParaRPr lang="en-US"/>
          </a:p>
        </p:txBody>
      </p:sp>
      <p:sp>
        <p:nvSpPr>
          <p:cNvPr id="4" name="Slide Image Placeholder 3"/>
          <p:cNvSpPr>
            <a:spLocks noGrp="1" noRot="1" noChangeAspect="1"/>
          </p:cNvSpPr>
          <p:nvPr>
            <p:ph type="sldImg" idx="2"/>
          </p:nvPr>
        </p:nvSpPr>
        <p:spPr>
          <a:xfrm>
            <a:off x="3238500" y="509588"/>
            <a:ext cx="3397250" cy="254793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87426" y="3228896"/>
            <a:ext cx="7899399" cy="30589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456613"/>
            <a:ext cx="4278842" cy="33988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593124" y="6456613"/>
            <a:ext cx="4278842" cy="339883"/>
          </a:xfrm>
          <a:prstGeom prst="rect">
            <a:avLst/>
          </a:prstGeom>
        </p:spPr>
        <p:txBody>
          <a:bodyPr vert="horz" lIns="91440" tIns="45720" rIns="91440" bIns="45720" rtlCol="0" anchor="b"/>
          <a:lstStyle>
            <a:lvl1pPr algn="r">
              <a:defRPr sz="1200"/>
            </a:lvl1pPr>
          </a:lstStyle>
          <a:p>
            <a:fld id="{AC635E6E-F7DA-49B5-9994-B5D397D7325E}" type="slidenum">
              <a:rPr lang="en-US" smtClean="0"/>
              <a:pPr/>
              <a:t>‹#›</a:t>
            </a:fld>
            <a:endParaRPr lang="en-US"/>
          </a:p>
        </p:txBody>
      </p:sp>
    </p:spTree>
    <p:extLst>
      <p:ext uri="{BB962C8B-B14F-4D97-AF65-F5344CB8AC3E}">
        <p14:creationId xmlns:p14="http://schemas.microsoft.com/office/powerpoint/2010/main" val="2024549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D70BBDAD-DCC0-4D2D-85FF-8BE6FDE395F9}" type="slidenum">
              <a:rPr lang="el-GR" smtClean="0"/>
              <a:pPr/>
              <a:t>1</a:t>
            </a:fld>
            <a:endParaRPr lang="el-GR"/>
          </a:p>
        </p:txBody>
      </p:sp>
    </p:spTree>
    <p:extLst>
      <p:ext uri="{BB962C8B-B14F-4D97-AF65-F5344CB8AC3E}">
        <p14:creationId xmlns:p14="http://schemas.microsoft.com/office/powerpoint/2010/main" val="3528274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D70BBDAD-DCC0-4D2D-85FF-8BE6FDE395F9}" type="slidenum">
              <a:rPr lang="el-GR" smtClean="0"/>
              <a:pPr/>
              <a:t>10</a:t>
            </a:fld>
            <a:endParaRPr lang="el-GR"/>
          </a:p>
        </p:txBody>
      </p:sp>
    </p:spTree>
    <p:extLst>
      <p:ext uri="{BB962C8B-B14F-4D97-AF65-F5344CB8AC3E}">
        <p14:creationId xmlns:p14="http://schemas.microsoft.com/office/powerpoint/2010/main" val="37313156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D70BBDAD-DCC0-4D2D-85FF-8BE6FDE395F9}" type="slidenum">
              <a:rPr lang="el-GR" smtClean="0"/>
              <a:pPr/>
              <a:t>11</a:t>
            </a:fld>
            <a:endParaRPr lang="el-GR"/>
          </a:p>
        </p:txBody>
      </p:sp>
    </p:spTree>
    <p:extLst>
      <p:ext uri="{BB962C8B-B14F-4D97-AF65-F5344CB8AC3E}">
        <p14:creationId xmlns:p14="http://schemas.microsoft.com/office/powerpoint/2010/main" val="37313156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D70BBDAD-DCC0-4D2D-85FF-8BE6FDE395F9}" type="slidenum">
              <a:rPr lang="el-GR" smtClean="0"/>
              <a:pPr/>
              <a:t>12</a:t>
            </a:fld>
            <a:endParaRPr lang="el-GR"/>
          </a:p>
        </p:txBody>
      </p:sp>
    </p:spTree>
    <p:extLst>
      <p:ext uri="{BB962C8B-B14F-4D97-AF65-F5344CB8AC3E}">
        <p14:creationId xmlns:p14="http://schemas.microsoft.com/office/powerpoint/2010/main" val="37313156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D70BBDAD-DCC0-4D2D-85FF-8BE6FDE395F9}" type="slidenum">
              <a:rPr lang="el-GR" smtClean="0"/>
              <a:pPr/>
              <a:t>13</a:t>
            </a:fld>
            <a:endParaRPr lang="el-GR"/>
          </a:p>
        </p:txBody>
      </p:sp>
    </p:spTree>
    <p:extLst>
      <p:ext uri="{BB962C8B-B14F-4D97-AF65-F5344CB8AC3E}">
        <p14:creationId xmlns:p14="http://schemas.microsoft.com/office/powerpoint/2010/main" val="37313156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D70BBDAD-DCC0-4D2D-85FF-8BE6FDE395F9}" type="slidenum">
              <a:rPr lang="el-GR" smtClean="0"/>
              <a:pPr/>
              <a:t>14</a:t>
            </a:fld>
            <a:endParaRPr lang="el-GR"/>
          </a:p>
        </p:txBody>
      </p:sp>
    </p:spTree>
    <p:extLst>
      <p:ext uri="{BB962C8B-B14F-4D97-AF65-F5344CB8AC3E}">
        <p14:creationId xmlns:p14="http://schemas.microsoft.com/office/powerpoint/2010/main" val="37313156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D70BBDAD-DCC0-4D2D-85FF-8BE6FDE395F9}" type="slidenum">
              <a:rPr lang="el-GR" smtClean="0"/>
              <a:pPr/>
              <a:t>15</a:t>
            </a:fld>
            <a:endParaRPr lang="el-GR"/>
          </a:p>
        </p:txBody>
      </p:sp>
    </p:spTree>
    <p:extLst>
      <p:ext uri="{BB962C8B-B14F-4D97-AF65-F5344CB8AC3E}">
        <p14:creationId xmlns:p14="http://schemas.microsoft.com/office/powerpoint/2010/main" val="37313156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D70BBDAD-DCC0-4D2D-85FF-8BE6FDE395F9}" type="slidenum">
              <a:rPr lang="el-GR" smtClean="0"/>
              <a:pPr/>
              <a:t>16</a:t>
            </a:fld>
            <a:endParaRPr lang="el-GR"/>
          </a:p>
        </p:txBody>
      </p:sp>
    </p:spTree>
    <p:extLst>
      <p:ext uri="{BB962C8B-B14F-4D97-AF65-F5344CB8AC3E}">
        <p14:creationId xmlns:p14="http://schemas.microsoft.com/office/powerpoint/2010/main" val="37313156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D70BBDAD-DCC0-4D2D-85FF-8BE6FDE395F9}" type="slidenum">
              <a:rPr lang="el-GR" smtClean="0"/>
              <a:pPr/>
              <a:t>17</a:t>
            </a:fld>
            <a:endParaRPr lang="el-GR"/>
          </a:p>
        </p:txBody>
      </p:sp>
    </p:spTree>
    <p:extLst>
      <p:ext uri="{BB962C8B-B14F-4D97-AF65-F5344CB8AC3E}">
        <p14:creationId xmlns:p14="http://schemas.microsoft.com/office/powerpoint/2010/main" val="19241845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D70BBDAD-DCC0-4D2D-85FF-8BE6FDE395F9}" type="slidenum">
              <a:rPr lang="el-GR" smtClean="0"/>
              <a:pPr/>
              <a:t>18</a:t>
            </a:fld>
            <a:endParaRPr lang="el-GR"/>
          </a:p>
        </p:txBody>
      </p:sp>
    </p:spTree>
    <p:extLst>
      <p:ext uri="{BB962C8B-B14F-4D97-AF65-F5344CB8AC3E}">
        <p14:creationId xmlns:p14="http://schemas.microsoft.com/office/powerpoint/2010/main" val="19241845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D70BBDAD-DCC0-4D2D-85FF-8BE6FDE395F9}" type="slidenum">
              <a:rPr lang="el-GR" smtClean="0"/>
              <a:pPr/>
              <a:t>19</a:t>
            </a:fld>
            <a:endParaRPr lang="el-GR"/>
          </a:p>
        </p:txBody>
      </p:sp>
    </p:spTree>
    <p:extLst>
      <p:ext uri="{BB962C8B-B14F-4D97-AF65-F5344CB8AC3E}">
        <p14:creationId xmlns:p14="http://schemas.microsoft.com/office/powerpoint/2010/main" val="17647671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D70BBDAD-DCC0-4D2D-85FF-8BE6FDE395F9}" type="slidenum">
              <a:rPr lang="el-GR" smtClean="0"/>
              <a:pPr/>
              <a:t>2</a:t>
            </a:fld>
            <a:endParaRPr lang="el-GR"/>
          </a:p>
        </p:txBody>
      </p:sp>
    </p:spTree>
    <p:extLst>
      <p:ext uri="{BB962C8B-B14F-4D97-AF65-F5344CB8AC3E}">
        <p14:creationId xmlns:p14="http://schemas.microsoft.com/office/powerpoint/2010/main" val="37313156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D70BBDAD-DCC0-4D2D-85FF-8BE6FDE395F9}" type="slidenum">
              <a:rPr lang="el-GR" smtClean="0"/>
              <a:pPr/>
              <a:t>20</a:t>
            </a:fld>
            <a:endParaRPr lang="el-GR"/>
          </a:p>
        </p:txBody>
      </p:sp>
    </p:spTree>
    <p:extLst>
      <p:ext uri="{BB962C8B-B14F-4D97-AF65-F5344CB8AC3E}">
        <p14:creationId xmlns:p14="http://schemas.microsoft.com/office/powerpoint/2010/main" val="15638595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D70BBDAD-DCC0-4D2D-85FF-8BE6FDE395F9}" type="slidenum">
              <a:rPr lang="el-GR" smtClean="0"/>
              <a:pPr/>
              <a:t>3</a:t>
            </a:fld>
            <a:endParaRPr lang="el-GR"/>
          </a:p>
        </p:txBody>
      </p:sp>
    </p:spTree>
    <p:extLst>
      <p:ext uri="{BB962C8B-B14F-4D97-AF65-F5344CB8AC3E}">
        <p14:creationId xmlns:p14="http://schemas.microsoft.com/office/powerpoint/2010/main" val="37313156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D70BBDAD-DCC0-4D2D-85FF-8BE6FDE395F9}" type="slidenum">
              <a:rPr lang="el-GR" smtClean="0"/>
              <a:pPr/>
              <a:t>4</a:t>
            </a:fld>
            <a:endParaRPr lang="el-GR"/>
          </a:p>
        </p:txBody>
      </p:sp>
    </p:spTree>
    <p:extLst>
      <p:ext uri="{BB962C8B-B14F-4D97-AF65-F5344CB8AC3E}">
        <p14:creationId xmlns:p14="http://schemas.microsoft.com/office/powerpoint/2010/main" val="3731315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D70BBDAD-DCC0-4D2D-85FF-8BE6FDE395F9}" type="slidenum">
              <a:rPr lang="el-GR" smtClean="0"/>
              <a:pPr/>
              <a:t>5</a:t>
            </a:fld>
            <a:endParaRPr lang="el-GR"/>
          </a:p>
        </p:txBody>
      </p:sp>
    </p:spTree>
    <p:extLst>
      <p:ext uri="{BB962C8B-B14F-4D97-AF65-F5344CB8AC3E}">
        <p14:creationId xmlns:p14="http://schemas.microsoft.com/office/powerpoint/2010/main" val="37313156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D70BBDAD-DCC0-4D2D-85FF-8BE6FDE395F9}" type="slidenum">
              <a:rPr lang="el-GR" smtClean="0"/>
              <a:pPr/>
              <a:t>6</a:t>
            </a:fld>
            <a:endParaRPr lang="el-GR"/>
          </a:p>
        </p:txBody>
      </p:sp>
    </p:spTree>
    <p:extLst>
      <p:ext uri="{BB962C8B-B14F-4D97-AF65-F5344CB8AC3E}">
        <p14:creationId xmlns:p14="http://schemas.microsoft.com/office/powerpoint/2010/main" val="37313156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D70BBDAD-DCC0-4D2D-85FF-8BE6FDE395F9}" type="slidenum">
              <a:rPr lang="el-GR" smtClean="0"/>
              <a:pPr/>
              <a:t>7</a:t>
            </a:fld>
            <a:endParaRPr lang="el-GR"/>
          </a:p>
        </p:txBody>
      </p:sp>
    </p:spTree>
    <p:extLst>
      <p:ext uri="{BB962C8B-B14F-4D97-AF65-F5344CB8AC3E}">
        <p14:creationId xmlns:p14="http://schemas.microsoft.com/office/powerpoint/2010/main" val="37313156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D70BBDAD-DCC0-4D2D-85FF-8BE6FDE395F9}" type="slidenum">
              <a:rPr lang="el-GR" smtClean="0"/>
              <a:pPr/>
              <a:t>8</a:t>
            </a:fld>
            <a:endParaRPr lang="el-GR"/>
          </a:p>
        </p:txBody>
      </p:sp>
    </p:spTree>
    <p:extLst>
      <p:ext uri="{BB962C8B-B14F-4D97-AF65-F5344CB8AC3E}">
        <p14:creationId xmlns:p14="http://schemas.microsoft.com/office/powerpoint/2010/main" val="38314687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D70BBDAD-DCC0-4D2D-85FF-8BE6FDE395F9}" type="slidenum">
              <a:rPr lang="el-GR" smtClean="0"/>
              <a:pPr/>
              <a:t>9</a:t>
            </a:fld>
            <a:endParaRPr lang="el-GR"/>
          </a:p>
        </p:txBody>
      </p:sp>
    </p:spTree>
    <p:extLst>
      <p:ext uri="{BB962C8B-B14F-4D97-AF65-F5344CB8AC3E}">
        <p14:creationId xmlns:p14="http://schemas.microsoft.com/office/powerpoint/2010/main" val="3731315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BC5A023-FDC0-49C3-9595-296E64FC0D75}" type="datetimeFigureOut">
              <a:rPr lang="en-US" smtClean="0"/>
              <a:pPr/>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EFB936-406A-4B4D-A70B-3656DA126DE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C5A023-FDC0-49C3-9595-296E64FC0D75}" type="datetimeFigureOut">
              <a:rPr lang="en-US" smtClean="0"/>
              <a:pPr/>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EFB936-406A-4B4D-A70B-3656DA126D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C5A023-FDC0-49C3-9595-296E64FC0D75}" type="datetimeFigureOut">
              <a:rPr lang="en-US" smtClean="0"/>
              <a:pPr/>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EFB936-406A-4B4D-A70B-3656DA126DE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C5A023-FDC0-49C3-9595-296E64FC0D75}" type="datetimeFigureOut">
              <a:rPr lang="en-US" smtClean="0"/>
              <a:pPr/>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EFB936-406A-4B4D-A70B-3656DA126DE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C5A023-FDC0-49C3-9595-296E64FC0D75}" type="datetimeFigureOut">
              <a:rPr lang="en-US" smtClean="0"/>
              <a:pPr/>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EFB936-406A-4B4D-A70B-3656DA126DE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BC5A023-FDC0-49C3-9595-296E64FC0D75}" type="datetimeFigureOut">
              <a:rPr lang="en-US" smtClean="0"/>
              <a:pPr/>
              <a:t>11/13/2020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EFB936-406A-4B4D-A70B-3656DA126DE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BC5A023-FDC0-49C3-9595-296E64FC0D75}" type="datetimeFigureOut">
              <a:rPr lang="en-US" smtClean="0"/>
              <a:pPr/>
              <a:t>11/13/2020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EFB936-406A-4B4D-A70B-3656DA126DE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BC5A023-FDC0-49C3-9595-296E64FC0D75}" type="datetimeFigureOut">
              <a:rPr lang="en-US" smtClean="0"/>
              <a:pPr/>
              <a:t>11/13/2020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EFB936-406A-4B4D-A70B-3656DA126DE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C5A023-FDC0-49C3-9595-296E64FC0D75}" type="datetimeFigureOut">
              <a:rPr lang="en-US" smtClean="0"/>
              <a:pPr/>
              <a:t>11/13/2020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EFB936-406A-4B4D-A70B-3656DA126D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C5A023-FDC0-49C3-9595-296E64FC0D75}" type="datetimeFigureOut">
              <a:rPr lang="en-US" smtClean="0"/>
              <a:pPr/>
              <a:t>11/13/2020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EFB936-406A-4B4D-A70B-3656DA126DE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C5A023-FDC0-49C3-9595-296E64FC0D75}" type="datetimeFigureOut">
              <a:rPr lang="en-US" smtClean="0"/>
              <a:pPr/>
              <a:t>11/13/2020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EFB936-406A-4B4D-A70B-3656DA126DE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C5A023-FDC0-49C3-9595-296E64FC0D75}" type="datetimeFigureOut">
              <a:rPr lang="en-US" smtClean="0"/>
              <a:pPr/>
              <a:t>11/13/2020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EFB936-406A-4B4D-A70B-3656DA126D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5.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958975"/>
            <a:ext cx="7772400" cy="1470025"/>
          </a:xfrm>
        </p:spPr>
        <p:txBody>
          <a:bodyPr>
            <a:normAutofit/>
          </a:bodyPr>
          <a:lstStyle/>
          <a:p>
            <a:r>
              <a:rPr lang="en-US" sz="3600" b="1" dirty="0">
                <a:latin typeface="Times New Roman" panose="02020603050405020304" pitchFamily="18" charset="0"/>
                <a:cs typeface="Times New Roman" panose="02020603050405020304" pitchFamily="18" charset="0"/>
              </a:rPr>
              <a:t>Cross-country variation in financial inclusion: </a:t>
            </a:r>
            <a:r>
              <a:rPr lang="en-US" sz="3600" b="1" dirty="0" smtClean="0">
                <a:latin typeface="Times New Roman" panose="02020603050405020304" pitchFamily="18" charset="0"/>
                <a:cs typeface="Times New Roman" panose="02020603050405020304" pitchFamily="18" charset="0"/>
              </a:rPr>
              <a:t>a global </a:t>
            </a:r>
            <a:r>
              <a:rPr lang="en-US" sz="3600" b="1" dirty="0">
                <a:latin typeface="Times New Roman" panose="02020603050405020304" pitchFamily="18" charset="0"/>
                <a:cs typeface="Times New Roman" panose="02020603050405020304" pitchFamily="18" charset="0"/>
              </a:rPr>
              <a:t>perspective</a:t>
            </a:r>
            <a:endParaRPr lang="en-GB" sz="3600" dirty="0">
              <a:latin typeface="Times New Roman" panose="02020603050405020304" pitchFamily="18" charset="0"/>
              <a:cs typeface="Times New Roman" panose="02020603050405020304" pitchFamily="18" charset="0"/>
            </a:endParaRPr>
          </a:p>
        </p:txBody>
      </p:sp>
      <p:pic>
        <p:nvPicPr>
          <p:cNvPr id="4" name="Picture 2" descr="C:\Users\sofia stamou\Desktop\Essex-logo-410x130.gif"/>
          <p:cNvPicPr>
            <a:picLocks noChangeAspect="1" noChangeArrowheads="1"/>
          </p:cNvPicPr>
          <p:nvPr/>
        </p:nvPicPr>
        <p:blipFill>
          <a:blip r:embed="rId3" cstate="print"/>
          <a:srcRect/>
          <a:stretch>
            <a:fillRect/>
          </a:stretch>
        </p:blipFill>
        <p:spPr bwMode="auto">
          <a:xfrm>
            <a:off x="2209801" y="286215"/>
            <a:ext cx="1981199" cy="628185"/>
          </a:xfrm>
          <a:prstGeom prst="rect">
            <a:avLst/>
          </a:prstGeom>
          <a:noFill/>
        </p:spPr>
      </p:pic>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53000" y="140223"/>
            <a:ext cx="1295400" cy="8793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505200" y="3707110"/>
            <a:ext cx="2209800" cy="923330"/>
          </a:xfrm>
          <a:prstGeom prst="rect">
            <a:avLst/>
          </a:prstGeom>
          <a:noFill/>
        </p:spPr>
        <p:txBody>
          <a:bodyPr wrap="square" rtlCol="0">
            <a:spAutoFit/>
          </a:bodyPr>
          <a:lstStyle/>
          <a:p>
            <a:pPr algn="ctr"/>
            <a:r>
              <a:rPr lang="en-GB" b="1" dirty="0" err="1">
                <a:latin typeface="Times New Roman" panose="02020603050405020304" pitchFamily="18" charset="0"/>
                <a:cs typeface="Times New Roman" panose="02020603050405020304" pitchFamily="18" charset="0"/>
              </a:rPr>
              <a:t>Mais</a:t>
            </a:r>
            <a:r>
              <a:rPr lang="en-GB" b="1" dirty="0">
                <a:latin typeface="Times New Roman" panose="02020603050405020304" pitchFamily="18" charset="0"/>
                <a:cs typeface="Times New Roman" panose="02020603050405020304" pitchFamily="18" charset="0"/>
              </a:rPr>
              <a:t> Sha’ban Claudia Girardone Anna Sarkisyan</a:t>
            </a:r>
          </a:p>
        </p:txBody>
      </p:sp>
      <p:sp>
        <p:nvSpPr>
          <p:cNvPr id="8" name="TextBox 7"/>
          <p:cNvSpPr txBox="1"/>
          <p:nvPr/>
        </p:nvSpPr>
        <p:spPr>
          <a:xfrm>
            <a:off x="3581400" y="5629870"/>
            <a:ext cx="5390669" cy="923330"/>
          </a:xfrm>
          <a:prstGeom prst="rect">
            <a:avLst/>
          </a:prstGeom>
          <a:noFill/>
        </p:spPr>
        <p:txBody>
          <a:bodyPr wrap="square" rtlCol="0">
            <a:spAutoFit/>
          </a:bodyPr>
          <a:lstStyle/>
          <a:p>
            <a:pPr algn="ctr"/>
            <a:r>
              <a:rPr lang="en-US" i="1" dirty="0">
                <a:latin typeface="Times New Roman" panose="02020603050405020304" pitchFamily="18" charset="0"/>
                <a:cs typeface="Times New Roman" panose="02020603050405020304" pitchFamily="18" charset="0"/>
              </a:rPr>
              <a:t>Essex Conference on Financial Inclusion 2020 — Mainstreaming financial </a:t>
            </a:r>
            <a:r>
              <a:rPr lang="en-US" i="1" dirty="0" smtClean="0">
                <a:latin typeface="Times New Roman" panose="02020603050405020304" pitchFamily="18" charset="0"/>
                <a:cs typeface="Times New Roman" panose="02020603050405020304" pitchFamily="18" charset="0"/>
              </a:rPr>
              <a:t>inclusion</a:t>
            </a:r>
          </a:p>
          <a:p>
            <a:pPr algn="ctr"/>
            <a:r>
              <a:rPr lang="en-US" i="1" dirty="0" smtClean="0">
                <a:latin typeface="Times New Roman" panose="02020603050405020304" pitchFamily="18" charset="0"/>
                <a:cs typeface="Times New Roman" panose="02020603050405020304" pitchFamily="18" charset="0"/>
              </a:rPr>
              <a:t>Essex Business </a:t>
            </a:r>
            <a:r>
              <a:rPr lang="en-US" i="1" dirty="0">
                <a:latin typeface="Times New Roman" panose="02020603050405020304" pitchFamily="18" charset="0"/>
                <a:cs typeface="Times New Roman" panose="02020603050405020304" pitchFamily="18" charset="0"/>
              </a:rPr>
              <a:t>School , </a:t>
            </a:r>
            <a:r>
              <a:rPr lang="en-US" i="1" dirty="0" smtClean="0">
                <a:latin typeface="Times New Roman" panose="02020603050405020304" pitchFamily="18" charset="0"/>
                <a:cs typeface="Times New Roman" panose="02020603050405020304" pitchFamily="18" charset="0"/>
              </a:rPr>
              <a:t>November </a:t>
            </a:r>
            <a:r>
              <a:rPr lang="en-US" i="1" dirty="0">
                <a:latin typeface="Times New Roman" panose="02020603050405020304" pitchFamily="18" charset="0"/>
                <a:cs typeface="Times New Roman" panose="02020603050405020304" pitchFamily="18" charset="0"/>
              </a:rPr>
              <a:t>6</a:t>
            </a:r>
            <a:r>
              <a:rPr lang="en-US" i="1" dirty="0" smtClean="0">
                <a:latin typeface="Times New Roman" panose="02020603050405020304" pitchFamily="18" charset="0"/>
                <a:cs typeface="Times New Roman" panose="02020603050405020304" pitchFamily="18" charset="0"/>
              </a:rPr>
              <a:t>,2020</a:t>
            </a:r>
            <a:endParaRPr lang="en-US" i="1"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5"/>
          <a:stretch>
            <a:fillRect/>
          </a:stretch>
        </p:blipFill>
        <p:spPr>
          <a:xfrm>
            <a:off x="7151369" y="236232"/>
            <a:ext cx="1820700" cy="795067"/>
          </a:xfrm>
          <a:prstGeom prst="rect">
            <a:avLst/>
          </a:prstGeom>
        </p:spPr>
      </p:pic>
      <p:pic>
        <p:nvPicPr>
          <p:cNvPr id="7" name="Picture 6"/>
          <p:cNvPicPr>
            <a:picLocks noChangeAspect="1"/>
          </p:cNvPicPr>
          <p:nvPr/>
        </p:nvPicPr>
        <p:blipFill>
          <a:blip r:embed="rId6"/>
          <a:stretch>
            <a:fillRect/>
          </a:stretch>
        </p:blipFill>
        <p:spPr>
          <a:xfrm>
            <a:off x="183712" y="107512"/>
            <a:ext cx="1111688" cy="1111688"/>
          </a:xfrm>
          <a:prstGeom prst="rect">
            <a:avLst/>
          </a:prstGeom>
        </p:spPr>
      </p:pic>
    </p:spTree>
    <p:extLst>
      <p:ext uri="{BB962C8B-B14F-4D97-AF65-F5344CB8AC3E}">
        <p14:creationId xmlns:p14="http://schemas.microsoft.com/office/powerpoint/2010/main" val="2926989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ofia stamou\Desktop\Essex-logo-410x130.gif"/>
          <p:cNvPicPr>
            <a:picLocks noChangeAspect="1" noChangeArrowheads="1"/>
          </p:cNvPicPr>
          <p:nvPr/>
        </p:nvPicPr>
        <p:blipFill>
          <a:blip r:embed="rId3" cstate="print"/>
          <a:srcRect/>
          <a:stretch>
            <a:fillRect/>
          </a:stretch>
        </p:blipFill>
        <p:spPr bwMode="auto">
          <a:xfrm>
            <a:off x="-9078" y="6158910"/>
            <a:ext cx="2204814" cy="699088"/>
          </a:xfrm>
          <a:prstGeom prst="rect">
            <a:avLst/>
          </a:prstGeom>
          <a:noFill/>
        </p:spPr>
      </p:pic>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99271" y="0"/>
            <a:ext cx="1444729" cy="9807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99271" y="1"/>
            <a:ext cx="1444729" cy="9807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609600" y="381000"/>
            <a:ext cx="6861071" cy="523220"/>
          </a:xfrm>
          <a:prstGeom prst="rect">
            <a:avLst/>
          </a:prstGeom>
          <a:noFill/>
        </p:spPr>
        <p:txBody>
          <a:bodyPr wrap="square" rtlCol="0">
            <a:spAutoFit/>
          </a:bodyPr>
          <a:lstStyle/>
          <a:p>
            <a:r>
              <a:rPr lang="en-GB" sz="2800" b="1" i="1" dirty="0">
                <a:latin typeface="Times New Roman" panose="02020603050405020304" pitchFamily="18" charset="0"/>
                <a:cs typeface="Times New Roman" panose="02020603050405020304" pitchFamily="18" charset="0"/>
              </a:rPr>
              <a:t>Index Results (1) </a:t>
            </a:r>
          </a:p>
        </p:txBody>
      </p:sp>
      <p:sp>
        <p:nvSpPr>
          <p:cNvPr id="7" name="TextBox 6"/>
          <p:cNvSpPr txBox="1"/>
          <p:nvPr/>
        </p:nvSpPr>
        <p:spPr>
          <a:xfrm>
            <a:off x="682951" y="1308080"/>
            <a:ext cx="7735835" cy="2031325"/>
          </a:xfrm>
          <a:prstGeom prst="rect">
            <a:avLst/>
          </a:prstGeom>
          <a:noFill/>
        </p:spPr>
        <p:txBody>
          <a:bodyPr wrap="square" rtlCol="0">
            <a:spAutoFit/>
          </a:bodyPr>
          <a:lstStyle/>
          <a:p>
            <a:pPr marL="457200" lvl="2" algn="just"/>
            <a:endParaRPr lang="en-GB" dirty="0">
              <a:latin typeface="Times New Roman"/>
              <a:ea typeface="Calibri"/>
            </a:endParaRPr>
          </a:p>
          <a:p>
            <a:pPr marL="285750" lvl="1" indent="-285750" algn="just">
              <a:buFont typeface="Wingdings" panose="05000000000000000000" pitchFamily="2" charset="2"/>
              <a:buChar char="v"/>
            </a:pPr>
            <a:r>
              <a:rPr lang="en-GB" dirty="0">
                <a:latin typeface="Times New Roman"/>
                <a:ea typeface="Calibri"/>
              </a:rPr>
              <a:t>The average score of our financial inclusion index </a:t>
            </a:r>
            <a:r>
              <a:rPr lang="en-GB" dirty="0" smtClean="0">
                <a:latin typeface="Times New Roman"/>
                <a:ea typeface="Calibri"/>
              </a:rPr>
              <a:t>shows </a:t>
            </a:r>
            <a:r>
              <a:rPr lang="en-GB" dirty="0">
                <a:latin typeface="Times New Roman"/>
                <a:ea typeface="Calibri"/>
              </a:rPr>
              <a:t>that the most inclusive systems are </a:t>
            </a:r>
            <a:r>
              <a:rPr lang="en-GB" b="1" dirty="0">
                <a:latin typeface="Times New Roman"/>
                <a:ea typeface="Calibri"/>
              </a:rPr>
              <a:t>developed countries </a:t>
            </a:r>
            <a:r>
              <a:rPr lang="en-GB" dirty="0">
                <a:latin typeface="Times New Roman"/>
                <a:ea typeface="Calibri"/>
              </a:rPr>
              <a:t>that have high or upper-middle income. </a:t>
            </a:r>
            <a:r>
              <a:rPr lang="en-GB" dirty="0" smtClean="0">
                <a:latin typeface="Times New Roman"/>
                <a:ea typeface="Calibri"/>
              </a:rPr>
              <a:t>Spain, Japan, </a:t>
            </a:r>
            <a:r>
              <a:rPr lang="en-GB" dirty="0">
                <a:latin typeface="Times New Roman"/>
                <a:ea typeface="Calibri"/>
              </a:rPr>
              <a:t>and Portugal score the highest average over the </a:t>
            </a:r>
            <a:r>
              <a:rPr lang="en-GB" dirty="0" smtClean="0">
                <a:latin typeface="Times New Roman"/>
                <a:ea typeface="Calibri"/>
              </a:rPr>
              <a:t>period</a:t>
            </a:r>
            <a:endParaRPr lang="en-GB" dirty="0">
              <a:latin typeface="Times New Roman"/>
              <a:ea typeface="Calibri"/>
            </a:endParaRPr>
          </a:p>
          <a:p>
            <a:pPr marL="285750" lvl="1" indent="-285750" algn="just">
              <a:buFont typeface="Wingdings" panose="05000000000000000000" pitchFamily="2" charset="2"/>
              <a:buChar char="v"/>
            </a:pPr>
            <a:endParaRPr lang="en-GB" dirty="0">
              <a:latin typeface="Times New Roman"/>
              <a:ea typeface="Calibri"/>
            </a:endParaRPr>
          </a:p>
          <a:p>
            <a:pPr marL="285750" lvl="1" indent="-285750" algn="just">
              <a:buFont typeface="Wingdings" panose="05000000000000000000" pitchFamily="2" charset="2"/>
              <a:buChar char="v"/>
            </a:pPr>
            <a:r>
              <a:rPr lang="en-GB" dirty="0">
                <a:latin typeface="Times New Roman"/>
                <a:ea typeface="Calibri"/>
              </a:rPr>
              <a:t>While low income countries such as </a:t>
            </a:r>
            <a:r>
              <a:rPr lang="en-GB" b="1" dirty="0">
                <a:latin typeface="Times New Roman"/>
                <a:ea typeface="Calibri"/>
              </a:rPr>
              <a:t>Congo and South Sudan </a:t>
            </a:r>
            <a:r>
              <a:rPr lang="en-GB" dirty="0">
                <a:latin typeface="Times New Roman"/>
                <a:ea typeface="Calibri"/>
              </a:rPr>
              <a:t>have the lowest financial </a:t>
            </a:r>
            <a:r>
              <a:rPr lang="en-GB" dirty="0" smtClean="0">
                <a:latin typeface="Times New Roman"/>
                <a:ea typeface="Calibri"/>
              </a:rPr>
              <a:t>inclusion and </a:t>
            </a:r>
            <a:r>
              <a:rPr lang="en-GB" b="1" dirty="0" smtClean="0">
                <a:latin typeface="Times New Roman"/>
                <a:ea typeface="Calibri"/>
              </a:rPr>
              <a:t>India</a:t>
            </a:r>
            <a:r>
              <a:rPr lang="en-GB" dirty="0" smtClean="0">
                <a:latin typeface="Times New Roman"/>
                <a:ea typeface="Calibri"/>
              </a:rPr>
              <a:t> </a:t>
            </a:r>
            <a:r>
              <a:rPr lang="en-GB" dirty="0">
                <a:latin typeface="Times New Roman"/>
                <a:ea typeface="Calibri"/>
              </a:rPr>
              <a:t>ranks </a:t>
            </a:r>
            <a:r>
              <a:rPr lang="en-GB" dirty="0" smtClean="0">
                <a:latin typeface="Times New Roman"/>
                <a:ea typeface="Calibri"/>
              </a:rPr>
              <a:t>54th</a:t>
            </a:r>
            <a:endParaRPr lang="en-GB" dirty="0">
              <a:latin typeface="Times New Roman"/>
              <a:ea typeface="Calibri"/>
            </a:endParaRPr>
          </a:p>
        </p:txBody>
      </p:sp>
    </p:spTree>
    <p:extLst>
      <p:ext uri="{BB962C8B-B14F-4D97-AF65-F5344CB8AC3E}">
        <p14:creationId xmlns:p14="http://schemas.microsoft.com/office/powerpoint/2010/main" val="21434808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ofia stamou\Desktop\Essex-logo-410x130.gif"/>
          <p:cNvPicPr>
            <a:picLocks noChangeAspect="1" noChangeArrowheads="1"/>
          </p:cNvPicPr>
          <p:nvPr/>
        </p:nvPicPr>
        <p:blipFill>
          <a:blip r:embed="rId3" cstate="print"/>
          <a:srcRect/>
          <a:stretch>
            <a:fillRect/>
          </a:stretch>
        </p:blipFill>
        <p:spPr bwMode="auto">
          <a:xfrm>
            <a:off x="-9078" y="6299416"/>
            <a:ext cx="1761678" cy="558581"/>
          </a:xfrm>
          <a:prstGeom prst="rect">
            <a:avLst/>
          </a:prstGeom>
          <a:noFill/>
        </p:spPr>
      </p:pic>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99271" y="0"/>
            <a:ext cx="1444729" cy="9807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19999" y="1"/>
            <a:ext cx="1524001" cy="1034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609600" y="381000"/>
            <a:ext cx="6861071" cy="523220"/>
          </a:xfrm>
          <a:prstGeom prst="rect">
            <a:avLst/>
          </a:prstGeom>
          <a:noFill/>
        </p:spPr>
        <p:txBody>
          <a:bodyPr wrap="square" rtlCol="0">
            <a:spAutoFit/>
          </a:bodyPr>
          <a:lstStyle/>
          <a:p>
            <a:r>
              <a:rPr lang="en-GB" sz="2800" b="1" i="1" dirty="0">
                <a:latin typeface="Times New Roman" panose="02020603050405020304" pitchFamily="18" charset="0"/>
                <a:cs typeface="Times New Roman" panose="02020603050405020304" pitchFamily="18" charset="0"/>
              </a:rPr>
              <a:t>Index Results (2) </a:t>
            </a:r>
          </a:p>
        </p:txBody>
      </p:sp>
      <p:sp>
        <p:nvSpPr>
          <p:cNvPr id="7" name="TextBox 6"/>
          <p:cNvSpPr txBox="1"/>
          <p:nvPr/>
        </p:nvSpPr>
        <p:spPr>
          <a:xfrm>
            <a:off x="685800" y="4717170"/>
            <a:ext cx="7735835" cy="1754326"/>
          </a:xfrm>
          <a:prstGeom prst="rect">
            <a:avLst/>
          </a:prstGeom>
          <a:noFill/>
        </p:spPr>
        <p:txBody>
          <a:bodyPr wrap="square" rtlCol="0">
            <a:spAutoFit/>
          </a:bodyPr>
          <a:lstStyle/>
          <a:p>
            <a:pPr marL="285750" indent="-285750" algn="just">
              <a:buFont typeface="Wingdings" panose="05000000000000000000" pitchFamily="2" charset="2"/>
              <a:buChar char="v"/>
            </a:pPr>
            <a:r>
              <a:rPr lang="en-GB" dirty="0">
                <a:latin typeface="Times New Roman" panose="02020603050405020304" pitchFamily="18" charset="0"/>
                <a:cs typeface="Times New Roman" panose="02020603050405020304" pitchFamily="18" charset="0"/>
              </a:rPr>
              <a:t>On average:</a:t>
            </a:r>
          </a:p>
          <a:p>
            <a:pPr marL="742950" lvl="1" indent="-285750" algn="just">
              <a:buFont typeface="Wingdings" panose="05000000000000000000" pitchFamily="2" charset="2"/>
              <a:buChar char="Ø"/>
            </a:pPr>
            <a:r>
              <a:rPr lang="en-GB" dirty="0">
                <a:latin typeface="Times New Roman" panose="02020603050405020304" pitchFamily="18" charset="0"/>
                <a:cs typeface="Times New Roman" panose="02020603050405020304" pitchFamily="18" charset="0"/>
              </a:rPr>
              <a:t>There seems to be </a:t>
            </a:r>
            <a:r>
              <a:rPr lang="en-GB" b="1" dirty="0">
                <a:latin typeface="Times New Roman" panose="02020603050405020304" pitchFamily="18" charset="0"/>
                <a:cs typeface="Times New Roman" panose="02020603050405020304" pitchFamily="18" charset="0"/>
              </a:rPr>
              <a:t>progress </a:t>
            </a:r>
            <a:r>
              <a:rPr lang="en-GB" dirty="0">
                <a:latin typeface="Times New Roman" panose="02020603050405020304" pitchFamily="18" charset="0"/>
                <a:cs typeface="Times New Roman" panose="02020603050405020304" pitchFamily="18" charset="0"/>
              </a:rPr>
              <a:t>in financial inclusion over the sample </a:t>
            </a:r>
            <a:r>
              <a:rPr lang="en-GB" dirty="0" smtClean="0">
                <a:latin typeface="Times New Roman" panose="02020603050405020304" pitchFamily="18" charset="0"/>
                <a:cs typeface="Times New Roman" panose="02020603050405020304" pitchFamily="18" charset="0"/>
              </a:rPr>
              <a:t>period</a:t>
            </a:r>
            <a:endParaRPr lang="en-GB" dirty="0">
              <a:latin typeface="Times New Roman" panose="02020603050405020304" pitchFamily="18" charset="0"/>
              <a:cs typeface="Times New Roman" panose="02020603050405020304" pitchFamily="18" charset="0"/>
            </a:endParaRPr>
          </a:p>
          <a:p>
            <a:pPr marL="742950" lvl="1" indent="-285750"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The progress appears most prominent in the </a:t>
            </a:r>
            <a:r>
              <a:rPr lang="en-US" b="1" dirty="0">
                <a:latin typeface="Times New Roman" panose="02020603050405020304" pitchFamily="18" charset="0"/>
                <a:cs typeface="Times New Roman" panose="02020603050405020304" pitchFamily="18" charset="0"/>
              </a:rPr>
              <a:t>use</a:t>
            </a:r>
            <a:r>
              <a:rPr lang="en-US" dirty="0">
                <a:latin typeface="Times New Roman" panose="02020603050405020304" pitchFamily="18" charset="0"/>
                <a:cs typeface="Times New Roman" panose="02020603050405020304" pitchFamily="18" charset="0"/>
              </a:rPr>
              <a:t> and </a:t>
            </a:r>
            <a:r>
              <a:rPr lang="en-US" b="1" dirty="0">
                <a:latin typeface="Times New Roman" panose="02020603050405020304" pitchFamily="18" charset="0"/>
                <a:cs typeface="Times New Roman" panose="02020603050405020304" pitchFamily="18" charset="0"/>
              </a:rPr>
              <a:t>access</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dimensions</a:t>
            </a:r>
            <a:endParaRPr lang="en-GB" dirty="0">
              <a:latin typeface="Times New Roman" panose="02020603050405020304" pitchFamily="18" charset="0"/>
              <a:cs typeface="Times New Roman" panose="02020603050405020304" pitchFamily="18" charset="0"/>
            </a:endParaRPr>
          </a:p>
          <a:p>
            <a:pPr marL="742950" lvl="1" indent="-285750" algn="just">
              <a:buFont typeface="Wingdings" panose="05000000000000000000" pitchFamily="2" charset="2"/>
              <a:buChar char="Ø"/>
            </a:pPr>
            <a:r>
              <a:rPr lang="en-GB" b="1" dirty="0">
                <a:latin typeface="Times New Roman" panose="02020603050405020304" pitchFamily="18" charset="0"/>
                <a:cs typeface="Times New Roman" panose="02020603050405020304" pitchFamily="18" charset="0"/>
              </a:rPr>
              <a:t>High and upper-middle income </a:t>
            </a:r>
            <a:r>
              <a:rPr lang="en-GB" dirty="0">
                <a:latin typeface="Times New Roman" panose="02020603050405020304" pitchFamily="18" charset="0"/>
                <a:cs typeface="Times New Roman" panose="02020603050405020304" pitchFamily="18" charset="0"/>
              </a:rPr>
              <a:t>countries over-rank low and lower-middle income </a:t>
            </a:r>
            <a:r>
              <a:rPr lang="en-GB" dirty="0" smtClean="0">
                <a:latin typeface="Times New Roman" panose="02020603050405020304" pitchFamily="18" charset="0"/>
                <a:cs typeface="Times New Roman" panose="02020603050405020304" pitchFamily="18" charset="0"/>
              </a:rPr>
              <a:t>countries</a:t>
            </a:r>
            <a:endParaRPr lang="en-GB" dirty="0">
              <a:latin typeface="Times New Roman" panose="02020603050405020304" pitchFamily="18" charset="0"/>
              <a:cs typeface="Times New Roman" panose="02020603050405020304" pitchFamily="18" charset="0"/>
            </a:endParaRPr>
          </a:p>
          <a:p>
            <a:pPr marL="742950" lvl="1" indent="-285750" algn="just">
              <a:buFont typeface="Wingdings" panose="05000000000000000000" pitchFamily="2" charset="2"/>
              <a:buChar char="Ø"/>
            </a:pPr>
            <a:endParaRPr lang="en-GB" dirty="0">
              <a:latin typeface="Times New Roman" panose="02020603050405020304" pitchFamily="18" charset="0"/>
              <a:cs typeface="Times New Roman" panose="02020603050405020304" pitchFamily="18" charset="0"/>
            </a:endParaRPr>
          </a:p>
        </p:txBody>
      </p:sp>
      <p:pic>
        <p:nvPicPr>
          <p:cNvPr id="8" name="Picture 7"/>
          <p:cNvPicPr>
            <a:picLocks noChangeAspect="1"/>
          </p:cNvPicPr>
          <p:nvPr/>
        </p:nvPicPr>
        <p:blipFill>
          <a:blip r:embed="rId5"/>
          <a:stretch>
            <a:fillRect/>
          </a:stretch>
        </p:blipFill>
        <p:spPr>
          <a:xfrm>
            <a:off x="109316" y="1269299"/>
            <a:ext cx="4386484" cy="3378901"/>
          </a:xfrm>
          <a:prstGeom prst="rect">
            <a:avLst/>
          </a:prstGeom>
        </p:spPr>
      </p:pic>
      <p:pic>
        <p:nvPicPr>
          <p:cNvPr id="12" name="Picture 11"/>
          <p:cNvPicPr>
            <a:picLocks noChangeAspect="1"/>
          </p:cNvPicPr>
          <p:nvPr/>
        </p:nvPicPr>
        <p:blipFill>
          <a:blip r:embed="rId6"/>
          <a:stretch>
            <a:fillRect/>
          </a:stretch>
        </p:blipFill>
        <p:spPr>
          <a:xfrm>
            <a:off x="4495800" y="1205366"/>
            <a:ext cx="4385624" cy="3442833"/>
          </a:xfrm>
          <a:prstGeom prst="rect">
            <a:avLst/>
          </a:prstGeom>
        </p:spPr>
      </p:pic>
    </p:spTree>
    <p:extLst>
      <p:ext uri="{BB962C8B-B14F-4D97-AF65-F5344CB8AC3E}">
        <p14:creationId xmlns:p14="http://schemas.microsoft.com/office/powerpoint/2010/main" val="30364833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ofia stamou\Desktop\Essex-logo-410x130.gif"/>
          <p:cNvPicPr>
            <a:picLocks noChangeAspect="1" noChangeArrowheads="1"/>
          </p:cNvPicPr>
          <p:nvPr/>
        </p:nvPicPr>
        <p:blipFill>
          <a:blip r:embed="rId3" cstate="print"/>
          <a:srcRect/>
          <a:stretch>
            <a:fillRect/>
          </a:stretch>
        </p:blipFill>
        <p:spPr bwMode="auto">
          <a:xfrm>
            <a:off x="-9078" y="6251094"/>
            <a:ext cx="1914078" cy="606903"/>
          </a:xfrm>
          <a:prstGeom prst="rect">
            <a:avLst/>
          </a:prstGeom>
          <a:noFill/>
        </p:spPr>
      </p:pic>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99271" y="0"/>
            <a:ext cx="1444729" cy="9807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43799" y="0"/>
            <a:ext cx="1600201" cy="1086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609600" y="381000"/>
            <a:ext cx="6861071" cy="523220"/>
          </a:xfrm>
          <a:prstGeom prst="rect">
            <a:avLst/>
          </a:prstGeom>
          <a:noFill/>
        </p:spPr>
        <p:txBody>
          <a:bodyPr wrap="square" rtlCol="0">
            <a:spAutoFit/>
          </a:bodyPr>
          <a:lstStyle/>
          <a:p>
            <a:r>
              <a:rPr lang="en-GB" sz="2800" b="1" i="1" dirty="0">
                <a:latin typeface="Times New Roman" panose="02020603050405020304" pitchFamily="18" charset="0"/>
                <a:cs typeface="Times New Roman" panose="02020603050405020304" pitchFamily="18" charset="0"/>
              </a:rPr>
              <a:t>Index Results (3) </a:t>
            </a:r>
          </a:p>
        </p:txBody>
      </p:sp>
      <p:sp>
        <p:nvSpPr>
          <p:cNvPr id="7" name="TextBox 6"/>
          <p:cNvSpPr txBox="1"/>
          <p:nvPr/>
        </p:nvSpPr>
        <p:spPr>
          <a:xfrm>
            <a:off x="1524000" y="4953000"/>
            <a:ext cx="6781800" cy="1477328"/>
          </a:xfrm>
          <a:prstGeom prst="rect">
            <a:avLst/>
          </a:prstGeom>
          <a:noFill/>
        </p:spPr>
        <p:txBody>
          <a:bodyPr wrap="square" rtlCol="0">
            <a:spAutoFit/>
          </a:bodyPr>
          <a:lstStyle/>
          <a:p>
            <a:pPr marL="285750" indent="-285750" algn="just">
              <a:buFont typeface="Wingdings" panose="05000000000000000000" pitchFamily="2" charset="2"/>
              <a:buChar char="v"/>
            </a:pPr>
            <a:r>
              <a:rPr lang="en-GB" dirty="0">
                <a:latin typeface="Times New Roman" panose="02020603050405020304" pitchFamily="18" charset="0"/>
                <a:cs typeface="Times New Roman" panose="02020603050405020304" pitchFamily="18" charset="0"/>
              </a:rPr>
              <a:t>On average:</a:t>
            </a:r>
          </a:p>
          <a:p>
            <a:pPr marL="742950" lvl="1" indent="-285750"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European </a:t>
            </a:r>
            <a:r>
              <a:rPr lang="en-US" dirty="0" smtClean="0">
                <a:latin typeface="Times New Roman" panose="02020603050405020304" pitchFamily="18" charset="0"/>
                <a:cs typeface="Times New Roman" panose="02020603050405020304" pitchFamily="18" charset="0"/>
              </a:rPr>
              <a:t>countries over-rank </a:t>
            </a:r>
            <a:r>
              <a:rPr lang="en-US" dirty="0">
                <a:latin typeface="Times New Roman" panose="02020603050405020304" pitchFamily="18" charset="0"/>
                <a:cs typeface="Times New Roman" panose="02020603050405020304" pitchFamily="18" charset="0"/>
              </a:rPr>
              <a:t>other regions </a:t>
            </a:r>
            <a:endParaRPr lang="en-US" dirty="0" smtClean="0">
              <a:latin typeface="Times New Roman" panose="02020603050405020304" pitchFamily="18" charset="0"/>
              <a:cs typeface="Times New Roman" panose="02020603050405020304" pitchFamily="18" charset="0"/>
            </a:endParaRPr>
          </a:p>
          <a:p>
            <a:pPr marL="742950" lvl="1" indent="-285750"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he </a:t>
            </a:r>
            <a:r>
              <a:rPr lang="en-US" dirty="0">
                <a:latin typeface="Times New Roman" panose="02020603050405020304" pitchFamily="18" charset="0"/>
                <a:cs typeface="Times New Roman" panose="02020603050405020304" pitchFamily="18" charset="0"/>
              </a:rPr>
              <a:t>Sub-Saharan African region ranks the </a:t>
            </a:r>
            <a:r>
              <a:rPr lang="en-US" dirty="0" smtClean="0">
                <a:latin typeface="Times New Roman" panose="02020603050405020304" pitchFamily="18" charset="0"/>
                <a:cs typeface="Times New Roman" panose="02020603050405020304" pitchFamily="18" charset="0"/>
              </a:rPr>
              <a:t>lowest</a:t>
            </a:r>
          </a:p>
          <a:p>
            <a:pPr marL="742950" lvl="1" indent="-285750"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Sub-Saharan Africa and South Asia </a:t>
            </a:r>
            <a:r>
              <a:rPr lang="en-US" dirty="0" smtClean="0">
                <a:latin typeface="Times New Roman" panose="02020603050405020304" pitchFamily="18" charset="0"/>
                <a:cs typeface="Times New Roman" panose="02020603050405020304" pitchFamily="18" charset="0"/>
              </a:rPr>
              <a:t>show improvement </a:t>
            </a:r>
            <a:r>
              <a:rPr lang="en-US" dirty="0">
                <a:latin typeface="Times New Roman" panose="02020603050405020304" pitchFamily="18" charset="0"/>
                <a:cs typeface="Times New Roman" panose="02020603050405020304" pitchFamily="18" charset="0"/>
              </a:rPr>
              <a:t>in financial inclusion over time</a:t>
            </a:r>
            <a:endParaRPr lang="en-GB" dirty="0">
              <a:latin typeface="Times New Roman" panose="02020603050405020304" pitchFamily="18" charset="0"/>
              <a:cs typeface="Times New Roman" panose="02020603050405020304" pitchFamily="18" charset="0"/>
            </a:endParaRPr>
          </a:p>
        </p:txBody>
      </p:sp>
      <p:pic>
        <p:nvPicPr>
          <p:cNvPr id="8" name="Pictur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12950" y="1219200"/>
            <a:ext cx="5118100" cy="3746500"/>
          </a:xfrm>
          <a:prstGeom prst="rect">
            <a:avLst/>
          </a:prstGeom>
          <a:noFill/>
          <a:ln>
            <a:noFill/>
          </a:ln>
        </p:spPr>
      </p:pic>
    </p:spTree>
    <p:extLst>
      <p:ext uri="{BB962C8B-B14F-4D97-AF65-F5344CB8AC3E}">
        <p14:creationId xmlns:p14="http://schemas.microsoft.com/office/powerpoint/2010/main" val="33672110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09233" y="1"/>
            <a:ext cx="1234767" cy="8381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304800" y="0"/>
            <a:ext cx="7772400" cy="492443"/>
          </a:xfrm>
          <a:prstGeom prst="rect">
            <a:avLst/>
          </a:prstGeom>
          <a:noFill/>
        </p:spPr>
        <p:txBody>
          <a:bodyPr wrap="square" rtlCol="0">
            <a:spAutoFit/>
          </a:bodyPr>
          <a:lstStyle/>
          <a:p>
            <a:r>
              <a:rPr lang="en-US" sz="2600" b="1" i="1" dirty="0" smtClean="0">
                <a:latin typeface="Times New Roman" panose="02020603050405020304" pitchFamily="18" charset="0"/>
                <a:cs typeface="Times New Roman" panose="02020603050405020304" pitchFamily="18" charset="0"/>
              </a:rPr>
              <a:t>Financial </a:t>
            </a:r>
            <a:r>
              <a:rPr lang="en-US" sz="2600" b="1" i="1" dirty="0">
                <a:latin typeface="Times New Roman" panose="02020603050405020304" pitchFamily="18" charset="0"/>
                <a:cs typeface="Times New Roman" panose="02020603050405020304" pitchFamily="18" charset="0"/>
              </a:rPr>
              <a:t>inclusion and country-level characteristics </a:t>
            </a:r>
            <a:endParaRPr lang="en-GB" sz="2600" b="1" i="1" dirty="0">
              <a:latin typeface="Times New Roman" panose="02020603050405020304" pitchFamily="18" charset="0"/>
              <a:cs typeface="Times New Roman" panose="02020603050405020304" pitchFamily="18" charset="0"/>
            </a:endParaRPr>
          </a:p>
        </p:txBody>
      </p:sp>
      <p:sp>
        <p:nvSpPr>
          <p:cNvPr id="3" name="TextBox 2"/>
          <p:cNvSpPr txBox="1"/>
          <p:nvPr/>
        </p:nvSpPr>
        <p:spPr>
          <a:xfrm>
            <a:off x="6705601" y="1536680"/>
            <a:ext cx="2285999" cy="3785652"/>
          </a:xfrm>
          <a:prstGeom prst="rect">
            <a:avLst/>
          </a:prstGeom>
          <a:noFill/>
        </p:spPr>
        <p:txBody>
          <a:bodyPr wrap="square" rtlCol="0">
            <a:spAutoFit/>
          </a:bodyPr>
          <a:lstStyle/>
          <a:p>
            <a:pPr marL="171450" indent="-171450" algn="just">
              <a:buFontTx/>
              <a:buChar char="-"/>
            </a:pPr>
            <a:endParaRPr lang="en-US" sz="1200" dirty="0">
              <a:latin typeface="Times New Roman" panose="02020603050405020304" pitchFamily="18" charset="0"/>
              <a:cs typeface="Times New Roman" panose="02020603050405020304" pitchFamily="18" charset="0"/>
            </a:endParaRPr>
          </a:p>
          <a:p>
            <a:pPr marL="171450" indent="-171450" algn="just">
              <a:buFontTx/>
              <a:buChar char="-"/>
            </a:pPr>
            <a:r>
              <a:rPr lang="en-GB" sz="1200" dirty="0">
                <a:latin typeface="Times New Roman" panose="02020603050405020304" pitchFamily="18" charset="0"/>
                <a:cs typeface="Times New Roman" panose="02020603050405020304" pitchFamily="18" charset="0"/>
              </a:rPr>
              <a:t>Greater banking system competition, concentration,  </a:t>
            </a:r>
            <a:r>
              <a:rPr lang="en-GB" sz="1200" dirty="0" smtClean="0">
                <a:latin typeface="Times New Roman" panose="02020603050405020304" pitchFamily="18" charset="0"/>
                <a:cs typeface="Times New Roman" panose="02020603050405020304" pitchFamily="18" charset="0"/>
              </a:rPr>
              <a:t>bank capital regulation , and financial freedom are </a:t>
            </a:r>
            <a:r>
              <a:rPr lang="en-GB" sz="1200" dirty="0">
                <a:latin typeface="Times New Roman" panose="02020603050405020304" pitchFamily="18" charset="0"/>
                <a:cs typeface="Times New Roman" panose="02020603050405020304" pitchFamily="18" charset="0"/>
              </a:rPr>
              <a:t>associated with higher financial </a:t>
            </a:r>
            <a:r>
              <a:rPr lang="en-GB" sz="1200" dirty="0" smtClean="0">
                <a:latin typeface="Times New Roman" panose="02020603050405020304" pitchFamily="18" charset="0"/>
                <a:cs typeface="Times New Roman" panose="02020603050405020304" pitchFamily="18" charset="0"/>
              </a:rPr>
              <a:t>inclusion</a:t>
            </a:r>
            <a:endParaRPr lang="en-GB" sz="1200" dirty="0">
              <a:latin typeface="Times New Roman" panose="02020603050405020304" pitchFamily="18" charset="0"/>
              <a:cs typeface="Times New Roman" panose="02020603050405020304" pitchFamily="18" charset="0"/>
            </a:endParaRPr>
          </a:p>
          <a:p>
            <a:pPr marL="171450" indent="-171450" algn="just">
              <a:buFontTx/>
              <a:buChar char="-"/>
            </a:pPr>
            <a:endParaRPr lang="en-GB" sz="1200" dirty="0">
              <a:latin typeface="Times New Roman" panose="02020603050405020304" pitchFamily="18" charset="0"/>
              <a:cs typeface="Times New Roman" panose="02020603050405020304" pitchFamily="18" charset="0"/>
            </a:endParaRPr>
          </a:p>
          <a:p>
            <a:pPr marL="171450" indent="-171450" algn="just">
              <a:buFontTx/>
              <a:buChar char="-"/>
            </a:pPr>
            <a:r>
              <a:rPr lang="en-US" sz="1200" dirty="0">
                <a:latin typeface="Times New Roman" panose="02020603050405020304" pitchFamily="18" charset="0"/>
                <a:cs typeface="Times New Roman" panose="02020603050405020304" pitchFamily="18" charset="0"/>
              </a:rPr>
              <a:t>H</a:t>
            </a:r>
            <a:r>
              <a:rPr lang="en-US" sz="1200" dirty="0" smtClean="0">
                <a:latin typeface="Times New Roman" panose="02020603050405020304" pitchFamily="18" charset="0"/>
                <a:cs typeface="Times New Roman" panose="02020603050405020304" pitchFamily="18" charset="0"/>
              </a:rPr>
              <a:t>igher </a:t>
            </a:r>
            <a:r>
              <a:rPr lang="en-US" sz="1200" dirty="0">
                <a:latin typeface="Times New Roman" panose="02020603050405020304" pitchFamily="18" charset="0"/>
                <a:cs typeface="Times New Roman" panose="02020603050405020304" pitchFamily="18" charset="0"/>
              </a:rPr>
              <a:t>levels of income, </a:t>
            </a:r>
            <a:r>
              <a:rPr lang="en-US" sz="1200" dirty="0" smtClean="0">
                <a:latin typeface="Times New Roman" panose="02020603050405020304" pitchFamily="18" charset="0"/>
                <a:cs typeface="Times New Roman" panose="02020603050405020304" pitchFamily="18" charset="0"/>
              </a:rPr>
              <a:t>government integrity, human development, </a:t>
            </a:r>
            <a:r>
              <a:rPr lang="en-US" sz="1200" dirty="0">
                <a:latin typeface="Times New Roman" panose="02020603050405020304" pitchFamily="18" charset="0"/>
                <a:cs typeface="Times New Roman" panose="02020603050405020304" pitchFamily="18" charset="0"/>
              </a:rPr>
              <a:t>and internet usage are positively related to financial </a:t>
            </a:r>
            <a:r>
              <a:rPr lang="en-US" sz="1200" dirty="0" smtClean="0">
                <a:latin typeface="Times New Roman" panose="02020603050405020304" pitchFamily="18" charset="0"/>
                <a:cs typeface="Times New Roman" panose="02020603050405020304" pitchFamily="18" charset="0"/>
              </a:rPr>
              <a:t>inclusion</a:t>
            </a:r>
            <a:endParaRPr lang="en-US" sz="1200" dirty="0">
              <a:latin typeface="Times New Roman" panose="02020603050405020304" pitchFamily="18" charset="0"/>
              <a:cs typeface="Times New Roman" panose="02020603050405020304" pitchFamily="18" charset="0"/>
            </a:endParaRPr>
          </a:p>
          <a:p>
            <a:pPr marL="171450" indent="-171450" algn="just">
              <a:buFontTx/>
              <a:buChar char="-"/>
            </a:pPr>
            <a:endParaRPr lang="en-GB" sz="1200" dirty="0">
              <a:latin typeface="Times New Roman" panose="02020603050405020304" pitchFamily="18" charset="0"/>
              <a:cs typeface="Times New Roman" panose="02020603050405020304" pitchFamily="18" charset="0"/>
            </a:endParaRPr>
          </a:p>
          <a:p>
            <a:pPr marL="171450" indent="-171450" algn="just">
              <a:buFontTx/>
              <a:buChar char="-"/>
            </a:pPr>
            <a:r>
              <a:rPr lang="en-US" sz="1200" dirty="0" smtClean="0">
                <a:latin typeface="Times New Roman" panose="02020603050405020304" pitchFamily="18" charset="0"/>
                <a:cs typeface="Times New Roman" panose="02020603050405020304" pitchFamily="18" charset="0"/>
              </a:rPr>
              <a:t>While high unemployment and inflation are </a:t>
            </a:r>
            <a:r>
              <a:rPr lang="en-US" sz="1200" dirty="0">
                <a:latin typeface="Times New Roman" panose="02020603050405020304" pitchFamily="18" charset="0"/>
                <a:cs typeface="Times New Roman" panose="02020603050405020304" pitchFamily="18" charset="0"/>
              </a:rPr>
              <a:t>negatively associated with financial </a:t>
            </a:r>
            <a:r>
              <a:rPr lang="en-US" sz="1200" dirty="0" smtClean="0">
                <a:latin typeface="Times New Roman" panose="02020603050405020304" pitchFamily="18" charset="0"/>
                <a:cs typeface="Times New Roman" panose="02020603050405020304" pitchFamily="18" charset="0"/>
              </a:rPr>
              <a:t>inclusion</a:t>
            </a:r>
            <a:endParaRPr lang="en-GB" sz="1200" dirty="0">
              <a:latin typeface="Times New Roman" panose="02020603050405020304" pitchFamily="18" charset="0"/>
              <a:cs typeface="Times New Roman" panose="02020603050405020304" pitchFamily="18" charset="0"/>
            </a:endParaRPr>
          </a:p>
          <a:p>
            <a:pPr algn="just"/>
            <a:endParaRPr lang="en-US" sz="1200" dirty="0">
              <a:latin typeface="Times New Roman" panose="02020603050405020304" pitchFamily="18" charset="0"/>
              <a:cs typeface="Times New Roman" panose="02020603050405020304" pitchFamily="18" charset="0"/>
            </a:endParaRPr>
          </a:p>
          <a:p>
            <a:pPr algn="just"/>
            <a:endParaRPr lang="en-US" sz="1200" dirty="0">
              <a:latin typeface="Times New Roman" panose="02020603050405020304" pitchFamily="18" charset="0"/>
              <a:cs typeface="Times New Roman" panose="02020603050405020304"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1343614238"/>
              </p:ext>
            </p:extLst>
          </p:nvPr>
        </p:nvGraphicFramePr>
        <p:xfrm>
          <a:off x="457200" y="6595108"/>
          <a:ext cx="2819400" cy="262892"/>
        </p:xfrm>
        <a:graphic>
          <a:graphicData uri="http://schemas.openxmlformats.org/drawingml/2006/table">
            <a:tbl>
              <a:tblPr>
                <a:tableStyleId>{5C22544A-7EE6-4342-B048-85BDC9FD1C3A}</a:tableStyleId>
              </a:tblPr>
              <a:tblGrid>
                <a:gridCol w="2819400">
                  <a:extLst>
                    <a:ext uri="{9D8B030D-6E8A-4147-A177-3AD203B41FA5}">
                      <a16:colId xmlns:a16="http://schemas.microsoft.com/office/drawing/2014/main" xmlns="" val="20000"/>
                    </a:ext>
                  </a:extLst>
                </a:gridCol>
              </a:tblGrid>
              <a:tr h="131446">
                <a:tc>
                  <a:txBody>
                    <a:bodyPr/>
                    <a:lstStyle/>
                    <a:p>
                      <a:pPr algn="l" fontAlgn="b"/>
                      <a:r>
                        <a:rPr lang="en-GB" sz="800" u="none" strike="noStrike" dirty="0">
                          <a:effectLst/>
                          <a:latin typeface="Times New Roman" panose="02020603050405020304" pitchFamily="18" charset="0"/>
                          <a:cs typeface="Times New Roman" panose="02020603050405020304" pitchFamily="18" charset="0"/>
                        </a:rPr>
                        <a:t>Robust t-statistics in parentheses</a:t>
                      </a:r>
                      <a:endParaRPr lang="en-GB" sz="800" b="0" i="0" u="none" strike="noStrike" dirty="0">
                        <a:effectLst/>
                        <a:latin typeface="Times New Roman" panose="02020603050405020304" pitchFamily="18" charset="0"/>
                        <a:cs typeface="Times New Roman" panose="02020603050405020304" pitchFamily="18" charset="0"/>
                      </a:endParaRPr>
                    </a:p>
                  </a:txBody>
                  <a:tcPr marL="9525" marR="9525" marT="9525" marB="0" anchor="b">
                    <a:solidFill>
                      <a:schemeClr val="bg1"/>
                    </a:solidFill>
                  </a:tcPr>
                </a:tc>
                <a:extLst>
                  <a:ext uri="{0D108BD9-81ED-4DB2-BD59-A6C34878D82A}">
                    <a16:rowId xmlns:a16="http://schemas.microsoft.com/office/drawing/2014/main" xmlns="" val="10000"/>
                  </a:ext>
                </a:extLst>
              </a:tr>
              <a:tr h="131446">
                <a:tc>
                  <a:txBody>
                    <a:bodyPr/>
                    <a:lstStyle/>
                    <a:p>
                      <a:pPr algn="l" fontAlgn="b"/>
                      <a:r>
                        <a:rPr lang="en-GB" sz="800" u="none" strike="noStrike" dirty="0" smtClean="0">
                          <a:effectLst/>
                          <a:latin typeface="Times New Roman" panose="02020603050405020304" pitchFamily="18" charset="0"/>
                          <a:cs typeface="Times New Roman" panose="02020603050405020304" pitchFamily="18" charset="0"/>
                        </a:rPr>
                        <a:t>*** </a:t>
                      </a:r>
                      <a:r>
                        <a:rPr lang="en-GB" sz="800" u="none" strike="noStrike" dirty="0">
                          <a:effectLst/>
                          <a:latin typeface="Times New Roman" panose="02020603050405020304" pitchFamily="18" charset="0"/>
                          <a:cs typeface="Times New Roman" panose="02020603050405020304" pitchFamily="18" charset="0"/>
                        </a:rPr>
                        <a:t>p&lt;0.01, ** p&lt;0.05, * p&lt;0.1</a:t>
                      </a:r>
                      <a:endParaRPr lang="en-GB" sz="800" b="0" i="0" u="none" strike="noStrike" dirty="0">
                        <a:effectLst/>
                        <a:latin typeface="Times New Roman" panose="02020603050405020304" pitchFamily="18" charset="0"/>
                        <a:cs typeface="Times New Roman" panose="02020603050405020304" pitchFamily="18" charset="0"/>
                      </a:endParaRPr>
                    </a:p>
                  </a:txBody>
                  <a:tcPr marL="9525" marR="9525" marT="9525" marB="0" anchor="b">
                    <a:solidFill>
                      <a:schemeClr val="bg1"/>
                    </a:solidFill>
                  </a:tcPr>
                </a:tc>
                <a:extLst>
                  <a:ext uri="{0D108BD9-81ED-4DB2-BD59-A6C34878D82A}">
                    <a16:rowId xmlns:a16="http://schemas.microsoft.com/office/drawing/2014/main" xmlns="" val="10001"/>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184103517"/>
              </p:ext>
            </p:extLst>
          </p:nvPr>
        </p:nvGraphicFramePr>
        <p:xfrm>
          <a:off x="685799" y="392429"/>
          <a:ext cx="6019804" cy="6160772"/>
        </p:xfrm>
        <a:graphic>
          <a:graphicData uri="http://schemas.openxmlformats.org/drawingml/2006/table">
            <a:tbl>
              <a:tblPr firstRow="1" firstCol="1" bandRow="1"/>
              <a:tblGrid>
                <a:gridCol w="2177374"/>
                <a:gridCol w="768486"/>
                <a:gridCol w="768486"/>
                <a:gridCol w="768486"/>
                <a:gridCol w="768486"/>
                <a:gridCol w="768486"/>
              </a:tblGrid>
              <a:tr h="216626">
                <a:tc>
                  <a:txBody>
                    <a:bodyPr/>
                    <a:lstStyle/>
                    <a:p>
                      <a:pPr marL="0" marR="0" indent="0" algn="l">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Model (1)</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Model (2)</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Model (3)</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Model (4)</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Model (5)</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16626">
                <a:tc>
                  <a:txBody>
                    <a:bodyPr/>
                    <a:lstStyle/>
                    <a:p>
                      <a:pPr marL="0" marR="0" indent="0" algn="l">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GDP per capita</a:t>
                      </a:r>
                      <a:r>
                        <a:rPr lang="en-GB" sz="800" baseline="-25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t-1</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indent="0" algn="ctr">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0.1168**</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indent="0" algn="ctr">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0.0987**</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r>
              <a:tr h="121920">
                <a:tc>
                  <a:txBody>
                    <a:bodyPr/>
                    <a:lstStyle/>
                    <a:p>
                      <a:pPr marL="0" marR="0" indent="0" algn="l">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(3.99)</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(5.08)</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r>
              <a:tr h="216626">
                <a:tc>
                  <a:txBody>
                    <a:bodyPr/>
                    <a:lstStyle/>
                    <a:p>
                      <a:pPr marL="0" marR="0" indent="0" algn="l">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Unemployment</a:t>
                      </a:r>
                      <a:r>
                        <a:rPr lang="en-GB" sz="800" baseline="-25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t-1</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-0.0005</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-0.0015**</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-0.0033**</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-0.0029**</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-0.0033**</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r>
              <a:tr h="128587">
                <a:tc>
                  <a:txBody>
                    <a:bodyPr/>
                    <a:lstStyle/>
                    <a:p>
                      <a:pPr marL="0" marR="0" indent="0" algn="l">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(-0.61)</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(-2.07)</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(-3.23)</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(-2.64)</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(-2.96)</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r>
              <a:tr h="216626">
                <a:tc>
                  <a:txBody>
                    <a:bodyPr/>
                    <a:lstStyle/>
                    <a:p>
                      <a:pPr marL="0" marR="0" indent="0" algn="l">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Inflation</a:t>
                      </a:r>
                      <a:r>
                        <a:rPr lang="en-GB" sz="800" baseline="-25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t-1</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-0.0007**</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-0.0009**</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-0.0003</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-0.0004</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-0.0004</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r>
              <a:tr h="135254">
                <a:tc>
                  <a:txBody>
                    <a:bodyPr/>
                    <a:lstStyle/>
                    <a:p>
                      <a:pPr marL="0" marR="0" indent="0" algn="l">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(-2.13)</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(-2.86)</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(-1.08)</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(-1.24)</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(-1.10)</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r>
              <a:tr h="216626">
                <a:tc>
                  <a:txBody>
                    <a:bodyPr/>
                    <a:lstStyle/>
                    <a:p>
                      <a:pPr marL="0" marR="0" indent="0" algn="l">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Boone indicator</a:t>
                      </a:r>
                      <a:r>
                        <a:rPr lang="en-GB" sz="800" baseline="-25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-0.0583**</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-0.0435**</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-0.0433**</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-0.0330**</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r>
              <a:tr h="141921">
                <a:tc>
                  <a:txBody>
                    <a:bodyPr/>
                    <a:lstStyle/>
                    <a:p>
                      <a:pPr marL="0" marR="0" indent="0" algn="l">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(-3.24)</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(-3.34)</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(-2.92)</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(-2.62)</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r>
              <a:tr h="216626">
                <a:tc>
                  <a:txBody>
                    <a:bodyPr/>
                    <a:lstStyle/>
                    <a:p>
                      <a:pPr marL="0" marR="0" indent="0" algn="l">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Bank concentration</a:t>
                      </a:r>
                      <a:r>
                        <a:rPr lang="en-GB" sz="800" baseline="-25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t-1</a:t>
                      </a: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0.0009**</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0.0012**</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0.0010**</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0.0009**</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r>
              <a:tr h="148588">
                <a:tc>
                  <a:txBody>
                    <a:bodyPr/>
                    <a:lstStyle/>
                    <a:p>
                      <a:pPr marL="0" marR="0" indent="0" algn="l">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(2.16)</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(2.35)</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(2.09)</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(2.08)</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r>
              <a:tr h="216626">
                <a:tc>
                  <a:txBody>
                    <a:bodyPr/>
                    <a:lstStyle/>
                    <a:p>
                      <a:pPr marL="0" marR="0" indent="0" algn="l">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Capital regulation</a:t>
                      </a:r>
                      <a:r>
                        <a:rPr lang="en-GB" sz="800" baseline="-250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t-1</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0.0025</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0.0028</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0.0031</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0.0042**</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r>
              <a:tr h="155255">
                <a:tc>
                  <a:txBody>
                    <a:bodyPr/>
                    <a:lstStyle/>
                    <a:p>
                      <a:pPr marL="0" marR="0" indent="0" algn="l">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(1.16)</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(1.25)</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(1.41)</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(2.03)</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r>
              <a:tr h="216626">
                <a:tc>
                  <a:txBody>
                    <a:bodyPr/>
                    <a:lstStyle/>
                    <a:p>
                      <a:pPr marL="0" marR="0" indent="0" algn="l">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Financial freedom</a:t>
                      </a:r>
                      <a:r>
                        <a:rPr lang="en-GB" sz="800" baseline="-25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t-1</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0.0006</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0.0008</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0.0005</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0.0012**</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r>
              <a:tr h="161922">
                <a:tc>
                  <a:txBody>
                    <a:bodyPr/>
                    <a:lstStyle/>
                    <a:p>
                      <a:pPr marL="0" marR="0" indent="0" algn="l">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(1.26)</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(1.56)</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(0.97)</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(2.37)</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r>
              <a:tr h="216626">
                <a:tc>
                  <a:txBody>
                    <a:bodyPr/>
                    <a:lstStyle/>
                    <a:p>
                      <a:pPr marL="0" marR="0" indent="0" algn="l">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Government integrity</a:t>
                      </a:r>
                      <a:r>
                        <a:rPr lang="en-GB" sz="800" baseline="-25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t-1</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0.0012**</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r>
              <a:tr h="168589">
                <a:tc>
                  <a:txBody>
                    <a:bodyPr/>
                    <a:lstStyle/>
                    <a:p>
                      <a:pPr marL="0" marR="0" indent="0" algn="l">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(2.14)</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r>
              <a:tr h="190496">
                <a:tc>
                  <a:txBody>
                    <a:bodyPr/>
                    <a:lstStyle/>
                    <a:p>
                      <a:pPr marL="0" marR="0" indent="0" algn="l">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HDI</a:t>
                      </a:r>
                      <a:r>
                        <a:rPr lang="en-GB" sz="800" baseline="-25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t-1</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dirty="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1.1572**</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r>
              <a:tr h="136203">
                <a:tc>
                  <a:txBody>
                    <a:bodyPr/>
                    <a:lstStyle/>
                    <a:p>
                      <a:pPr marL="0" marR="0" indent="0" algn="l">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(3.92)</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r>
              <a:tr h="216626">
                <a:tc>
                  <a:txBody>
                    <a:bodyPr/>
                    <a:lstStyle/>
                    <a:p>
                      <a:pPr marL="0" marR="0" indent="0" algn="l">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Individuals using internet</a:t>
                      </a:r>
                      <a:r>
                        <a:rPr lang="en-GB" sz="800" baseline="-25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t-1</a:t>
                      </a: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0.0019**</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r>
              <a:tr h="142870">
                <a:tc>
                  <a:txBody>
                    <a:bodyPr/>
                    <a:lstStyle/>
                    <a:p>
                      <a:pPr marL="0" marR="0" indent="0" algn="l">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a:lnSpc>
                          <a:spcPct val="115000"/>
                        </a:lnSpc>
                      </a:pPr>
                      <a:endParaRPr lang="en-US" sz="900">
                        <a:effectLst/>
                        <a:latin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(3.36)</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r>
              <a:tr h="164777">
                <a:tc>
                  <a:txBody>
                    <a:bodyPr/>
                    <a:lstStyle/>
                    <a:p>
                      <a:pPr marL="0" marR="0" indent="0" algn="l">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Constant</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-0.7453**</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-0.6886**</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0.1096</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-0.6633**</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0.0797</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r>
              <a:tr h="110484">
                <a:tc>
                  <a:txBody>
                    <a:bodyPr/>
                    <a:lstStyle/>
                    <a:p>
                      <a:pPr marL="0" marR="0" indent="0" algn="l">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(-2.91)</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(-3.63)</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(1.52)</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(-2.92)</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(1.39)</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r>
              <a:tr h="208591">
                <a:tc>
                  <a:txBody>
                    <a:bodyPr/>
                    <a:lstStyle/>
                    <a:p>
                      <a:pPr marL="0" marR="0" indent="0" algn="l">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Country fixed effects</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Yes</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Yes</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Yes</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Yes</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Yes</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r>
              <a:tr h="152400">
                <a:tc>
                  <a:txBody>
                    <a:bodyPr/>
                    <a:lstStyle/>
                    <a:p>
                      <a:pPr marL="0" marR="0" indent="0" algn="l">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Time fixed effects</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Yes</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Yes</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Yes</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Yes</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Yes</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r>
              <a:tr h="174307">
                <a:tc>
                  <a:txBody>
                    <a:bodyPr/>
                    <a:lstStyle/>
                    <a:p>
                      <a:pPr marL="0" marR="0" indent="0" algn="l">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Clustering</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Yes</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Yes</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Yes</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Yes</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Yes</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r>
              <a:tr h="196214">
                <a:tc>
                  <a:txBody>
                    <a:bodyPr/>
                    <a:lstStyle/>
                    <a:p>
                      <a:pPr marL="0" marR="0" indent="0" algn="l">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Observations</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449</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343</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343</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342</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343</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a:noFill/>
                    </a:lnB>
                    <a:solidFill>
                      <a:srgbClr val="FFFFFF"/>
                    </a:solidFill>
                  </a:tcPr>
                </a:tc>
              </a:tr>
              <a:tr h="141921">
                <a:tc>
                  <a:txBody>
                    <a:bodyPr/>
                    <a:lstStyle/>
                    <a:p>
                      <a:pPr marL="0" marR="0" indent="0" algn="l">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Adjusted R-squared (within)</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marL="0" marR="0" indent="0" algn="ctr">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0.267</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marL="0" marR="0" indent="0" algn="ctr">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0.309</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marL="0" marR="0" indent="0" algn="ctr">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0.208</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marL="0" marR="0" indent="0" algn="ctr">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0.233</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marL="0" marR="0" indent="0" algn="ctr">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0.272</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40410" marR="40410" marT="0" marB="0">
                    <a:lnL>
                      <a:noFill/>
                    </a:lnL>
                    <a:lnR>
                      <a:noFill/>
                    </a:lnR>
                    <a:lnT>
                      <a:noFill/>
                    </a:lnT>
                    <a:lnB w="12700" cap="flat" cmpd="sng" algn="ctr">
                      <a:solidFill>
                        <a:schemeClr val="tx1"/>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632165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09234" y="0"/>
            <a:ext cx="1234767"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228600" y="86380"/>
            <a:ext cx="6861071" cy="523220"/>
          </a:xfrm>
          <a:prstGeom prst="rect">
            <a:avLst/>
          </a:prstGeom>
          <a:noFill/>
        </p:spPr>
        <p:txBody>
          <a:bodyPr wrap="square" rtlCol="0">
            <a:spAutoFit/>
          </a:bodyPr>
          <a:lstStyle/>
          <a:p>
            <a:r>
              <a:rPr lang="en-GB" sz="2800" b="1" i="1" dirty="0" smtClean="0">
                <a:latin typeface="Times New Roman" panose="02020603050405020304" pitchFamily="18" charset="0"/>
                <a:cs typeface="Times New Roman" panose="02020603050405020304" pitchFamily="18" charset="0"/>
              </a:rPr>
              <a:t>Other results </a:t>
            </a:r>
            <a:endParaRPr lang="en-GB" sz="2800" b="1" i="1" dirty="0">
              <a:latin typeface="Times New Roman" panose="02020603050405020304" pitchFamily="18" charset="0"/>
              <a:cs typeface="Times New Roman" panose="02020603050405020304" pitchFamily="18" charset="0"/>
            </a:endParaRPr>
          </a:p>
        </p:txBody>
      </p:sp>
      <p:sp>
        <p:nvSpPr>
          <p:cNvPr id="3" name="TextBox 2"/>
          <p:cNvSpPr txBox="1"/>
          <p:nvPr/>
        </p:nvSpPr>
        <p:spPr>
          <a:xfrm>
            <a:off x="533400" y="914400"/>
            <a:ext cx="8153400" cy="4801314"/>
          </a:xfrm>
          <a:prstGeom prst="rect">
            <a:avLst/>
          </a:prstGeom>
          <a:noFill/>
        </p:spPr>
        <p:txBody>
          <a:bodyPr wrap="square" rtlCol="0">
            <a:spAutoFit/>
          </a:bodyPr>
          <a:lstStyle/>
          <a:p>
            <a:pPr marL="285750" indent="-285750" algn="just">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We </a:t>
            </a:r>
            <a:r>
              <a:rPr lang="en-US" dirty="0">
                <a:latin typeface="Times New Roman" panose="02020603050405020304" pitchFamily="18" charset="0"/>
                <a:cs typeface="Times New Roman" panose="02020603050405020304" pitchFamily="18" charset="0"/>
              </a:rPr>
              <a:t>re-construct the financial inclusion index using a two-stage </a:t>
            </a:r>
            <a:r>
              <a:rPr lang="en-US" b="1" dirty="0">
                <a:latin typeface="Times New Roman" panose="02020603050405020304" pitchFamily="18" charset="0"/>
                <a:cs typeface="Times New Roman" panose="02020603050405020304" pitchFamily="18" charset="0"/>
              </a:rPr>
              <a:t>principal component analysis</a:t>
            </a:r>
            <a:r>
              <a:rPr lang="en-US" dirty="0">
                <a:latin typeface="Times New Roman" panose="02020603050405020304" pitchFamily="18" charset="0"/>
                <a:cs typeface="Times New Roman" panose="02020603050405020304" pitchFamily="18" charset="0"/>
              </a:rPr>
              <a:t> (PCA</a:t>
            </a:r>
            <a:r>
              <a:rPr lang="en-US" dirty="0" smtClean="0">
                <a:latin typeface="Times New Roman" panose="02020603050405020304" pitchFamily="18" charset="0"/>
                <a:cs typeface="Times New Roman" panose="02020603050405020304" pitchFamily="18" charset="0"/>
              </a:rPr>
              <a:t>) and </a:t>
            </a:r>
            <a:r>
              <a:rPr lang="en-US" dirty="0">
                <a:latin typeface="Times New Roman" panose="02020603050405020304" pitchFamily="18" charset="0"/>
                <a:cs typeface="Times New Roman" panose="02020603050405020304" pitchFamily="18" charset="0"/>
              </a:rPr>
              <a:t>re-estimate the baseline </a:t>
            </a:r>
            <a:r>
              <a:rPr lang="en-US" dirty="0" smtClean="0">
                <a:latin typeface="Times New Roman" panose="02020603050405020304" pitchFamily="18" charset="0"/>
                <a:cs typeface="Times New Roman" panose="02020603050405020304" pitchFamily="18" charset="0"/>
              </a:rPr>
              <a:t>regressions with this index as the dependent variable </a:t>
            </a:r>
          </a:p>
          <a:p>
            <a:pPr marL="742950" lvl="1" indent="-285750"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Results largely </a:t>
            </a:r>
            <a:r>
              <a:rPr lang="en-US" b="1" dirty="0">
                <a:latin typeface="Times New Roman" panose="02020603050405020304" pitchFamily="18" charset="0"/>
                <a:cs typeface="Times New Roman" panose="02020603050405020304" pitchFamily="18" charset="0"/>
              </a:rPr>
              <a:t>confirm the baseline </a:t>
            </a:r>
            <a:r>
              <a:rPr lang="en-US" b="1" dirty="0" smtClean="0">
                <a:latin typeface="Times New Roman" panose="02020603050405020304" pitchFamily="18" charset="0"/>
                <a:cs typeface="Times New Roman" panose="02020603050405020304" pitchFamily="18" charset="0"/>
              </a:rPr>
              <a:t>findings</a:t>
            </a:r>
          </a:p>
          <a:p>
            <a:pPr marL="285750" indent="-285750" algn="just">
              <a:buFont typeface="Wingdings" panose="05000000000000000000" pitchFamily="2" charset="2"/>
              <a:buChar char="v"/>
            </a:pPr>
            <a:endParaRPr lang="en-US"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We </a:t>
            </a:r>
            <a:r>
              <a:rPr lang="en-US" dirty="0">
                <a:latin typeface="Times New Roman" panose="02020603050405020304" pitchFamily="18" charset="0"/>
                <a:cs typeface="Times New Roman" panose="02020603050405020304" pitchFamily="18" charset="0"/>
              </a:rPr>
              <a:t>examine whether the association between financial inclusion and the country-level factors varies across countries with </a:t>
            </a:r>
            <a:r>
              <a:rPr lang="en-US" b="1" dirty="0">
                <a:latin typeface="Times New Roman" panose="02020603050405020304" pitchFamily="18" charset="0"/>
                <a:cs typeface="Times New Roman" panose="02020603050405020304" pitchFamily="18" charset="0"/>
              </a:rPr>
              <a:t>different income </a:t>
            </a:r>
            <a:r>
              <a:rPr lang="en-US" b="1" dirty="0" smtClean="0">
                <a:latin typeface="Times New Roman" panose="02020603050405020304" pitchFamily="18" charset="0"/>
                <a:cs typeface="Times New Roman" panose="02020603050405020304" pitchFamily="18" charset="0"/>
              </a:rPr>
              <a:t>levels </a:t>
            </a:r>
          </a:p>
          <a:p>
            <a:pPr marL="742950" lvl="1" indent="-285750"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We </a:t>
            </a:r>
            <a:r>
              <a:rPr lang="en-US" dirty="0">
                <a:latin typeface="Times New Roman" panose="02020603050405020304" pitchFamily="18" charset="0"/>
                <a:cs typeface="Times New Roman" panose="02020603050405020304" pitchFamily="18" charset="0"/>
              </a:rPr>
              <a:t>find that </a:t>
            </a:r>
            <a:r>
              <a:rPr lang="en-US" b="1" dirty="0" smtClean="0">
                <a:latin typeface="Times New Roman" panose="02020603050405020304" pitchFamily="18" charset="0"/>
                <a:cs typeface="Times New Roman" panose="02020603050405020304" pitchFamily="18" charset="0"/>
              </a:rPr>
              <a:t>bank </a:t>
            </a:r>
            <a:r>
              <a:rPr lang="en-US" b="1" dirty="0">
                <a:latin typeface="Times New Roman" panose="02020603050405020304" pitchFamily="18" charset="0"/>
                <a:cs typeface="Times New Roman" panose="02020603050405020304" pitchFamily="18" charset="0"/>
              </a:rPr>
              <a:t>competition and internet usage </a:t>
            </a:r>
            <a:r>
              <a:rPr lang="en-US" dirty="0">
                <a:latin typeface="Times New Roman" panose="02020603050405020304" pitchFamily="18" charset="0"/>
                <a:cs typeface="Times New Roman" panose="02020603050405020304" pitchFamily="18" charset="0"/>
              </a:rPr>
              <a:t>appear to be more important for enabling financial inclusion in low income </a:t>
            </a:r>
            <a:r>
              <a:rPr lang="en-US" dirty="0" smtClean="0">
                <a:latin typeface="Times New Roman" panose="02020603050405020304" pitchFamily="18" charset="0"/>
                <a:cs typeface="Times New Roman" panose="02020603050405020304" pitchFamily="18" charset="0"/>
              </a:rPr>
              <a:t>countries </a:t>
            </a:r>
          </a:p>
          <a:p>
            <a:pPr marL="285750" indent="-285750" algn="just">
              <a:buFont typeface="Wingdings" panose="05000000000000000000" pitchFamily="2" charset="2"/>
              <a:buChar char="v"/>
            </a:pPr>
            <a:endParaRPr lang="en-US"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We conduct a number of </a:t>
            </a:r>
            <a:r>
              <a:rPr lang="en-US" dirty="0" smtClean="0">
                <a:latin typeface="Times New Roman" panose="02020603050405020304" pitchFamily="18" charset="0"/>
                <a:cs typeface="Times New Roman" panose="02020603050405020304" pitchFamily="18" charset="0"/>
              </a:rPr>
              <a:t>robustness tests including:</a:t>
            </a:r>
          </a:p>
          <a:p>
            <a:pPr marL="742950" lvl="1" indent="-285750"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reconstructing </a:t>
            </a:r>
            <a:r>
              <a:rPr lang="en-US" dirty="0">
                <a:latin typeface="Times New Roman" panose="02020603050405020304" pitchFamily="18" charset="0"/>
                <a:cs typeface="Times New Roman" panose="02020603050405020304" pitchFamily="18" charset="0"/>
              </a:rPr>
              <a:t>the index setting the minimum and maximum values for our six financial inclusion indicators as the “natural zeros” and “aspirational targets”, </a:t>
            </a:r>
            <a:r>
              <a:rPr lang="en-US" dirty="0" smtClean="0">
                <a:latin typeface="Times New Roman" panose="02020603050405020304" pitchFamily="18" charset="0"/>
                <a:cs typeface="Times New Roman" panose="02020603050405020304" pitchFamily="18" charset="0"/>
              </a:rPr>
              <a:t>respectively</a:t>
            </a:r>
          </a:p>
          <a:p>
            <a:pPr marL="742950" lvl="1" indent="-285750"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controlling </a:t>
            </a:r>
            <a:r>
              <a:rPr lang="en-US" dirty="0">
                <a:latin typeface="Times New Roman" panose="02020603050405020304" pitchFamily="18" charset="0"/>
                <a:cs typeface="Times New Roman" panose="02020603050405020304" pitchFamily="18" charset="0"/>
              </a:rPr>
              <a:t>for the potential impact of the financial crisis </a:t>
            </a:r>
            <a:r>
              <a:rPr lang="en-US" dirty="0" smtClean="0">
                <a:latin typeface="Times New Roman" panose="02020603050405020304" pitchFamily="18" charset="0"/>
                <a:cs typeface="Times New Roman" panose="02020603050405020304" pitchFamily="18" charset="0"/>
              </a:rPr>
              <a:t>on </a:t>
            </a:r>
            <a:r>
              <a:rPr lang="en-US" dirty="0">
                <a:latin typeface="Times New Roman" panose="02020603050405020304" pitchFamily="18" charset="0"/>
                <a:cs typeface="Times New Roman" panose="02020603050405020304" pitchFamily="18" charset="0"/>
              </a:rPr>
              <a:t>financial inclusion by dropping the crisis years 2008-09 from our </a:t>
            </a:r>
            <a:r>
              <a:rPr lang="en-US" dirty="0" smtClean="0">
                <a:latin typeface="Times New Roman" panose="02020603050405020304" pitchFamily="18" charset="0"/>
                <a:cs typeface="Times New Roman" panose="02020603050405020304" pitchFamily="18" charset="0"/>
              </a:rPr>
              <a:t>sample</a:t>
            </a:r>
          </a:p>
          <a:p>
            <a:pPr marL="1200150" lvl="2" indent="-285750"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results of the tests are largely consistent with our baseline </a:t>
            </a:r>
            <a:r>
              <a:rPr lang="en-US" dirty="0" smtClean="0">
                <a:latin typeface="Times New Roman" panose="02020603050405020304" pitchFamily="18" charset="0"/>
                <a:cs typeface="Times New Roman" panose="02020603050405020304" pitchFamily="18" charset="0"/>
              </a:rPr>
              <a:t>findings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18960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ofia stamou\Desktop\Essex-logo-410x130.gif"/>
          <p:cNvPicPr>
            <a:picLocks noChangeAspect="1" noChangeArrowheads="1"/>
          </p:cNvPicPr>
          <p:nvPr/>
        </p:nvPicPr>
        <p:blipFill>
          <a:blip r:embed="rId3" cstate="print"/>
          <a:srcRect/>
          <a:stretch>
            <a:fillRect/>
          </a:stretch>
        </p:blipFill>
        <p:spPr bwMode="auto">
          <a:xfrm>
            <a:off x="-9078" y="6299416"/>
            <a:ext cx="1761678" cy="558581"/>
          </a:xfrm>
          <a:prstGeom prst="rect">
            <a:avLst/>
          </a:prstGeom>
          <a:noFill/>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24800" y="1"/>
            <a:ext cx="1219200" cy="8276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838199" y="228600"/>
            <a:ext cx="6861071" cy="523220"/>
          </a:xfrm>
          <a:prstGeom prst="rect">
            <a:avLst/>
          </a:prstGeom>
          <a:noFill/>
        </p:spPr>
        <p:txBody>
          <a:bodyPr wrap="square" rtlCol="0">
            <a:spAutoFit/>
          </a:bodyPr>
          <a:lstStyle/>
          <a:p>
            <a:r>
              <a:rPr lang="en-GB" sz="2800" b="1" i="1" dirty="0" smtClean="0">
                <a:latin typeface="Times New Roman" panose="02020603050405020304" pitchFamily="18" charset="0"/>
                <a:cs typeface="Times New Roman" panose="02020603050405020304" pitchFamily="18" charset="0"/>
              </a:rPr>
              <a:t>Sum up / Conclusions</a:t>
            </a:r>
            <a:endParaRPr lang="en-GB" sz="2800" b="1" i="1" dirty="0">
              <a:latin typeface="Times New Roman" panose="02020603050405020304" pitchFamily="18" charset="0"/>
              <a:cs typeface="Times New Roman" panose="02020603050405020304" pitchFamily="18" charset="0"/>
            </a:endParaRPr>
          </a:p>
        </p:txBody>
      </p:sp>
      <p:sp>
        <p:nvSpPr>
          <p:cNvPr id="7" name="TextBox 6"/>
          <p:cNvSpPr txBox="1"/>
          <p:nvPr/>
        </p:nvSpPr>
        <p:spPr>
          <a:xfrm>
            <a:off x="653197" y="838200"/>
            <a:ext cx="7805003" cy="4247317"/>
          </a:xfrm>
          <a:prstGeom prst="rect">
            <a:avLst/>
          </a:prstGeom>
          <a:noFill/>
        </p:spPr>
        <p:txBody>
          <a:bodyPr wrap="square" rtlCol="0">
            <a:spAutoFit/>
          </a:bodyPr>
          <a:lstStyle/>
          <a:p>
            <a:pPr marL="285750" indent="-285750"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Our results suggest considerable progress in financial inclusion over the period under investigation, most markedly in the use and access </a:t>
            </a:r>
            <a:r>
              <a:rPr lang="en-US" dirty="0" smtClean="0">
                <a:latin typeface="Times New Roman" panose="02020603050405020304" pitchFamily="18" charset="0"/>
                <a:cs typeface="Times New Roman" panose="02020603050405020304" pitchFamily="18" charset="0"/>
              </a:rPr>
              <a:t>dimensions</a:t>
            </a:r>
            <a:endParaRPr lang="en-GB"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endParaRPr lang="en-GB"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US" dirty="0">
                <a:latin typeface="Times New Roman"/>
                <a:ea typeface="Calibri"/>
              </a:rPr>
              <a:t>Our findings indicate that financial inclusion is positively and significantly associated with GDP per capita, employment, bank competition, human development, government integrity, and internet </a:t>
            </a:r>
            <a:r>
              <a:rPr lang="en-US" dirty="0" smtClean="0">
                <a:latin typeface="Times New Roman"/>
                <a:ea typeface="Calibri"/>
              </a:rPr>
              <a:t>usage</a:t>
            </a:r>
            <a:endParaRPr lang="en-GB" dirty="0">
              <a:latin typeface="Times New Roman"/>
              <a:ea typeface="Calibri"/>
            </a:endParaRPr>
          </a:p>
          <a:p>
            <a:pPr algn="just"/>
            <a:r>
              <a:rPr lang="en-GB" dirty="0">
                <a:latin typeface="Times New Roman" panose="02020603050405020304" pitchFamily="18" charset="0"/>
                <a:cs typeface="Times New Roman" panose="02020603050405020304" pitchFamily="18" charset="0"/>
              </a:rPr>
              <a:t> </a:t>
            </a:r>
          </a:p>
          <a:p>
            <a:pPr marL="285750" indent="-285750" algn="just">
              <a:buFont typeface="Arial" panose="020B0604020202020204" pitchFamily="34" charset="0"/>
              <a:buChar char="•"/>
            </a:pPr>
            <a:r>
              <a:rPr lang="en-US" dirty="0">
                <a:latin typeface="Times New Roman"/>
                <a:ea typeface="Calibri"/>
              </a:rPr>
              <a:t>Our evidence also highlights the importance of considering the level of national income when designing policies to boost financial </a:t>
            </a:r>
            <a:r>
              <a:rPr lang="en-US" dirty="0" smtClean="0">
                <a:latin typeface="Times New Roman"/>
                <a:ea typeface="Calibri"/>
              </a:rPr>
              <a:t>inclusion</a:t>
            </a:r>
          </a:p>
          <a:p>
            <a:pPr marL="285750" indent="-285750" algn="just">
              <a:buFont typeface="Arial" panose="020B0604020202020204" pitchFamily="34" charset="0"/>
              <a:buChar char="•"/>
            </a:pPr>
            <a:endParaRPr lang="en-GB" dirty="0" smtClean="0">
              <a:latin typeface="Times New Roman"/>
              <a:ea typeface="Calibri"/>
            </a:endParaRPr>
          </a:p>
          <a:p>
            <a:pPr marL="285750" indent="-285750" algn="just">
              <a:buFont typeface="Arial" panose="020B0604020202020204" pitchFamily="34" charset="0"/>
              <a:buChar char="•"/>
            </a:pPr>
            <a:r>
              <a:rPr lang="en-US" dirty="0">
                <a:latin typeface="Times New Roman"/>
                <a:ea typeface="Calibri"/>
              </a:rPr>
              <a:t>Policy-makers worldwide should consider taking more action, particularly in countries with lower income, to improve the environment to stimulate bank competition and the use of technology in conjunction to </a:t>
            </a:r>
            <a:r>
              <a:rPr lang="en-US" dirty="0" smtClean="0">
                <a:latin typeface="Times New Roman"/>
                <a:ea typeface="Calibri"/>
              </a:rPr>
              <a:t>achieve greater </a:t>
            </a:r>
            <a:r>
              <a:rPr lang="en-US" dirty="0">
                <a:latin typeface="Times New Roman"/>
                <a:ea typeface="Calibri"/>
              </a:rPr>
              <a:t>financial </a:t>
            </a:r>
            <a:r>
              <a:rPr lang="en-US" dirty="0" smtClean="0">
                <a:latin typeface="Times New Roman"/>
                <a:ea typeface="Calibri"/>
              </a:rPr>
              <a:t>inclusion</a:t>
            </a:r>
          </a:p>
          <a:p>
            <a:pPr algn="just"/>
            <a:endParaRPr lang="en-GB" dirty="0">
              <a:latin typeface="Times New Roman"/>
              <a:cs typeface="Times New Roman" panose="02020603050405020304" pitchFamily="18" charset="0"/>
            </a:endParaRPr>
          </a:p>
        </p:txBody>
      </p:sp>
    </p:spTree>
    <p:extLst>
      <p:ext uri="{BB962C8B-B14F-4D97-AF65-F5344CB8AC3E}">
        <p14:creationId xmlns:p14="http://schemas.microsoft.com/office/powerpoint/2010/main" val="1095355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ofia stamou\Desktop\Essex-logo-410x130.gif"/>
          <p:cNvPicPr>
            <a:picLocks noChangeAspect="1" noChangeArrowheads="1"/>
          </p:cNvPicPr>
          <p:nvPr/>
        </p:nvPicPr>
        <p:blipFill>
          <a:blip r:embed="rId3" cstate="print"/>
          <a:srcRect/>
          <a:stretch>
            <a:fillRect/>
          </a:stretch>
        </p:blipFill>
        <p:spPr bwMode="auto">
          <a:xfrm>
            <a:off x="-9078" y="6226934"/>
            <a:ext cx="1990278" cy="631064"/>
          </a:xfrm>
          <a:prstGeom prst="rect">
            <a:avLst/>
          </a:prstGeom>
          <a:noFill/>
        </p:spPr>
      </p:pic>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99271" y="0"/>
            <a:ext cx="1444729" cy="9807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43799" y="0"/>
            <a:ext cx="1600201" cy="1086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560564" y="3048000"/>
            <a:ext cx="6861071" cy="646331"/>
          </a:xfrm>
          <a:prstGeom prst="rect">
            <a:avLst/>
          </a:prstGeom>
          <a:noFill/>
        </p:spPr>
        <p:txBody>
          <a:bodyPr wrap="square" rtlCol="0">
            <a:spAutoFit/>
          </a:bodyPr>
          <a:lstStyle/>
          <a:p>
            <a:r>
              <a:rPr lang="en-GB" sz="3600" b="1" i="1" dirty="0">
                <a:latin typeface="Times New Roman" panose="02020603050405020304" pitchFamily="18" charset="0"/>
                <a:cs typeface="Times New Roman" panose="02020603050405020304" pitchFamily="18" charset="0"/>
              </a:rPr>
              <a:t>Thank you!</a:t>
            </a:r>
          </a:p>
        </p:txBody>
      </p:sp>
    </p:spTree>
    <p:extLst>
      <p:ext uri="{BB962C8B-B14F-4D97-AF65-F5344CB8AC3E}">
        <p14:creationId xmlns:p14="http://schemas.microsoft.com/office/powerpoint/2010/main" val="40800510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9271" y="0"/>
            <a:ext cx="1444729" cy="9807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43799" y="0"/>
            <a:ext cx="1600201" cy="1086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3" name="Table 2"/>
          <p:cNvGraphicFramePr>
            <a:graphicFrameLocks noGrp="1"/>
          </p:cNvGraphicFramePr>
          <p:nvPr>
            <p:extLst>
              <p:ext uri="{D42A27DB-BD31-4B8C-83A1-F6EECF244321}">
                <p14:modId xmlns:p14="http://schemas.microsoft.com/office/powerpoint/2010/main" val="2159162721"/>
              </p:ext>
            </p:extLst>
          </p:nvPr>
        </p:nvGraphicFramePr>
        <p:xfrm>
          <a:off x="1002956" y="170333"/>
          <a:ext cx="7683844" cy="6489547"/>
        </p:xfrm>
        <a:graphic>
          <a:graphicData uri="http://schemas.openxmlformats.org/drawingml/2006/table">
            <a:tbl>
              <a:tblPr firstRow="1" firstCol="1" bandRow="1"/>
              <a:tblGrid>
                <a:gridCol w="1786941"/>
                <a:gridCol w="4199310"/>
                <a:gridCol w="1697593"/>
              </a:tblGrid>
              <a:tr h="263046">
                <a:tc>
                  <a:txBody>
                    <a:bodyPr/>
                    <a:lstStyle/>
                    <a:p>
                      <a:pPr marL="0" marR="0" indent="0" algn="l">
                        <a:lnSpc>
                          <a:spcPct val="200000"/>
                        </a:lnSpc>
                        <a:spcBef>
                          <a:spcPts val="0"/>
                        </a:spcBef>
                        <a:spcAft>
                          <a:spcPts val="0"/>
                        </a:spcAft>
                      </a:pPr>
                      <a:r>
                        <a:rPr lang="en-GB" sz="800" b="1" dirty="0">
                          <a:effectLst/>
                          <a:latin typeface="Times New Roman" panose="02020603050405020304" pitchFamily="18" charset="0"/>
                          <a:ea typeface="Times New Roman" panose="02020603050405020304" pitchFamily="18" charset="0"/>
                          <a:cs typeface="Arial" panose="020B0604020202020204" pitchFamily="34" charset="0"/>
                        </a:rPr>
                        <a:t>Variables</a:t>
                      </a:r>
                      <a:endParaRPr lang="en-US" sz="800" dirty="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l">
                        <a:lnSpc>
                          <a:spcPct val="200000"/>
                        </a:lnSpc>
                        <a:spcBef>
                          <a:spcPts val="0"/>
                        </a:spcBef>
                        <a:spcAft>
                          <a:spcPts val="0"/>
                        </a:spcAft>
                      </a:pPr>
                      <a:r>
                        <a:rPr lang="en-GB" sz="800" b="1">
                          <a:effectLst/>
                          <a:latin typeface="Times New Roman" panose="02020603050405020304" pitchFamily="18" charset="0"/>
                          <a:ea typeface="Times New Roman" panose="02020603050405020304" pitchFamily="18" charset="0"/>
                          <a:cs typeface="Arial" panose="020B0604020202020204" pitchFamily="34" charset="0"/>
                        </a:rPr>
                        <a:t>Definition</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l">
                        <a:lnSpc>
                          <a:spcPct val="200000"/>
                        </a:lnSpc>
                        <a:spcBef>
                          <a:spcPts val="0"/>
                        </a:spcBef>
                        <a:spcAft>
                          <a:spcPts val="0"/>
                        </a:spcAft>
                      </a:pPr>
                      <a:r>
                        <a:rPr lang="en-GB" sz="800" b="1">
                          <a:effectLst/>
                          <a:latin typeface="Times New Roman" panose="02020603050405020304" pitchFamily="18" charset="0"/>
                          <a:ea typeface="Times New Roman" panose="02020603050405020304" pitchFamily="18" charset="0"/>
                          <a:cs typeface="Arial" panose="020B0604020202020204" pitchFamily="34" charset="0"/>
                        </a:rPr>
                        <a:t>Source</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842">
                <a:tc>
                  <a:txBody>
                    <a:bodyPr/>
                    <a:lstStyle/>
                    <a:p>
                      <a:pPr marL="0" marR="0" indent="0" algn="l">
                        <a:lnSpc>
                          <a:spcPct val="200000"/>
                        </a:lnSpc>
                        <a:spcBef>
                          <a:spcPts val="0"/>
                        </a:spcBef>
                        <a:spcAft>
                          <a:spcPts val="0"/>
                        </a:spcAft>
                      </a:pPr>
                      <a:r>
                        <a:rPr lang="en-GB" sz="800" b="1" i="1">
                          <a:effectLst/>
                          <a:latin typeface="Times New Roman" panose="02020603050405020304" pitchFamily="18" charset="0"/>
                          <a:ea typeface="Times New Roman" panose="02020603050405020304" pitchFamily="18" charset="0"/>
                          <a:cs typeface="Arial" panose="020B0604020202020204" pitchFamily="34" charset="0"/>
                        </a:rPr>
                        <a:t>Financial inclusion </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15000"/>
                        </a:lnSpc>
                      </a:pPr>
                      <a:endParaRPr lang="en-US" sz="800">
                        <a:effectLst/>
                        <a:latin typeface="Calibri" panose="020F0502020204030204" pitchFamily="34" charset="0"/>
                        <a:cs typeface="Arial" panose="020B0604020202020204" pitchFamily="34" charset="0"/>
                      </a:endParaRPr>
                    </a:p>
                  </a:txBody>
                  <a:tcPr marL="8719" marR="8719"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15000"/>
                        </a:lnSpc>
                      </a:pPr>
                      <a:endParaRPr lang="en-US" sz="800">
                        <a:effectLst/>
                        <a:latin typeface="Calibri" panose="020F0502020204030204" pitchFamily="34" charset="0"/>
                        <a:cs typeface="Arial" panose="020B0604020202020204" pitchFamily="34" charset="0"/>
                      </a:endParaRPr>
                    </a:p>
                  </a:txBody>
                  <a:tcPr marL="8719" marR="8719"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r>
              <a:tr h="468474">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Financial inclusion index</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An aggregate financial inclusion indicator at a country level based on three dimensions: use, access, and depth. It ranges from 0 to 1, with a higher value indicating greater financial inclusion.</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Authors’ calculations</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r>
              <a:tr h="131523">
                <a:tc rowSpan="2">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Use </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Deposit accounts with commercial banks (per 1,000 adults).</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FAS</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r>
              <a:tr h="131523">
                <a:tc vMerge="1">
                  <a:txBody>
                    <a:bodyPr/>
                    <a:lstStyle/>
                    <a:p>
                      <a:endParaRPr lang="en-US"/>
                    </a:p>
                  </a:txBody>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Loan accounts with commercial banks (per 1,000 adults).</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FAS</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r>
              <a:tr h="131523">
                <a:tc rowSpan="2">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Access</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Branches of commercial banks (per 100,000 adults).</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FAS</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r>
              <a:tr h="131523">
                <a:tc vMerge="1">
                  <a:txBody>
                    <a:bodyPr/>
                    <a:lstStyle/>
                    <a:p>
                      <a:endParaRPr lang="en-US"/>
                    </a:p>
                  </a:txBody>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ATMs (per 100,000 adults).</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FAS</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r>
              <a:tr h="175365">
                <a:tc rowSpan="2">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Depth</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Bank deposits (% of GDP).</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GFDD</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r>
              <a:tr h="115261">
                <a:tc vMerge="1">
                  <a:txBody>
                    <a:bodyPr/>
                    <a:lstStyle/>
                    <a:p>
                      <a:endParaRPr lang="en-US"/>
                    </a:p>
                  </a:txBody>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Domestic credit to private sector by banks (% of GDP).</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GFDD</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r>
              <a:tr h="176221">
                <a:tc>
                  <a:txBody>
                    <a:bodyPr/>
                    <a:lstStyle/>
                    <a:p>
                      <a:pPr marL="0" marR="0" indent="0" algn="l">
                        <a:lnSpc>
                          <a:spcPct val="200000"/>
                        </a:lnSpc>
                        <a:spcBef>
                          <a:spcPts val="0"/>
                        </a:spcBef>
                        <a:spcAft>
                          <a:spcPts val="0"/>
                        </a:spcAft>
                      </a:pPr>
                      <a:r>
                        <a:rPr lang="en-GB" sz="800" b="1" i="1">
                          <a:effectLst/>
                          <a:latin typeface="Times New Roman" panose="02020603050405020304" pitchFamily="18" charset="0"/>
                          <a:ea typeface="Times New Roman" panose="02020603050405020304" pitchFamily="18" charset="0"/>
                          <a:cs typeface="Arial" panose="020B0604020202020204" pitchFamily="34" charset="0"/>
                        </a:rPr>
                        <a:t>Macroeconomic factors</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c>
                  <a:txBody>
                    <a:bodyPr/>
                    <a:lstStyle/>
                    <a:p>
                      <a:pPr>
                        <a:lnSpc>
                          <a:spcPct val="115000"/>
                        </a:lnSpc>
                      </a:pPr>
                      <a:endParaRPr lang="en-US" sz="800">
                        <a:effectLst/>
                        <a:latin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c>
                  <a:txBody>
                    <a:bodyPr/>
                    <a:lstStyle/>
                    <a:p>
                      <a:pPr>
                        <a:lnSpc>
                          <a:spcPct val="115000"/>
                        </a:lnSpc>
                      </a:pPr>
                      <a:endParaRPr lang="en-US" sz="800">
                        <a:effectLst/>
                        <a:latin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r>
              <a:tr h="131523">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GDP per capita</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Gross domestic product divided by mid-year population (log).</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WDI</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r>
              <a:tr h="374341">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Unemployment</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Share of the total labour force that is without work but available for and seeking employment (%).</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WDI</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r>
              <a:tr h="131523">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Inflation</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Inflation measured as the annual growth rate of the GDP implicit deflator. The GDP implicit deflator is the ratio of GDP in current local currency to GDP in constant local currency.</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WDI</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r>
              <a:tr h="145741">
                <a:tc>
                  <a:txBody>
                    <a:bodyPr/>
                    <a:lstStyle/>
                    <a:p>
                      <a:pPr marL="0" marR="0" indent="0" algn="l">
                        <a:lnSpc>
                          <a:spcPct val="200000"/>
                        </a:lnSpc>
                        <a:spcBef>
                          <a:spcPts val="0"/>
                        </a:spcBef>
                        <a:spcAft>
                          <a:spcPts val="0"/>
                        </a:spcAft>
                      </a:pPr>
                      <a:r>
                        <a:rPr lang="en-GB" sz="800" b="1" i="1">
                          <a:effectLst/>
                          <a:latin typeface="Times New Roman" panose="02020603050405020304" pitchFamily="18" charset="0"/>
                          <a:ea typeface="Times New Roman" panose="02020603050405020304" pitchFamily="18" charset="0"/>
                          <a:cs typeface="Arial" panose="020B0604020202020204" pitchFamily="34" charset="0"/>
                        </a:rPr>
                        <a:t>Banking system conditions</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c>
                  <a:txBody>
                    <a:bodyPr/>
                    <a:lstStyle/>
                    <a:p>
                      <a:pPr>
                        <a:lnSpc>
                          <a:spcPct val="115000"/>
                        </a:lnSpc>
                      </a:pPr>
                      <a:endParaRPr lang="en-US" sz="800">
                        <a:effectLst/>
                        <a:latin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c>
                  <a:txBody>
                    <a:bodyPr/>
                    <a:lstStyle/>
                    <a:p>
                      <a:pPr>
                        <a:lnSpc>
                          <a:spcPct val="115000"/>
                        </a:lnSpc>
                      </a:pPr>
                      <a:endParaRPr lang="en-US" sz="800">
                        <a:effectLst/>
                        <a:latin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r>
              <a:tr h="175365">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Boone indicator</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dirty="0">
                          <a:effectLst/>
                          <a:latin typeface="Times New Roman" panose="02020603050405020304" pitchFamily="18" charset="0"/>
                          <a:ea typeface="Times New Roman" panose="02020603050405020304" pitchFamily="18" charset="0"/>
                          <a:cs typeface="Arial" panose="020B0604020202020204" pitchFamily="34" charset="0"/>
                        </a:rPr>
                        <a:t>A measure of degree of competition based on profit-efficiency in the banking market. It is calculated as the elasticity of profits to marginal costs. A higher value of the Boone indicator implies a lower level of competition.</a:t>
                      </a:r>
                      <a:endParaRPr lang="en-US" sz="800" dirty="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GFDD</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r>
              <a:tr h="350528">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Bank concentration </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The degree of concentration of deposits in the 5 largest banks.</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Bank Regulation Surveys (Barth et al., 2012)</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r>
              <a:tr h="357195">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Capital regulation</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dirty="0">
                          <a:effectLst/>
                          <a:latin typeface="Times New Roman" panose="02020603050405020304" pitchFamily="18" charset="0"/>
                          <a:ea typeface="Times New Roman" panose="02020603050405020304" pitchFamily="18" charset="0"/>
                          <a:cs typeface="Arial" panose="020B0604020202020204" pitchFamily="34" charset="0"/>
                        </a:rPr>
                        <a:t>Sum of Overall Capital Stringency and Initial Capital Stringency. It ranges between 0-10, where a higher value indicates a higher level of capital stringency.</a:t>
                      </a:r>
                      <a:endParaRPr lang="en-US" sz="800" dirty="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Bank Regulation Surveys (Barth et al., 2012)</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r>
              <a:tr h="350729">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Financial freedom</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An indicator of banking efficiency as well as a measure of independence from government control and interference in the financial sector. It ranges between 0-100, where a higher value indicates a higher level of financial freedom.</a:t>
                      </a:r>
                      <a:endParaRPr lang="en-US" sz="80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dirty="0">
                          <a:effectLst/>
                          <a:latin typeface="Times New Roman" panose="02020603050405020304" pitchFamily="18" charset="0"/>
                          <a:ea typeface="Times New Roman" panose="02020603050405020304" pitchFamily="18" charset="0"/>
                          <a:cs typeface="Arial" panose="020B0604020202020204" pitchFamily="34" charset="0"/>
                        </a:rPr>
                        <a:t>Heritage</a:t>
                      </a:r>
                      <a:endParaRPr lang="en-US" sz="800" dirty="0">
                        <a:effectLst/>
                        <a:latin typeface="Times New Roman" panose="02020603050405020304" pitchFamily="18" charset="0"/>
                        <a:ea typeface="Calibri" panose="020F0502020204030204" pitchFamily="34" charset="0"/>
                        <a:cs typeface="Arial" panose="020B0604020202020204" pitchFamily="34" charset="0"/>
                      </a:endParaRPr>
                    </a:p>
                  </a:txBody>
                  <a:tcPr marL="8719" marR="8719" marT="0" marB="0">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40858928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9271" y="0"/>
            <a:ext cx="1444729" cy="9807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43799" y="0"/>
            <a:ext cx="1600201" cy="1086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2" name="Table 1"/>
          <p:cNvGraphicFramePr>
            <a:graphicFrameLocks noGrp="1"/>
          </p:cNvGraphicFramePr>
          <p:nvPr>
            <p:extLst>
              <p:ext uri="{D42A27DB-BD31-4B8C-83A1-F6EECF244321}">
                <p14:modId xmlns:p14="http://schemas.microsoft.com/office/powerpoint/2010/main" val="2100086820"/>
              </p:ext>
            </p:extLst>
          </p:nvPr>
        </p:nvGraphicFramePr>
        <p:xfrm>
          <a:off x="457200" y="1600200"/>
          <a:ext cx="8229600" cy="3413760"/>
        </p:xfrm>
        <a:graphic>
          <a:graphicData uri="http://schemas.openxmlformats.org/drawingml/2006/table">
            <a:tbl>
              <a:tblPr firstRow="1" firstCol="1" bandRow="1"/>
              <a:tblGrid>
                <a:gridCol w="2533071"/>
                <a:gridCol w="4547677"/>
                <a:gridCol w="1148852"/>
              </a:tblGrid>
              <a:tr h="184150">
                <a:tc>
                  <a:txBody>
                    <a:bodyPr/>
                    <a:lstStyle/>
                    <a:p>
                      <a:pPr marL="0" marR="0" indent="0" algn="l">
                        <a:lnSpc>
                          <a:spcPct val="200000"/>
                        </a:lnSpc>
                        <a:spcBef>
                          <a:spcPts val="0"/>
                        </a:spcBef>
                        <a:spcAft>
                          <a:spcPts val="0"/>
                        </a:spcAft>
                      </a:pPr>
                      <a:r>
                        <a:rPr lang="en-GB" sz="800" b="1" i="1">
                          <a:effectLst/>
                          <a:latin typeface="Times New Roman" panose="02020603050405020304" pitchFamily="18" charset="0"/>
                          <a:ea typeface="Times New Roman" panose="02020603050405020304" pitchFamily="18" charset="0"/>
                          <a:cs typeface="Arial" panose="020B0604020202020204" pitchFamily="34" charset="0"/>
                        </a:rPr>
                        <a:t>Institutional environment</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solidFill>
                      <a:srgbClr val="FFFFFF"/>
                    </a:solidFill>
                  </a:tcPr>
                </a:tc>
                <a:tc>
                  <a:txBody>
                    <a:bodyPr/>
                    <a:lstStyle/>
                    <a:p>
                      <a:pPr>
                        <a:lnSpc>
                          <a:spcPct val="115000"/>
                        </a:lnSpc>
                      </a:pPr>
                      <a:endParaRPr lang="en-US" sz="1100">
                        <a:effectLst/>
                        <a:latin typeface="Calibri" panose="020F0502020204030204" pitchFamily="34" charset="0"/>
                        <a:cs typeface="Arial" panose="020B0604020202020204" pitchFamily="34" charset="0"/>
                      </a:endParaRPr>
                    </a:p>
                  </a:txBody>
                  <a:tcPr marL="68580" marR="68580" marT="0" marB="0">
                    <a:lnL>
                      <a:noFill/>
                    </a:lnL>
                    <a:lnR>
                      <a:noFill/>
                    </a:lnR>
                    <a:lnT>
                      <a:noFill/>
                    </a:lnT>
                    <a:lnB>
                      <a:noFill/>
                    </a:lnB>
                    <a:solidFill>
                      <a:srgbClr val="FFFFFF"/>
                    </a:solidFill>
                  </a:tcPr>
                </a:tc>
                <a:tc>
                  <a:txBody>
                    <a:bodyPr/>
                    <a:lstStyle/>
                    <a:p>
                      <a:pPr>
                        <a:lnSpc>
                          <a:spcPct val="115000"/>
                        </a:lnSpc>
                      </a:pPr>
                      <a:endParaRPr lang="en-US" sz="1100">
                        <a:effectLst/>
                        <a:latin typeface="Calibri" panose="020F0502020204030204" pitchFamily="34" charset="0"/>
                        <a:cs typeface="Arial" panose="020B0604020202020204" pitchFamily="34" charset="0"/>
                      </a:endParaRPr>
                    </a:p>
                  </a:txBody>
                  <a:tcPr marL="68580" marR="68580" marT="0" marB="0">
                    <a:lnL>
                      <a:noFill/>
                    </a:lnL>
                    <a:lnR>
                      <a:noFill/>
                    </a:lnR>
                    <a:lnT>
                      <a:noFill/>
                    </a:lnT>
                    <a:lnB>
                      <a:noFill/>
                    </a:lnB>
                    <a:solidFill>
                      <a:srgbClr val="FFFFFF"/>
                    </a:solidFill>
                  </a:tcPr>
                </a:tc>
              </a:tr>
              <a:tr h="666750">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Government integrity</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Derived by averaging scores for the following factors, all of which are weighted equally: public trust in politicians, irregular payments and bribes, transparency of government policymaking, absence of corruption, perceptions of corruption, and governmental and civil service transparency. It ranges between 0-100, where a higher value indicates a higher level of government integrity.</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Heritage</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solidFill>
                      <a:srgbClr val="FFFFFF"/>
                    </a:solidFill>
                  </a:tcPr>
                </a:tc>
              </a:tr>
              <a:tr h="184150">
                <a:tc>
                  <a:txBody>
                    <a:bodyPr/>
                    <a:lstStyle/>
                    <a:p>
                      <a:pPr marL="0" marR="0" indent="0" algn="l">
                        <a:lnSpc>
                          <a:spcPct val="200000"/>
                        </a:lnSpc>
                        <a:spcBef>
                          <a:spcPts val="0"/>
                        </a:spcBef>
                        <a:spcAft>
                          <a:spcPts val="0"/>
                        </a:spcAft>
                      </a:pPr>
                      <a:r>
                        <a:rPr lang="en-GB" sz="800" b="1" i="1">
                          <a:effectLst/>
                          <a:latin typeface="Times New Roman" panose="02020603050405020304" pitchFamily="18" charset="0"/>
                          <a:ea typeface="Times New Roman" panose="02020603050405020304" pitchFamily="18" charset="0"/>
                          <a:cs typeface="Arial" panose="020B0604020202020204" pitchFamily="34" charset="0"/>
                        </a:rPr>
                        <a:t>Socioeconomic factors</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solidFill>
                      <a:srgbClr val="FFFFFF"/>
                    </a:solidFill>
                  </a:tcPr>
                </a:tc>
                <a:tc>
                  <a:txBody>
                    <a:bodyPr/>
                    <a:lstStyle/>
                    <a:p>
                      <a:pPr>
                        <a:lnSpc>
                          <a:spcPct val="115000"/>
                        </a:lnSpc>
                      </a:pPr>
                      <a:endParaRPr lang="en-US" sz="1100">
                        <a:effectLst/>
                        <a:latin typeface="Calibri" panose="020F0502020204030204" pitchFamily="34" charset="0"/>
                        <a:cs typeface="Arial" panose="020B0604020202020204" pitchFamily="34" charset="0"/>
                      </a:endParaRPr>
                    </a:p>
                  </a:txBody>
                  <a:tcPr marL="68580" marR="68580" marT="0" marB="0">
                    <a:lnL>
                      <a:noFill/>
                    </a:lnL>
                    <a:lnR>
                      <a:noFill/>
                    </a:lnR>
                    <a:lnT>
                      <a:noFill/>
                    </a:lnT>
                    <a:lnB>
                      <a:noFill/>
                    </a:lnB>
                    <a:solidFill>
                      <a:srgbClr val="FFFFFF"/>
                    </a:solidFill>
                  </a:tcPr>
                </a:tc>
                <a:tc>
                  <a:txBody>
                    <a:bodyPr/>
                    <a:lstStyle/>
                    <a:p>
                      <a:pPr>
                        <a:lnSpc>
                          <a:spcPct val="115000"/>
                        </a:lnSpc>
                      </a:pPr>
                      <a:endParaRPr lang="en-US" sz="1100">
                        <a:effectLst/>
                        <a:latin typeface="Calibri" panose="020F0502020204030204" pitchFamily="34" charset="0"/>
                        <a:cs typeface="Arial" panose="020B0604020202020204" pitchFamily="34" charset="0"/>
                      </a:endParaRPr>
                    </a:p>
                  </a:txBody>
                  <a:tcPr marL="68580" marR="68580" marT="0" marB="0">
                    <a:lnL>
                      <a:noFill/>
                    </a:lnL>
                    <a:lnR>
                      <a:noFill/>
                    </a:lnR>
                    <a:lnT>
                      <a:noFill/>
                    </a:lnT>
                    <a:lnB>
                      <a:noFill/>
                    </a:lnB>
                    <a:solidFill>
                      <a:srgbClr val="FFFFFF"/>
                    </a:solidFill>
                  </a:tcPr>
                </a:tc>
              </a:tr>
              <a:tr h="400050">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HDI (Human development index)</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Summary measure of average achievement in key dimensions of human development: health, education, and standard of living. It ranges between 0-1, where a higher value indicates a higher level of human development.</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UN human developments reports</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solidFill>
                      <a:srgbClr val="FFFFFF"/>
                    </a:solidFill>
                  </a:tcPr>
                </a:tc>
              </a:tr>
              <a:tr h="184150">
                <a:tc>
                  <a:txBody>
                    <a:bodyPr/>
                    <a:lstStyle/>
                    <a:p>
                      <a:pPr marL="0" marR="0" indent="0" algn="l">
                        <a:lnSpc>
                          <a:spcPct val="200000"/>
                        </a:lnSpc>
                        <a:spcBef>
                          <a:spcPts val="0"/>
                        </a:spcBef>
                        <a:spcAft>
                          <a:spcPts val="0"/>
                        </a:spcAft>
                      </a:pPr>
                      <a:r>
                        <a:rPr lang="en-GB" sz="800" b="1" i="1">
                          <a:effectLst/>
                          <a:latin typeface="Times New Roman" panose="02020603050405020304" pitchFamily="18" charset="0"/>
                          <a:ea typeface="Times New Roman" panose="02020603050405020304" pitchFamily="18" charset="0"/>
                          <a:cs typeface="Arial" panose="020B0604020202020204" pitchFamily="34" charset="0"/>
                        </a:rPr>
                        <a:t>Technological factors</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solidFill>
                      <a:srgbClr val="FFFFFF"/>
                    </a:solidFill>
                  </a:tcPr>
                </a:tc>
                <a:tc>
                  <a:txBody>
                    <a:bodyPr/>
                    <a:lstStyle/>
                    <a:p>
                      <a:pPr>
                        <a:lnSpc>
                          <a:spcPct val="115000"/>
                        </a:lnSpc>
                      </a:pPr>
                      <a:endParaRPr lang="en-US" sz="1100">
                        <a:effectLst/>
                        <a:latin typeface="Calibri" panose="020F0502020204030204" pitchFamily="34" charset="0"/>
                        <a:cs typeface="Arial" panose="020B0604020202020204" pitchFamily="34" charset="0"/>
                      </a:endParaRPr>
                    </a:p>
                  </a:txBody>
                  <a:tcPr marL="68580" marR="68580" marT="0" marB="0">
                    <a:lnL>
                      <a:noFill/>
                    </a:lnL>
                    <a:lnR>
                      <a:noFill/>
                    </a:lnR>
                    <a:lnT>
                      <a:noFill/>
                    </a:lnT>
                    <a:lnB>
                      <a:noFill/>
                    </a:lnB>
                    <a:solidFill>
                      <a:srgbClr val="FFFFFF"/>
                    </a:solidFill>
                  </a:tcPr>
                </a:tc>
                <a:tc>
                  <a:txBody>
                    <a:bodyPr/>
                    <a:lstStyle/>
                    <a:p>
                      <a:pPr>
                        <a:lnSpc>
                          <a:spcPct val="115000"/>
                        </a:lnSpc>
                      </a:pPr>
                      <a:endParaRPr lang="en-US" sz="1100">
                        <a:effectLst/>
                        <a:latin typeface="Calibri" panose="020F0502020204030204" pitchFamily="34" charset="0"/>
                        <a:cs typeface="Arial" panose="020B0604020202020204" pitchFamily="34" charset="0"/>
                      </a:endParaRPr>
                    </a:p>
                  </a:txBody>
                  <a:tcPr marL="68580" marR="68580" marT="0" marB="0">
                    <a:lnL>
                      <a:noFill/>
                    </a:lnL>
                    <a:lnR>
                      <a:noFill/>
                    </a:lnR>
                    <a:lnT>
                      <a:noFill/>
                    </a:lnT>
                    <a:lnB>
                      <a:noFill/>
                    </a:lnB>
                    <a:solidFill>
                      <a:srgbClr val="FFFFFF"/>
                    </a:solidFill>
                  </a:tcPr>
                </a:tc>
              </a:tr>
              <a:tr h="400050">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Individuals using internet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Internet users are individuals who have used the internet (from any location) in the last 3 months (% of population). The internet can be used via a computer, mobile phone, personal digital assistant, games machine, digital TV, etc. </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l">
                        <a:lnSpc>
                          <a:spcPct val="200000"/>
                        </a:lnSpc>
                        <a:spcBef>
                          <a:spcPts val="0"/>
                        </a:spcBef>
                        <a:spcAft>
                          <a:spcPts val="0"/>
                        </a:spcAft>
                      </a:pPr>
                      <a:r>
                        <a:rPr lang="en-GB" sz="800">
                          <a:effectLst/>
                          <a:latin typeface="Times New Roman" panose="02020603050405020304" pitchFamily="18" charset="0"/>
                          <a:ea typeface="Times New Roman" panose="02020603050405020304" pitchFamily="18" charset="0"/>
                          <a:cs typeface="Arial" panose="020B0604020202020204" pitchFamily="34" charset="0"/>
                        </a:rPr>
                        <a:t>WDI</a:t>
                      </a:r>
                      <a:endParaRPr lang="en-US"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r>
              <a:tr h="184150">
                <a:tc gridSpan="3">
                  <a:txBody>
                    <a:bodyPr/>
                    <a:lstStyle/>
                    <a:p>
                      <a:pPr marL="0" marR="0" indent="0" algn="just">
                        <a:lnSpc>
                          <a:spcPct val="200000"/>
                        </a:lnSpc>
                        <a:spcBef>
                          <a:spcPts val="0"/>
                        </a:spcBef>
                        <a:spcAft>
                          <a:spcPts val="0"/>
                        </a:spcAft>
                      </a:pPr>
                      <a:r>
                        <a:rPr lang="en-GB" sz="800" dirty="0">
                          <a:effectLst/>
                          <a:latin typeface="Times New Roman" panose="02020603050405020304" pitchFamily="18" charset="0"/>
                          <a:ea typeface="Times New Roman" panose="02020603050405020304" pitchFamily="18" charset="0"/>
                          <a:cs typeface="Arial" panose="020B0604020202020204" pitchFamily="34" charset="0"/>
                        </a:rPr>
                        <a:t>Note: The table defines the variables used in the analysis and data sources.</a:t>
                      </a:r>
                      <a:endParaRPr lang="en-US" sz="12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20499620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ofia stamou\Desktop\Essex-logo-410x130.gif"/>
          <p:cNvPicPr>
            <a:picLocks noChangeAspect="1" noChangeArrowheads="1"/>
          </p:cNvPicPr>
          <p:nvPr/>
        </p:nvPicPr>
        <p:blipFill>
          <a:blip r:embed="rId3" cstate="print"/>
          <a:srcRect/>
          <a:stretch>
            <a:fillRect/>
          </a:stretch>
        </p:blipFill>
        <p:spPr bwMode="auto">
          <a:xfrm>
            <a:off x="-9078" y="6323578"/>
            <a:ext cx="1685478" cy="534420"/>
          </a:xfrm>
          <a:prstGeom prst="rect">
            <a:avLst/>
          </a:prstGeom>
          <a:noFill/>
        </p:spPr>
      </p:pic>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99271" y="0"/>
            <a:ext cx="1444729" cy="9807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72477" y="1"/>
            <a:ext cx="1571523"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7" name="Table 6"/>
          <p:cNvGraphicFramePr>
            <a:graphicFrameLocks noGrp="1"/>
          </p:cNvGraphicFramePr>
          <p:nvPr>
            <p:extLst>
              <p:ext uri="{D42A27DB-BD31-4B8C-83A1-F6EECF244321}">
                <p14:modId xmlns:p14="http://schemas.microsoft.com/office/powerpoint/2010/main" val="3819488074"/>
              </p:ext>
            </p:extLst>
          </p:nvPr>
        </p:nvGraphicFramePr>
        <p:xfrm>
          <a:off x="838200" y="47626"/>
          <a:ext cx="7543799" cy="6734174"/>
        </p:xfrm>
        <a:graphic>
          <a:graphicData uri="http://schemas.openxmlformats.org/drawingml/2006/table">
            <a:tbl>
              <a:tblPr firstRow="1" firstCol="1" bandRow="1"/>
              <a:tblGrid>
                <a:gridCol w="3979385"/>
                <a:gridCol w="393381"/>
                <a:gridCol w="654833"/>
                <a:gridCol w="653237"/>
                <a:gridCol w="688415"/>
                <a:gridCol w="1174548"/>
              </a:tblGrid>
              <a:tr h="152400">
                <a:tc gridSpan="6">
                  <a:txBody>
                    <a:bodyPr/>
                    <a:lstStyle/>
                    <a:p>
                      <a:pPr marL="0" marR="0" indent="0" algn="l">
                        <a:lnSpc>
                          <a:spcPct val="200000"/>
                        </a:lnSpc>
                        <a:spcBef>
                          <a:spcPts val="0"/>
                        </a:spcBef>
                        <a:spcAft>
                          <a:spcPts val="0"/>
                        </a:spcAft>
                      </a:pPr>
                      <a:r>
                        <a:rPr lang="en-GB" sz="8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Panel A: Full sample</a:t>
                      </a:r>
                      <a:endParaRPr lang="en-US" sz="900" dirty="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4307">
                <a:tc>
                  <a:txBody>
                    <a:bodyPr/>
                    <a:lstStyle/>
                    <a:p>
                      <a:pPr marL="0" marR="0" indent="0" algn="l">
                        <a:lnSpc>
                          <a:spcPct val="200000"/>
                        </a:lnSpc>
                        <a:spcBef>
                          <a:spcPts val="0"/>
                        </a:spcBef>
                        <a:spcAft>
                          <a:spcPts val="0"/>
                        </a:spcAft>
                      </a:pPr>
                      <a:r>
                        <a:rPr lang="en-GB" sz="7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Variable</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lnSpc>
                          <a:spcPct val="200000"/>
                        </a:lnSpc>
                        <a:spcBef>
                          <a:spcPts val="0"/>
                        </a:spcBef>
                        <a:spcAft>
                          <a:spcPts val="0"/>
                        </a:spcAft>
                      </a:pPr>
                      <a:r>
                        <a:rPr lang="en-GB" sz="7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Obs</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lnSpc>
                          <a:spcPct val="200000"/>
                        </a:lnSpc>
                        <a:spcBef>
                          <a:spcPts val="0"/>
                        </a:spcBef>
                        <a:spcAft>
                          <a:spcPts val="0"/>
                        </a:spcAft>
                      </a:pPr>
                      <a:r>
                        <a:rPr lang="en-GB" sz="7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Mean</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lnSpc>
                          <a:spcPct val="200000"/>
                        </a:lnSpc>
                        <a:spcBef>
                          <a:spcPts val="0"/>
                        </a:spcBef>
                        <a:spcAft>
                          <a:spcPts val="0"/>
                        </a:spcAft>
                      </a:pPr>
                      <a:r>
                        <a:rPr lang="en-GB" sz="7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Std. Dev.</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lnSpc>
                          <a:spcPct val="200000"/>
                        </a:lnSpc>
                        <a:spcBef>
                          <a:spcPts val="0"/>
                        </a:spcBef>
                        <a:spcAft>
                          <a:spcPts val="0"/>
                        </a:spcAft>
                      </a:pPr>
                      <a:r>
                        <a:rPr lang="en-GB" sz="7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Min</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lnSpc>
                          <a:spcPct val="200000"/>
                        </a:lnSpc>
                        <a:spcBef>
                          <a:spcPts val="0"/>
                        </a:spcBef>
                        <a:spcAft>
                          <a:spcPts val="0"/>
                        </a:spcAft>
                      </a:pPr>
                      <a:r>
                        <a:rPr lang="en-GB" sz="7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Max</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79829">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Deposit accounts with commercial banks (per 1,000 adults)</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779</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1092.14</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1148.59</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13.23</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7211.21</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r>
              <a:tr h="179829">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Loan accounts with commercial banks (per 1,000 adults)</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779</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293.77</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295.57</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1.30</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1275.83</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r>
              <a:tr h="179829">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Branches of commercial banks (per 100,000 adults)</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779</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16.77</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17.81</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0.61</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99.24</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r>
              <a:tr h="179829">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ATMs (per 100,000 adults)</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779</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34.65</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35.05</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0.05</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157.36</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r>
              <a:tr h="179829">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Bank deposits (% of GDP)</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779</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49.82</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38.83</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5.07</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217.53</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r>
              <a:tr h="179829">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Domestic credit to private sector by banks (% of GDP)</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779</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44.54</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33.40</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2.63</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156.12</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r>
              <a:tr h="179829">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Financial inclusion index</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773</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0.20</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0.16</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0.00</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0.68</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r>
              <a:tr h="179829">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GDP per capita</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779</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8.24</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1.30</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5.45</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10.81</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r>
              <a:tr h="179829">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Unemployment</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508</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9.49</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7.09</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0.50</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32.20</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r>
              <a:tr h="179829">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Inflation</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779</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5.45</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6.15</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-15.71</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29.05</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r>
              <a:tr h="179829">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Boone indicator</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688</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-0.06</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0.11</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-0.65</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0.24</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r>
              <a:tr h="179829">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Bank concentration </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524</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74.24</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19.05</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37.01</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100.00</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r>
              <a:tr h="179829">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Capital regulation</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583</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6.64</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2.11</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1.00</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10.00</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r>
              <a:tr h="179829">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Financial freedom</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721</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50.79</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15.66</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20.00</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90.00</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r>
              <a:tr h="206819">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Government integrity</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727</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36.67</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16.01</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10.00</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87.00</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r>
              <a:tr h="152400">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HDI</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771</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0.66</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0.14</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0.34</a:t>
                      </a:r>
                      <a:endParaRPr lang="en-US" sz="900" dirty="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0.91</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r>
              <a:tr h="179829">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Individuals using internet </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770</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29.54</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24.22</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0.51</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89.63</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r>
              <a:tr h="139192">
                <a:tc gridSpan="6">
                  <a:txBody>
                    <a:bodyPr/>
                    <a:lstStyle/>
                    <a:p>
                      <a:pPr marL="0" marR="0" indent="0" algn="l">
                        <a:lnSpc>
                          <a:spcPct val="200000"/>
                        </a:lnSpc>
                        <a:spcBef>
                          <a:spcPts val="0"/>
                        </a:spcBef>
                        <a:spcAft>
                          <a:spcPts val="0"/>
                        </a:spcAft>
                      </a:pPr>
                      <a:r>
                        <a:rPr lang="en-GB" sz="8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Panel B: Income groups</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18134">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gridSpan="2">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High income group</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Low income group</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rowSpan="2">
                  <a:txBody>
                    <a:bodyPr/>
                    <a:lstStyle/>
                    <a:p>
                      <a:pPr marL="0" marR="0" indent="0" algn="ctr">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Difference in means (%)</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54306">
                <a:tc>
                  <a:txBody>
                    <a:bodyPr/>
                    <a:lstStyle/>
                    <a:p>
                      <a:pPr marL="0" marR="0" indent="0" algn="l">
                        <a:lnSpc>
                          <a:spcPct val="200000"/>
                        </a:lnSpc>
                        <a:spcBef>
                          <a:spcPts val="0"/>
                        </a:spcBef>
                        <a:spcAft>
                          <a:spcPts val="0"/>
                        </a:spcAft>
                      </a:pPr>
                      <a:r>
                        <a:rPr lang="en-GB" sz="9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lnSpc>
                          <a:spcPct val="200000"/>
                        </a:lnSpc>
                        <a:spcBef>
                          <a:spcPts val="0"/>
                        </a:spcBef>
                        <a:spcAft>
                          <a:spcPts val="0"/>
                        </a:spcAft>
                      </a:pPr>
                      <a:r>
                        <a:rPr lang="en-GB" sz="7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Obs</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lnSpc>
                          <a:spcPct val="200000"/>
                        </a:lnSpc>
                        <a:spcBef>
                          <a:spcPts val="0"/>
                        </a:spcBef>
                        <a:spcAft>
                          <a:spcPts val="0"/>
                        </a:spcAft>
                      </a:pPr>
                      <a:r>
                        <a:rPr lang="en-GB" sz="7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Mean</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lnSpc>
                          <a:spcPct val="200000"/>
                        </a:lnSpc>
                        <a:spcBef>
                          <a:spcPts val="0"/>
                        </a:spcBef>
                        <a:spcAft>
                          <a:spcPts val="0"/>
                        </a:spcAft>
                      </a:pPr>
                      <a:r>
                        <a:rPr lang="en-GB" sz="7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Obs</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lnSpc>
                          <a:spcPct val="200000"/>
                        </a:lnSpc>
                        <a:spcBef>
                          <a:spcPts val="0"/>
                        </a:spcBef>
                        <a:spcAft>
                          <a:spcPts val="0"/>
                        </a:spcAft>
                      </a:pPr>
                      <a:r>
                        <a:rPr lang="en-GB" sz="7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Mean</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r>
              <a:tr h="179829">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Deposit accounts with commercial banks (per 1,000 adults)</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425</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1629.66</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354</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446.82</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256***</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r>
              <a:tr h="179829">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Loan accounts with commercial banks (per 1,000 adults)</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425</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455.55</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354</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99.56</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358***</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r>
              <a:tr h="179829">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Branches of commercial banks (per 100,000 adults)</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425</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23.69</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354</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8.46</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180***</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r>
              <a:tr h="179829">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ATMs (per 100,000 adults)</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425</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53.94</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354</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11.49</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370***</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r>
              <a:tr h="179829">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Bank deposits (% of GDP)</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425</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63.95</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354</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32.86</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95***</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r>
              <a:tr h="179829">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Domestic credit to private sector by banks (% of GDP)</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425</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60.44</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354</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25.46</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137***</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a:noFill/>
                    </a:lnB>
                    <a:solidFill>
                      <a:srgbClr val="FFFFFF"/>
                    </a:solidFill>
                  </a:tcPr>
                </a:tc>
              </a:tr>
              <a:tr h="179829">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Financial inclusion index</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425</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0.29</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348</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0.09</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l">
                        <a:lnSpc>
                          <a:spcPct val="200000"/>
                        </a:lnSpc>
                        <a:spcBef>
                          <a:spcPts val="0"/>
                        </a:spcBef>
                        <a:spcAft>
                          <a:spcPts val="0"/>
                        </a:spcAft>
                      </a:pPr>
                      <a:r>
                        <a:rPr lang="en-GB" sz="7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239***</a:t>
                      </a:r>
                      <a:endParaRPr lang="en-US" sz="90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r>
              <a:tr h="291466">
                <a:tc gridSpan="6">
                  <a:txBody>
                    <a:bodyPr/>
                    <a:lstStyle/>
                    <a:p>
                      <a:pPr marL="0" marR="0" indent="0" algn="just">
                        <a:lnSpc>
                          <a:spcPct val="100000"/>
                        </a:lnSpc>
                        <a:spcBef>
                          <a:spcPts val="0"/>
                        </a:spcBef>
                        <a:spcAft>
                          <a:spcPts val="0"/>
                        </a:spcAft>
                      </a:pPr>
                      <a:r>
                        <a:rPr lang="en-GB" sz="7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Note: The table reports descriptive statistics Panel A reports summary statistics for variables used in the analysis for the full sample of 95 countries over the period 2004-15. Panel B reports the comparison of financial inclusion variables between the sub-samples of high (and upper middle) income and low (and lower middle) income countries, with the t-test for the equality of means reported in the last column. *, **, *** indicate significance at 10 percent, 5 percent, and 1 percent levels, respectively. Definitions of the variables are provided in Appendix B.</a:t>
                      </a:r>
                      <a:endParaRPr lang="en-US" sz="900" dirty="0">
                        <a:effectLst/>
                        <a:latin typeface="Times New Roman" panose="02020603050405020304" pitchFamily="18" charset="0"/>
                        <a:ea typeface="Calibri" panose="020F0502020204030204" pitchFamily="34" charset="0"/>
                        <a:cs typeface="Arial" panose="020B0604020202020204" pitchFamily="34" charset="0"/>
                      </a:endParaRPr>
                    </a:p>
                  </a:txBody>
                  <a:tcPr marL="35115" marR="35115"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38126977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ofia stamou\Desktop\Essex-logo-410x130.gif"/>
          <p:cNvPicPr>
            <a:picLocks noChangeAspect="1" noChangeArrowheads="1"/>
          </p:cNvPicPr>
          <p:nvPr/>
        </p:nvPicPr>
        <p:blipFill>
          <a:blip r:embed="rId3" cstate="print"/>
          <a:srcRect/>
          <a:stretch>
            <a:fillRect/>
          </a:stretch>
        </p:blipFill>
        <p:spPr bwMode="auto">
          <a:xfrm>
            <a:off x="-9078" y="6275256"/>
            <a:ext cx="1837878" cy="582742"/>
          </a:xfrm>
          <a:prstGeom prst="rect">
            <a:avLst/>
          </a:prstGeom>
          <a:noFill/>
        </p:spPr>
      </p:pic>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99271" y="0"/>
            <a:ext cx="1444729" cy="9807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89951" y="1"/>
            <a:ext cx="1354050" cy="9191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909861" y="1524000"/>
            <a:ext cx="7628776" cy="2677656"/>
          </a:xfrm>
          <a:prstGeom prst="rect">
            <a:avLst/>
          </a:prstGeom>
          <a:noFill/>
        </p:spPr>
        <p:txBody>
          <a:bodyPr wrap="square" rtlCol="0">
            <a:spAutoFit/>
          </a:bodyPr>
          <a:lstStyle/>
          <a:p>
            <a:pPr algn="just"/>
            <a:r>
              <a:rPr lang="en-GB" sz="2400" dirty="0">
                <a:latin typeface="Times New Roman" panose="02020603050405020304" pitchFamily="18" charset="0"/>
                <a:cs typeface="Times New Roman" panose="02020603050405020304" pitchFamily="18" charset="0"/>
              </a:rPr>
              <a:t>“Financial inclusion means that individuals and businesses have access to useful and affordable financial products and services that meet their needs – transactions, payments, savings, credit and insurance – delivered in a responsible and sustainable way.” (World Bank, 2018)</a:t>
            </a:r>
          </a:p>
          <a:p>
            <a:pPr algn="just"/>
            <a:endParaRPr lang="en-GB" sz="2400" dirty="0">
              <a:latin typeface="Times New Roman" panose="02020603050405020304" pitchFamily="18" charset="0"/>
              <a:cs typeface="Times New Roman" panose="02020603050405020304" pitchFamily="18" charset="0"/>
            </a:endParaRPr>
          </a:p>
          <a:p>
            <a:pPr algn="just"/>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26343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ofia stamou\Desktop\Essex-logo-410x130.gif"/>
          <p:cNvPicPr>
            <a:picLocks noChangeAspect="1" noChangeArrowheads="1"/>
          </p:cNvPicPr>
          <p:nvPr/>
        </p:nvPicPr>
        <p:blipFill>
          <a:blip r:embed="rId3" cstate="print"/>
          <a:srcRect/>
          <a:stretch>
            <a:fillRect/>
          </a:stretch>
        </p:blipFill>
        <p:spPr bwMode="auto">
          <a:xfrm>
            <a:off x="-9078" y="6323578"/>
            <a:ext cx="1685478" cy="534420"/>
          </a:xfrm>
          <a:prstGeom prst="rect">
            <a:avLst/>
          </a:prstGeom>
          <a:noFill/>
        </p:spPr>
      </p:pic>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99271" y="0"/>
            <a:ext cx="1444729" cy="9807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72477" y="1"/>
            <a:ext cx="1571523"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2" name="Table 1"/>
          <p:cNvGraphicFramePr>
            <a:graphicFrameLocks noGrp="1"/>
          </p:cNvGraphicFramePr>
          <p:nvPr>
            <p:extLst>
              <p:ext uri="{D42A27DB-BD31-4B8C-83A1-F6EECF244321}">
                <p14:modId xmlns:p14="http://schemas.microsoft.com/office/powerpoint/2010/main" val="1621655704"/>
              </p:ext>
            </p:extLst>
          </p:nvPr>
        </p:nvGraphicFramePr>
        <p:xfrm>
          <a:off x="1981200" y="914400"/>
          <a:ext cx="4893339" cy="4594132"/>
        </p:xfrm>
        <a:graphic>
          <a:graphicData uri="http://schemas.openxmlformats.org/drawingml/2006/table">
            <a:tbl>
              <a:tblPr firstRow="1" firstCol="1" bandRow="1"/>
              <a:tblGrid>
                <a:gridCol w="1283262"/>
                <a:gridCol w="2892388"/>
                <a:gridCol w="717689"/>
              </a:tblGrid>
              <a:tr h="468203">
                <a:tc>
                  <a:txBody>
                    <a:bodyPr/>
                    <a:lstStyle/>
                    <a:p>
                      <a:pPr marL="0" marR="0" indent="0" algn="l">
                        <a:lnSpc>
                          <a:spcPct val="200000"/>
                        </a:lnSpc>
                        <a:spcBef>
                          <a:spcPts val="0"/>
                        </a:spcBef>
                        <a:spcAft>
                          <a:spcPts val="0"/>
                        </a:spcAft>
                      </a:pPr>
                      <a:r>
                        <a:rPr lang="en-GB" sz="8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Indices</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8525" marR="5852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l">
                        <a:lnSpc>
                          <a:spcPct val="200000"/>
                        </a:lnSpc>
                        <a:spcBef>
                          <a:spcPts val="0"/>
                        </a:spcBef>
                        <a:spcAft>
                          <a:spcPts val="0"/>
                        </a:spcAft>
                      </a:pPr>
                      <a:r>
                        <a:rPr lang="en-GB" sz="8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Indicators</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8525" marR="5852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lnSpc>
                          <a:spcPct val="200000"/>
                        </a:lnSpc>
                        <a:spcBef>
                          <a:spcPts val="0"/>
                        </a:spcBef>
                        <a:spcAft>
                          <a:spcPts val="0"/>
                        </a:spcAft>
                      </a:pPr>
                      <a:r>
                        <a:rPr lang="en-GB" sz="8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Normalised weights</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8525" marR="5852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68203">
                <a:tc>
                  <a:txBody>
                    <a:bodyPr/>
                    <a:lstStyle/>
                    <a:p>
                      <a:pPr marL="0" marR="0" indent="0" algn="l">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Use</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8525" marR="58525"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indent="0" algn="l">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Deposit accounts with commercial banks (per 1,000 adults)</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8525" marR="58525"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0.633</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8525" marR="58525"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r>
              <a:tr h="468203">
                <a:tc>
                  <a:txBody>
                    <a:bodyPr/>
                    <a:lstStyle/>
                    <a:p>
                      <a:pPr marL="0" marR="0" indent="0" algn="l">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8525" marR="58525"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Loan accounts with commercial banks (per 1,000 adults)</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8525" marR="5852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0.367</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8525" marR="58525" marT="0" marB="0">
                    <a:lnL>
                      <a:noFill/>
                    </a:lnL>
                    <a:lnR>
                      <a:noFill/>
                    </a:lnR>
                    <a:lnT>
                      <a:noFill/>
                    </a:lnT>
                    <a:lnB>
                      <a:noFill/>
                    </a:lnB>
                    <a:solidFill>
                      <a:srgbClr val="FFFFFF"/>
                    </a:solidFill>
                  </a:tcPr>
                </a:tc>
              </a:tr>
              <a:tr h="468203">
                <a:tc>
                  <a:txBody>
                    <a:bodyPr/>
                    <a:lstStyle/>
                    <a:p>
                      <a:pPr marL="0" marR="0" indent="0" algn="l">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Access </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8525" marR="58525"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Branches of commercial banks (per 100,000 adults)</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8525" marR="5852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0.591</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8525" marR="58525" marT="0" marB="0">
                    <a:lnL>
                      <a:noFill/>
                    </a:lnL>
                    <a:lnR>
                      <a:noFill/>
                    </a:lnR>
                    <a:lnT>
                      <a:noFill/>
                    </a:lnT>
                    <a:lnB>
                      <a:noFill/>
                    </a:lnB>
                    <a:solidFill>
                      <a:srgbClr val="FFFFFF"/>
                    </a:solidFill>
                  </a:tcPr>
                </a:tc>
              </a:tr>
              <a:tr h="234102">
                <a:tc>
                  <a:txBody>
                    <a:bodyPr/>
                    <a:lstStyle/>
                    <a:p>
                      <a:pPr marL="0" marR="0" indent="0" algn="l">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8525" marR="58525"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ATMs (per 100,000 adults)</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8525" marR="5852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0.409</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8525" marR="58525" marT="0" marB="0">
                    <a:lnL>
                      <a:noFill/>
                    </a:lnL>
                    <a:lnR>
                      <a:noFill/>
                    </a:lnR>
                    <a:lnT>
                      <a:noFill/>
                    </a:lnT>
                    <a:lnB>
                      <a:noFill/>
                    </a:lnB>
                    <a:solidFill>
                      <a:srgbClr val="FFFFFF"/>
                    </a:solidFill>
                  </a:tcPr>
                </a:tc>
              </a:tr>
              <a:tr h="234102">
                <a:tc rowSpan="2">
                  <a:txBody>
                    <a:bodyPr/>
                    <a:lstStyle/>
                    <a:p>
                      <a:pPr marL="0" marR="0" indent="0" algn="l">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Depth</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8525" marR="58525" marT="0" marB="0">
                    <a:lnL>
                      <a:noFill/>
                    </a:lnL>
                    <a:lnR>
                      <a:noFill/>
                    </a:lnR>
                    <a:lnT>
                      <a:noFill/>
                    </a:lnT>
                    <a:lnB>
                      <a:noFill/>
                    </a:lnB>
                    <a:solidFill>
                      <a:srgbClr val="FFFFFF"/>
                    </a:solidFill>
                  </a:tcPr>
                </a:tc>
                <a:tc>
                  <a:txBody>
                    <a:bodyPr/>
                    <a:lstStyle/>
                    <a:p>
                      <a:pPr marL="0" marR="0" indent="0" algn="l">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Bank deposits (% of GDP)</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8525" marR="5852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0.574</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8525" marR="58525" marT="0" marB="0">
                    <a:lnL>
                      <a:noFill/>
                    </a:lnL>
                    <a:lnR>
                      <a:noFill/>
                    </a:lnR>
                    <a:lnT>
                      <a:noFill/>
                    </a:lnT>
                    <a:lnB>
                      <a:noFill/>
                    </a:lnB>
                    <a:solidFill>
                      <a:srgbClr val="FFFFFF"/>
                    </a:solidFill>
                  </a:tcPr>
                </a:tc>
              </a:tr>
              <a:tr h="468203">
                <a:tc vMerge="1">
                  <a:txBody>
                    <a:bodyPr/>
                    <a:lstStyle/>
                    <a:p>
                      <a:endParaRPr lang="en-US"/>
                    </a:p>
                  </a:txBody>
                  <a:tcPr/>
                </a:tc>
                <a:tc>
                  <a:txBody>
                    <a:bodyPr/>
                    <a:lstStyle/>
                    <a:p>
                      <a:pPr marL="0" marR="0" indent="0" algn="l">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Domestic credit to private sector by banks (% of GDP)</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8525" marR="5852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0.426</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8525" marR="58525" marT="0" marB="0">
                    <a:lnL>
                      <a:noFill/>
                    </a:lnL>
                    <a:lnR>
                      <a:noFill/>
                    </a:lnR>
                    <a:lnT>
                      <a:noFill/>
                    </a:lnT>
                    <a:lnB>
                      <a:noFill/>
                    </a:lnB>
                    <a:solidFill>
                      <a:srgbClr val="FFFFFF"/>
                    </a:solidFill>
                  </a:tcPr>
                </a:tc>
              </a:tr>
              <a:tr h="234102">
                <a:tc rowSpan="3">
                  <a:txBody>
                    <a:bodyPr/>
                    <a:lstStyle/>
                    <a:p>
                      <a:pPr marL="0" marR="0" indent="0" algn="l">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Aggregate </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8525" marR="58525"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l">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Use</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8525" marR="5852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0.298</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8525" marR="58525" marT="0" marB="0">
                    <a:lnL>
                      <a:noFill/>
                    </a:lnL>
                    <a:lnR>
                      <a:noFill/>
                    </a:lnR>
                    <a:lnT>
                      <a:noFill/>
                    </a:lnT>
                    <a:lnB>
                      <a:noFill/>
                    </a:lnB>
                    <a:solidFill>
                      <a:srgbClr val="FFFFFF"/>
                    </a:solidFill>
                  </a:tcPr>
                </a:tc>
              </a:tr>
              <a:tr h="234102">
                <a:tc vMerge="1">
                  <a:txBody>
                    <a:bodyPr/>
                    <a:lstStyle/>
                    <a:p>
                      <a:endParaRPr lang="en-US"/>
                    </a:p>
                  </a:txBody>
                  <a:tcPr/>
                </a:tc>
                <a:tc>
                  <a:txBody>
                    <a:bodyPr/>
                    <a:lstStyle/>
                    <a:p>
                      <a:pPr marL="0" marR="0" indent="0" algn="l">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Access</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8525" marR="58525" marT="0" marB="0">
                    <a:lnL>
                      <a:noFill/>
                    </a:lnL>
                    <a:lnR>
                      <a:noFill/>
                    </a:lnR>
                    <a:lnT>
                      <a:noFill/>
                    </a:lnT>
                    <a:lnB>
                      <a:noFill/>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0.293</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8525" marR="58525" marT="0" marB="0">
                    <a:lnL>
                      <a:noFill/>
                    </a:lnL>
                    <a:lnR>
                      <a:noFill/>
                    </a:lnR>
                    <a:lnT>
                      <a:noFill/>
                    </a:lnT>
                    <a:lnB>
                      <a:noFill/>
                    </a:lnB>
                    <a:solidFill>
                      <a:srgbClr val="FFFFFF"/>
                    </a:solidFill>
                  </a:tcPr>
                </a:tc>
              </a:tr>
              <a:tr h="234102">
                <a:tc vMerge="1">
                  <a:txBody>
                    <a:bodyPr/>
                    <a:lstStyle/>
                    <a:p>
                      <a:endParaRPr lang="en-US"/>
                    </a:p>
                  </a:txBody>
                  <a:tcPr/>
                </a:tc>
                <a:tc>
                  <a:txBody>
                    <a:bodyPr/>
                    <a:lstStyle/>
                    <a:p>
                      <a:pPr marL="0" marR="0" indent="0" algn="l">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Depth</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8525" marR="58525"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a:lnSpc>
                          <a:spcPct val="200000"/>
                        </a:lnSpc>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0.408</a:t>
                      </a:r>
                      <a:endParaRPr lang="en-US" sz="1000">
                        <a:effectLst/>
                        <a:latin typeface="Times New Roman" panose="02020603050405020304" pitchFamily="18" charset="0"/>
                        <a:ea typeface="Calibri" panose="020F0502020204030204" pitchFamily="34" charset="0"/>
                        <a:cs typeface="Arial" panose="020B0604020202020204" pitchFamily="34" charset="0"/>
                      </a:endParaRPr>
                    </a:p>
                  </a:txBody>
                  <a:tcPr marL="58525" marR="58525"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r>
              <a:tr h="1014440">
                <a:tc gridSpan="3">
                  <a:txBody>
                    <a:bodyPr/>
                    <a:lstStyle/>
                    <a:p>
                      <a:pPr marL="0" marR="0" indent="0" algn="just">
                        <a:lnSpc>
                          <a:spcPct val="200000"/>
                        </a:lnSpc>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Note: The table reports the weights of (</a:t>
                      </a:r>
                      <a:r>
                        <a:rPr lang="en-GB" sz="8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a:t>
                      </a: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financial inclusion indicators in the respective dimensional indices and (ii) dimensional indices in the aggregate financial inclusion index, both obtained from principal component analysis.</a:t>
                      </a:r>
                      <a:r>
                        <a:rPr lang="en-GB" sz="1000" dirty="0">
                          <a:effectLst/>
                          <a:latin typeface="Times New Roman" panose="02020603050405020304" pitchFamily="18" charset="0"/>
                          <a:ea typeface="Calibri" panose="020F0502020204030204" pitchFamily="34" charset="0"/>
                          <a:cs typeface="Arial" panose="020B0604020202020204" pitchFamily="34" charset="0"/>
                        </a:rPr>
                        <a:t> </a:t>
                      </a:r>
                      <a:r>
                        <a:rPr lang="en-GB" sz="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Definitions of the variables are provided in Appendix B.</a:t>
                      </a:r>
                      <a:endParaRPr lang="en-US" sz="1000" dirty="0">
                        <a:effectLst/>
                        <a:latin typeface="Times New Roman" panose="02020603050405020304" pitchFamily="18" charset="0"/>
                        <a:ea typeface="Calibri" panose="020F0502020204030204" pitchFamily="34" charset="0"/>
                        <a:cs typeface="Arial" panose="020B0604020202020204" pitchFamily="34" charset="0"/>
                      </a:endParaRPr>
                    </a:p>
                  </a:txBody>
                  <a:tcPr marL="58525" marR="58525"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14724878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ofia stamou\Desktop\Essex-logo-410x130.gif"/>
          <p:cNvPicPr>
            <a:picLocks noChangeAspect="1" noChangeArrowheads="1"/>
          </p:cNvPicPr>
          <p:nvPr/>
        </p:nvPicPr>
        <p:blipFill>
          <a:blip r:embed="rId3" cstate="print"/>
          <a:srcRect/>
          <a:stretch>
            <a:fillRect/>
          </a:stretch>
        </p:blipFill>
        <p:spPr bwMode="auto">
          <a:xfrm>
            <a:off x="-9078" y="6226934"/>
            <a:ext cx="1990278" cy="631064"/>
          </a:xfrm>
          <a:prstGeom prst="rect">
            <a:avLst/>
          </a:prstGeom>
          <a:noFill/>
        </p:spPr>
      </p:pic>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99271" y="0"/>
            <a:ext cx="1444729" cy="9807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89951" y="1"/>
            <a:ext cx="1354050" cy="9191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653197" y="900291"/>
            <a:ext cx="7805003" cy="4801314"/>
          </a:xfrm>
          <a:prstGeom prst="rect">
            <a:avLst/>
          </a:prstGeom>
          <a:noFill/>
        </p:spPr>
        <p:txBody>
          <a:bodyPr wrap="square" rtlCol="0">
            <a:spAutoFit/>
          </a:bodyPr>
          <a:lstStyle/>
          <a:p>
            <a:pPr algn="just"/>
            <a:endParaRPr lang="en-GB"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G</a:t>
            </a:r>
            <a:r>
              <a:rPr lang="en-GB" dirty="0" smtClean="0">
                <a:latin typeface="Times New Roman" panose="02020603050405020304" pitchFamily="18" charset="0"/>
                <a:cs typeface="Times New Roman" panose="02020603050405020304" pitchFamily="18" charset="0"/>
              </a:rPr>
              <a:t>lobal </a:t>
            </a:r>
            <a:r>
              <a:rPr lang="en-GB" dirty="0">
                <a:latin typeface="Times New Roman" panose="02020603050405020304" pitchFamily="18" charset="0"/>
                <a:cs typeface="Times New Roman" panose="02020603050405020304" pitchFamily="18" charset="0"/>
              </a:rPr>
              <a:t>commitment to advancing financial inclusion as a key </a:t>
            </a:r>
            <a:r>
              <a:rPr lang="en-GB" dirty="0" smtClean="0">
                <a:latin typeface="Times New Roman" panose="02020603050405020304" pitchFamily="18" charset="0"/>
                <a:cs typeface="Times New Roman" panose="02020603050405020304" pitchFamily="18" charset="0"/>
              </a:rPr>
              <a:t>enabler </a:t>
            </a:r>
            <a:r>
              <a:rPr lang="en-US" dirty="0">
                <a:latin typeface="Times New Roman" panose="02020603050405020304" pitchFamily="18" charset="0"/>
                <a:cs typeface="Times New Roman" panose="02020603050405020304" pitchFamily="18" charset="0"/>
              </a:rPr>
              <a:t>for 8 of the Sustainable Development Goals (SDGs) 2030 including; lower </a:t>
            </a:r>
            <a:r>
              <a:rPr lang="en-US" b="1" dirty="0" smtClean="0">
                <a:latin typeface="Times New Roman" panose="02020603050405020304" pitchFamily="18" charset="0"/>
                <a:cs typeface="Times New Roman" panose="02020603050405020304" pitchFamily="18" charset="0"/>
              </a:rPr>
              <a:t>poverty</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higher </a:t>
            </a:r>
            <a:r>
              <a:rPr lang="en-US" b="1" dirty="0" smtClean="0">
                <a:latin typeface="Times New Roman" panose="02020603050405020304" pitchFamily="18" charset="0"/>
                <a:cs typeface="Times New Roman" panose="02020603050405020304" pitchFamily="18" charset="0"/>
              </a:rPr>
              <a:t>development</a:t>
            </a:r>
            <a:r>
              <a:rPr lang="en-US" dirty="0" smtClean="0">
                <a:latin typeface="Times New Roman" panose="02020603050405020304" pitchFamily="18" charset="0"/>
                <a:cs typeface="Times New Roman" panose="02020603050405020304" pitchFamily="18" charset="0"/>
              </a:rPr>
              <a:t>, and </a:t>
            </a:r>
            <a:r>
              <a:rPr lang="en-GB" b="1" dirty="0" smtClean="0">
                <a:latin typeface="Times New Roman" panose="02020603050405020304" pitchFamily="18" charset="0"/>
                <a:cs typeface="Times New Roman" panose="02020603050405020304" pitchFamily="18" charset="0"/>
              </a:rPr>
              <a:t>equal opportunity</a:t>
            </a:r>
            <a:r>
              <a:rPr lang="en-GB" dirty="0" smtClean="0">
                <a:latin typeface="Times New Roman" panose="02020603050405020304" pitchFamily="18" charset="0"/>
                <a:cs typeface="Times New Roman" panose="02020603050405020304" pitchFamily="18" charset="0"/>
              </a:rPr>
              <a:t> </a:t>
            </a:r>
            <a:endParaRPr lang="en-GB"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endParaRPr lang="en-GB"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GB" dirty="0">
                <a:latin typeface="Times New Roman"/>
                <a:ea typeface="Calibri"/>
              </a:rPr>
              <a:t>According to the World Bank there has been </a:t>
            </a:r>
            <a:r>
              <a:rPr lang="en-GB" b="1" dirty="0">
                <a:latin typeface="Times New Roman"/>
                <a:ea typeface="Calibri"/>
              </a:rPr>
              <a:t>some improvement </a:t>
            </a:r>
            <a:r>
              <a:rPr lang="en-GB" dirty="0">
                <a:latin typeface="Times New Roman"/>
                <a:ea typeface="Calibri"/>
              </a:rPr>
              <a:t>in financial inclusion as the share of adults </a:t>
            </a:r>
            <a:r>
              <a:rPr lang="en-GB" dirty="0" smtClean="0">
                <a:latin typeface="Times New Roman"/>
                <a:ea typeface="Calibri"/>
              </a:rPr>
              <a:t>owning </a:t>
            </a:r>
            <a:r>
              <a:rPr lang="en-GB" dirty="0">
                <a:latin typeface="Times New Roman"/>
                <a:ea typeface="Calibri"/>
              </a:rPr>
              <a:t>an account increased from 51% in 2011 to 62% in 2014 and 69% in </a:t>
            </a:r>
            <a:r>
              <a:rPr lang="en-GB" dirty="0" smtClean="0">
                <a:latin typeface="Times New Roman"/>
                <a:ea typeface="Calibri"/>
              </a:rPr>
              <a:t>2017</a:t>
            </a:r>
            <a:endParaRPr lang="en-GB" dirty="0">
              <a:latin typeface="Times New Roman"/>
              <a:ea typeface="Calibri"/>
            </a:endParaRPr>
          </a:p>
          <a:p>
            <a:pPr marL="285750" indent="-285750" algn="just">
              <a:buFont typeface="Arial" panose="020B0604020202020204" pitchFamily="34" charset="0"/>
              <a:buChar char="•"/>
            </a:pPr>
            <a:endParaRPr lang="en-GB" dirty="0">
              <a:latin typeface="Times New Roman"/>
              <a:ea typeface="Calibri"/>
            </a:endParaRPr>
          </a:p>
          <a:p>
            <a:pPr marL="285750" indent="-285750" algn="just">
              <a:buFont typeface="Arial" panose="020B0604020202020204" pitchFamily="34" charset="0"/>
              <a:buChar char="•"/>
            </a:pPr>
            <a:r>
              <a:rPr lang="en-GB" dirty="0">
                <a:latin typeface="Times New Roman"/>
                <a:ea typeface="Calibri"/>
              </a:rPr>
              <a:t>Progress has been mainly driven by </a:t>
            </a:r>
            <a:r>
              <a:rPr lang="en-GB" b="1" dirty="0">
                <a:latin typeface="Times New Roman"/>
                <a:ea typeface="Calibri"/>
              </a:rPr>
              <a:t>government policies</a:t>
            </a:r>
            <a:r>
              <a:rPr lang="en-GB" dirty="0">
                <a:latin typeface="Times New Roman"/>
                <a:ea typeface="Calibri"/>
              </a:rPr>
              <a:t> and the use of </a:t>
            </a:r>
            <a:r>
              <a:rPr lang="en-GB" b="1" dirty="0">
                <a:latin typeface="Times New Roman"/>
                <a:ea typeface="Calibri"/>
              </a:rPr>
              <a:t>technology</a:t>
            </a:r>
            <a:r>
              <a:rPr lang="en-GB" dirty="0">
                <a:latin typeface="Times New Roman"/>
                <a:ea typeface="Calibri"/>
              </a:rPr>
              <a:t>. </a:t>
            </a:r>
            <a:r>
              <a:rPr lang="en-GB" dirty="0" smtClean="0">
                <a:latin typeface="Times New Roman"/>
                <a:ea typeface="Calibri"/>
              </a:rPr>
              <a:t>However </a:t>
            </a:r>
            <a:r>
              <a:rPr lang="en-GB" b="1" dirty="0" smtClean="0">
                <a:latin typeface="Times New Roman"/>
                <a:ea typeface="Calibri"/>
              </a:rPr>
              <a:t>variation </a:t>
            </a:r>
            <a:r>
              <a:rPr lang="en-GB" b="1" dirty="0">
                <a:latin typeface="Times New Roman"/>
                <a:ea typeface="Calibri"/>
              </a:rPr>
              <a:t>across countries </a:t>
            </a:r>
            <a:r>
              <a:rPr lang="en-GB" dirty="0">
                <a:latin typeface="Times New Roman"/>
                <a:ea typeface="Calibri"/>
              </a:rPr>
              <a:t>is still very </a:t>
            </a:r>
            <a:r>
              <a:rPr lang="en-GB" dirty="0" smtClean="0">
                <a:latin typeface="Times New Roman"/>
                <a:ea typeface="Calibri"/>
              </a:rPr>
              <a:t>high </a:t>
            </a:r>
            <a:endParaRPr lang="en-GB" dirty="0">
              <a:latin typeface="Times New Roman"/>
              <a:ea typeface="Calibri"/>
            </a:endParaRPr>
          </a:p>
          <a:p>
            <a:pPr marL="742950" lvl="1" indent="-285750" algn="just">
              <a:buFont typeface="Arial" panose="020B0604020202020204" pitchFamily="34" charset="0"/>
              <a:buChar char="•"/>
            </a:pPr>
            <a:r>
              <a:rPr lang="en-GB" dirty="0" smtClean="0">
                <a:latin typeface="Times New Roman"/>
                <a:ea typeface="Calibri"/>
              </a:rPr>
              <a:t>For </a:t>
            </a:r>
            <a:r>
              <a:rPr lang="en-GB" dirty="0">
                <a:latin typeface="Times New Roman"/>
                <a:ea typeface="Calibri"/>
              </a:rPr>
              <a:t>example in the Sub-Saharan Africa </a:t>
            </a:r>
            <a:r>
              <a:rPr lang="en-GB" dirty="0" smtClean="0">
                <a:latin typeface="Times New Roman"/>
                <a:ea typeface="Calibri"/>
              </a:rPr>
              <a:t>region </a:t>
            </a:r>
            <a:r>
              <a:rPr lang="en-GB" dirty="0">
                <a:latin typeface="Times New Roman"/>
                <a:ea typeface="Calibri"/>
              </a:rPr>
              <a:t>the progress has been mainly achieved through new mobile accounts. In India, mainly through financial </a:t>
            </a:r>
            <a:r>
              <a:rPr lang="en-GB" dirty="0" smtClean="0">
                <a:latin typeface="Times New Roman"/>
                <a:ea typeface="Calibri"/>
              </a:rPr>
              <a:t>institutions </a:t>
            </a:r>
            <a:endParaRPr lang="en-GB" dirty="0">
              <a:latin typeface="Times New Roman"/>
              <a:ea typeface="Calibri"/>
            </a:endParaRPr>
          </a:p>
          <a:p>
            <a:pPr marL="285750" indent="-285750" algn="just">
              <a:buFont typeface="Arial" panose="020B0604020202020204" pitchFamily="34" charset="0"/>
              <a:buChar char="•"/>
            </a:pPr>
            <a:endParaRPr lang="en-GB" dirty="0">
              <a:latin typeface="Times New Roman"/>
              <a:ea typeface="Calibri"/>
            </a:endParaRPr>
          </a:p>
          <a:p>
            <a:pPr marL="285750" indent="-285750" algn="just">
              <a:buFont typeface="Arial" panose="020B0604020202020204" pitchFamily="34" charset="0"/>
              <a:buChar char="•"/>
            </a:pPr>
            <a:r>
              <a:rPr lang="en-GB" dirty="0">
                <a:latin typeface="Times New Roman"/>
                <a:ea typeface="Calibri"/>
              </a:rPr>
              <a:t>In addition financial inclusion is not just about having an account; </a:t>
            </a:r>
            <a:r>
              <a:rPr lang="en-GB" b="1" dirty="0">
                <a:latin typeface="Times New Roman"/>
                <a:ea typeface="Calibri"/>
              </a:rPr>
              <a:t>the actual use is what matters</a:t>
            </a:r>
            <a:r>
              <a:rPr lang="en-GB" dirty="0">
                <a:latin typeface="Times New Roman"/>
                <a:ea typeface="Calibri"/>
              </a:rPr>
              <a:t> for achieving the benefits of financial </a:t>
            </a:r>
            <a:r>
              <a:rPr lang="en-GB" dirty="0" smtClean="0">
                <a:latin typeface="Times New Roman"/>
                <a:ea typeface="Calibri"/>
              </a:rPr>
              <a:t>inclusion</a:t>
            </a:r>
            <a:endParaRPr lang="en-GB" dirty="0">
              <a:latin typeface="Times New Roman" panose="02020603050405020304" pitchFamily="18" charset="0"/>
              <a:cs typeface="Times New Roman" panose="02020603050405020304" pitchFamily="18" charset="0"/>
            </a:endParaRPr>
          </a:p>
        </p:txBody>
      </p:sp>
      <p:sp>
        <p:nvSpPr>
          <p:cNvPr id="2" name="TextBox 1"/>
          <p:cNvSpPr txBox="1"/>
          <p:nvPr/>
        </p:nvSpPr>
        <p:spPr>
          <a:xfrm>
            <a:off x="838200" y="304800"/>
            <a:ext cx="6096000" cy="523220"/>
          </a:xfrm>
          <a:prstGeom prst="rect">
            <a:avLst/>
          </a:prstGeom>
          <a:noFill/>
        </p:spPr>
        <p:txBody>
          <a:bodyPr wrap="square" rtlCol="0">
            <a:spAutoFit/>
          </a:bodyPr>
          <a:lstStyle/>
          <a:p>
            <a:r>
              <a:rPr lang="en-GB" sz="2800" b="1" i="1" dirty="0" smtClean="0">
                <a:latin typeface="Times New Roman" panose="02020603050405020304" pitchFamily="18" charset="0"/>
                <a:cs typeface="Times New Roman" panose="02020603050405020304" pitchFamily="18" charset="0"/>
              </a:rPr>
              <a:t>Background</a:t>
            </a:r>
            <a:endParaRPr lang="en-GB" sz="28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8256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ofia stamou\Desktop\Essex-logo-410x130.gif"/>
          <p:cNvPicPr>
            <a:picLocks noChangeAspect="1" noChangeArrowheads="1"/>
          </p:cNvPicPr>
          <p:nvPr/>
        </p:nvPicPr>
        <p:blipFill>
          <a:blip r:embed="rId3" cstate="print"/>
          <a:srcRect/>
          <a:stretch>
            <a:fillRect/>
          </a:stretch>
        </p:blipFill>
        <p:spPr bwMode="auto">
          <a:xfrm>
            <a:off x="-9078" y="6226934"/>
            <a:ext cx="1990278" cy="631064"/>
          </a:xfrm>
          <a:prstGeom prst="rect">
            <a:avLst/>
          </a:prstGeom>
          <a:noFill/>
        </p:spPr>
      </p:pic>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99271" y="0"/>
            <a:ext cx="1444729" cy="9807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89951" y="1"/>
            <a:ext cx="1354050" cy="9191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653197" y="900291"/>
            <a:ext cx="7805003" cy="4524315"/>
          </a:xfrm>
          <a:prstGeom prst="rect">
            <a:avLst/>
          </a:prstGeom>
          <a:noFill/>
        </p:spPr>
        <p:txBody>
          <a:bodyPr wrap="square" rtlCol="0">
            <a:spAutoFit/>
          </a:bodyPr>
          <a:lstStyle/>
          <a:p>
            <a:pPr algn="just"/>
            <a:endParaRPr lang="en-GB"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GB" dirty="0" smtClean="0">
                <a:latin typeface="Times New Roman"/>
                <a:ea typeface="Calibri"/>
              </a:rPr>
              <a:t>The heterogeneity in financial inclusion </a:t>
            </a:r>
            <a:r>
              <a:rPr lang="en-GB" dirty="0">
                <a:latin typeface="Times New Roman"/>
                <a:ea typeface="Calibri"/>
              </a:rPr>
              <a:t>has highlighted the need for a </a:t>
            </a:r>
            <a:r>
              <a:rPr lang="en-GB" b="1" dirty="0">
                <a:latin typeface="Times New Roman"/>
                <a:ea typeface="Calibri"/>
              </a:rPr>
              <a:t>multidimensional measure </a:t>
            </a:r>
            <a:r>
              <a:rPr lang="en-GB" dirty="0">
                <a:latin typeface="Times New Roman"/>
                <a:ea typeface="Calibri"/>
              </a:rPr>
              <a:t>of financial inclusion that is </a:t>
            </a:r>
            <a:r>
              <a:rPr lang="en-GB" b="1" dirty="0">
                <a:latin typeface="Times New Roman"/>
                <a:ea typeface="Calibri"/>
              </a:rPr>
              <a:t>comparable</a:t>
            </a:r>
            <a:r>
              <a:rPr lang="en-GB" dirty="0">
                <a:latin typeface="Times New Roman"/>
                <a:ea typeface="Calibri"/>
              </a:rPr>
              <a:t> across economies to identify the current state, set targets and policies, and monitor </a:t>
            </a:r>
            <a:r>
              <a:rPr lang="en-GB" dirty="0" smtClean="0">
                <a:latin typeface="Times New Roman"/>
                <a:ea typeface="Calibri"/>
              </a:rPr>
              <a:t>progress</a:t>
            </a:r>
            <a:endParaRPr lang="en-GB" dirty="0">
              <a:latin typeface="Times New Roman"/>
              <a:ea typeface="Calibri"/>
            </a:endParaRPr>
          </a:p>
          <a:p>
            <a:pPr algn="just"/>
            <a:r>
              <a:rPr lang="en-GB" dirty="0">
                <a:latin typeface="Times New Roman"/>
                <a:ea typeface="Calibri"/>
              </a:rPr>
              <a:t> </a:t>
            </a:r>
            <a:r>
              <a:rPr lang="en-GB" dirty="0">
                <a:latin typeface="Times New Roman" panose="02020603050405020304" pitchFamily="18" charset="0"/>
                <a:cs typeface="Times New Roman" panose="02020603050405020304" pitchFamily="18" charset="0"/>
              </a:rPr>
              <a:t> </a:t>
            </a:r>
          </a:p>
          <a:p>
            <a:pPr marL="742950" lvl="1" indent="-285750"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In this study we </a:t>
            </a:r>
            <a:r>
              <a:rPr lang="en-GB" dirty="0">
                <a:latin typeface="Times New Roman" panose="02020603050405020304" pitchFamily="18" charset="0"/>
                <a:cs typeface="Times New Roman" panose="02020603050405020304" pitchFamily="18" charset="0"/>
              </a:rPr>
              <a:t>construct a financial inclusion index that captures different dimensions: </a:t>
            </a:r>
            <a:r>
              <a:rPr lang="en-US" b="1" dirty="0">
                <a:latin typeface="Times New Roman" panose="02020603050405020304" pitchFamily="18" charset="0"/>
                <a:cs typeface="Times New Roman" panose="02020603050405020304" pitchFamily="18" charset="0"/>
              </a:rPr>
              <a:t>use, access, and depth </a:t>
            </a:r>
            <a:r>
              <a:rPr lang="en-GB" dirty="0" smtClean="0">
                <a:latin typeface="Times New Roman" panose="02020603050405020304" pitchFamily="18" charset="0"/>
                <a:cs typeface="Times New Roman" panose="02020603050405020304" pitchFamily="18" charset="0"/>
              </a:rPr>
              <a:t>of </a:t>
            </a:r>
            <a:r>
              <a:rPr lang="en-GB" dirty="0">
                <a:latin typeface="Times New Roman" panose="02020603050405020304" pitchFamily="18" charset="0"/>
                <a:cs typeface="Times New Roman" panose="02020603050405020304" pitchFamily="18" charset="0"/>
              </a:rPr>
              <a:t>financial services. This is motivated by </a:t>
            </a:r>
            <a:r>
              <a:rPr lang="en-GB" dirty="0">
                <a:solidFill>
                  <a:srgbClr val="000000"/>
                </a:solidFill>
                <a:latin typeface="Times New Roman"/>
              </a:rPr>
              <a:t>the inadequacy of focusing on a single measure to represent and summarise the extent of financial inclusion in a </a:t>
            </a:r>
            <a:r>
              <a:rPr lang="en-GB" dirty="0" smtClean="0">
                <a:solidFill>
                  <a:srgbClr val="000000"/>
                </a:solidFill>
                <a:latin typeface="Times New Roman"/>
              </a:rPr>
              <a:t>country </a:t>
            </a:r>
          </a:p>
          <a:p>
            <a:pPr marL="742950" lvl="1" indent="-285750" algn="just">
              <a:buFont typeface="Wingdings" panose="05000000000000000000" pitchFamily="2" charset="2"/>
              <a:buChar char="Ø"/>
            </a:pPr>
            <a:endParaRPr lang="en-GB"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GB" dirty="0" smtClean="0">
                <a:latin typeface="Times New Roman" panose="02020603050405020304" pitchFamily="18" charset="0"/>
                <a:cs typeface="Times New Roman" panose="02020603050405020304" pitchFamily="18" charset="0"/>
              </a:rPr>
              <a:t>Additionally</a:t>
            </a:r>
            <a:r>
              <a:rPr lang="en-GB" dirty="0">
                <a:latin typeface="Times New Roman" panose="02020603050405020304" pitchFamily="18" charset="0"/>
                <a:cs typeface="Times New Roman" panose="02020603050405020304" pitchFamily="18" charset="0"/>
              </a:rPr>
              <a:t>, high variation in financial inclusion between countries motivates the need to investigate </a:t>
            </a:r>
            <a:r>
              <a:rPr lang="en-GB" b="1" dirty="0">
                <a:latin typeface="Times New Roman" panose="02020603050405020304" pitchFamily="18" charset="0"/>
                <a:cs typeface="Times New Roman" panose="02020603050405020304" pitchFamily="18" charset="0"/>
              </a:rPr>
              <a:t>factors</a:t>
            </a:r>
            <a:r>
              <a:rPr lang="en-GB" dirty="0">
                <a:latin typeface="Times New Roman" panose="02020603050405020304" pitchFamily="18" charset="0"/>
                <a:cs typeface="Times New Roman" panose="02020603050405020304" pitchFamily="18" charset="0"/>
              </a:rPr>
              <a:t> that explain it</a:t>
            </a:r>
            <a:r>
              <a:rPr lang="en-GB" dirty="0" smtClean="0">
                <a:latin typeface="Times New Roman" panose="02020603050405020304" pitchFamily="18" charset="0"/>
                <a:cs typeface="Times New Roman" panose="02020603050405020304" pitchFamily="18" charset="0"/>
              </a:rPr>
              <a:t>. This is also useful for policy</a:t>
            </a:r>
            <a:endParaRPr lang="en-GB" dirty="0">
              <a:latin typeface="Times New Roman" panose="02020603050405020304" pitchFamily="18" charset="0"/>
              <a:cs typeface="Times New Roman" panose="02020603050405020304" pitchFamily="18" charset="0"/>
            </a:endParaRPr>
          </a:p>
          <a:p>
            <a:pPr algn="just"/>
            <a:endParaRPr lang="en-GB" dirty="0">
              <a:latin typeface="Times New Roman" panose="02020603050405020304" pitchFamily="18" charset="0"/>
              <a:cs typeface="Times New Roman" panose="02020603050405020304" pitchFamily="18" charset="0"/>
            </a:endParaRPr>
          </a:p>
          <a:p>
            <a:pPr marL="742950" lvl="1" indent="-285750" algn="just">
              <a:buFont typeface="Wingdings" panose="05000000000000000000" pitchFamily="2" charset="2"/>
              <a:buChar char="Ø"/>
            </a:pPr>
            <a:r>
              <a:rPr lang="en-GB" dirty="0">
                <a:latin typeface="Times New Roman" panose="02020603050405020304" pitchFamily="18" charset="0"/>
                <a:cs typeface="Times New Roman" panose="02020603050405020304" pitchFamily="18" charset="0"/>
              </a:rPr>
              <a:t>We examine the relationship between financial inclusion and different </a:t>
            </a:r>
            <a:r>
              <a:rPr lang="en-GB" b="1" dirty="0">
                <a:latin typeface="Times New Roman" panose="02020603050405020304" pitchFamily="18" charset="0"/>
                <a:cs typeface="Times New Roman" panose="02020603050405020304" pitchFamily="18" charset="0"/>
              </a:rPr>
              <a:t>country characteristics</a:t>
            </a:r>
            <a:r>
              <a:rPr lang="en-GB" dirty="0">
                <a:latin typeface="Times New Roman" panose="02020603050405020304" pitchFamily="18" charset="0"/>
                <a:cs typeface="Times New Roman" panose="02020603050405020304" pitchFamily="18" charset="0"/>
              </a:rPr>
              <a:t>, with a special focus on </a:t>
            </a:r>
            <a:r>
              <a:rPr lang="en-GB" b="1" dirty="0">
                <a:latin typeface="Times New Roman" panose="02020603050405020304" pitchFamily="18" charset="0"/>
                <a:cs typeface="Times New Roman" panose="02020603050405020304" pitchFamily="18" charset="0"/>
              </a:rPr>
              <a:t>banking</a:t>
            </a:r>
            <a:r>
              <a:rPr lang="en-GB" dirty="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conditions</a:t>
            </a:r>
            <a:endParaRPr lang="en-GB" dirty="0">
              <a:latin typeface="Times New Roman" panose="02020603050405020304" pitchFamily="18" charset="0"/>
              <a:cs typeface="Times New Roman" panose="02020603050405020304" pitchFamily="18" charset="0"/>
            </a:endParaRPr>
          </a:p>
        </p:txBody>
      </p:sp>
      <p:sp>
        <p:nvSpPr>
          <p:cNvPr id="2" name="TextBox 1"/>
          <p:cNvSpPr txBox="1"/>
          <p:nvPr/>
        </p:nvSpPr>
        <p:spPr>
          <a:xfrm>
            <a:off x="838200" y="304800"/>
            <a:ext cx="6096000" cy="523220"/>
          </a:xfrm>
          <a:prstGeom prst="rect">
            <a:avLst/>
          </a:prstGeom>
          <a:noFill/>
        </p:spPr>
        <p:txBody>
          <a:bodyPr wrap="square" rtlCol="0">
            <a:spAutoFit/>
          </a:bodyPr>
          <a:lstStyle/>
          <a:p>
            <a:r>
              <a:rPr lang="en-GB" sz="2800" b="1" i="1" dirty="0" smtClean="0">
                <a:latin typeface="Times New Roman" panose="02020603050405020304" pitchFamily="18" charset="0"/>
                <a:cs typeface="Times New Roman" panose="02020603050405020304" pitchFamily="18" charset="0"/>
              </a:rPr>
              <a:t>Aims of Study </a:t>
            </a:r>
            <a:endParaRPr lang="en-GB" sz="28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99686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ofia stamou\Desktop\Essex-logo-410x130.gif"/>
          <p:cNvPicPr>
            <a:picLocks noChangeAspect="1" noChangeArrowheads="1"/>
          </p:cNvPicPr>
          <p:nvPr/>
        </p:nvPicPr>
        <p:blipFill>
          <a:blip r:embed="rId3" cstate="print"/>
          <a:srcRect/>
          <a:stretch>
            <a:fillRect/>
          </a:stretch>
        </p:blipFill>
        <p:spPr bwMode="auto">
          <a:xfrm>
            <a:off x="-9078" y="6251094"/>
            <a:ext cx="1914078" cy="606903"/>
          </a:xfrm>
          <a:prstGeom prst="rect">
            <a:avLst/>
          </a:prstGeom>
          <a:noFill/>
        </p:spPr>
      </p:pic>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99271" y="0"/>
            <a:ext cx="1444729" cy="9807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72399" y="0"/>
            <a:ext cx="1371601" cy="931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762000" y="334397"/>
            <a:ext cx="6096000" cy="523220"/>
          </a:xfrm>
          <a:prstGeom prst="rect">
            <a:avLst/>
          </a:prstGeom>
          <a:noFill/>
        </p:spPr>
        <p:txBody>
          <a:bodyPr wrap="square" rtlCol="0">
            <a:spAutoFit/>
          </a:bodyPr>
          <a:lstStyle/>
          <a:p>
            <a:r>
              <a:rPr lang="en-GB" sz="2800" b="1" i="1" dirty="0">
                <a:latin typeface="Times New Roman" panose="02020603050405020304" pitchFamily="18" charset="0"/>
                <a:cs typeface="Times New Roman" panose="02020603050405020304" pitchFamily="18" charset="0"/>
              </a:rPr>
              <a:t>Selected Literature </a:t>
            </a:r>
            <a:r>
              <a:rPr lang="en-GB" sz="2800" b="1" i="1" dirty="0" smtClean="0">
                <a:latin typeface="Times New Roman" panose="02020603050405020304" pitchFamily="18" charset="0"/>
                <a:cs typeface="Times New Roman" panose="02020603050405020304" pitchFamily="18" charset="0"/>
              </a:rPr>
              <a:t>Review 1/2</a:t>
            </a:r>
            <a:endParaRPr lang="en-GB" sz="2800" b="1" i="1"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4931" y="914400"/>
            <a:ext cx="7593471" cy="4785926"/>
          </a:xfrm>
          <a:prstGeom prst="rect">
            <a:avLst/>
          </a:prstGeom>
          <a:noFill/>
        </p:spPr>
        <p:txBody>
          <a:bodyPr wrap="square" rtlCol="0">
            <a:spAutoFit/>
          </a:bodyPr>
          <a:lstStyle/>
          <a:p>
            <a:pPr marL="285750" indent="-285750" algn="just">
              <a:spcAft>
                <a:spcPts val="600"/>
              </a:spcAft>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One strand of the literature focuses on single measures of financial </a:t>
            </a:r>
            <a:r>
              <a:rPr lang="en-US" dirty="0" smtClean="0">
                <a:latin typeface="Times New Roman" panose="02020603050405020304" pitchFamily="18" charset="0"/>
                <a:cs typeface="Times New Roman" panose="02020603050405020304" pitchFamily="18" charset="0"/>
              </a:rPr>
              <a:t>inclusion</a:t>
            </a:r>
          </a:p>
          <a:p>
            <a:pPr marL="742950" lvl="1" indent="-285750" algn="just">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The </a:t>
            </a:r>
            <a:r>
              <a:rPr lang="en-US" dirty="0">
                <a:latin typeface="Times New Roman" panose="02020603050405020304" pitchFamily="18" charset="0"/>
                <a:cs typeface="Times New Roman" panose="02020603050405020304" pitchFamily="18" charset="0"/>
              </a:rPr>
              <a:t>proportion of adults that have an account </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Allen et al., </a:t>
            </a:r>
            <a:r>
              <a:rPr lang="en-US" dirty="0" smtClean="0">
                <a:latin typeface="Times New Roman" panose="02020603050405020304" pitchFamily="18" charset="0"/>
                <a:cs typeface="Times New Roman" panose="02020603050405020304" pitchFamily="18" charset="0"/>
              </a:rPr>
              <a:t>2016</a:t>
            </a:r>
            <a:r>
              <a:rPr lang="en-US" dirty="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marL="742950" lvl="1" indent="-285750" algn="just">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A</a:t>
            </a:r>
            <a:r>
              <a:rPr lang="en-US" dirty="0" smtClean="0">
                <a:latin typeface="Times New Roman" panose="02020603050405020304" pitchFamily="18" charset="0"/>
                <a:cs typeface="Times New Roman" panose="02020603050405020304" pitchFamily="18" charset="0"/>
              </a:rPr>
              <a:t>ccount </a:t>
            </a:r>
            <a:r>
              <a:rPr lang="en-US" dirty="0">
                <a:latin typeface="Times New Roman" panose="02020603050405020304" pitchFamily="18" charset="0"/>
                <a:cs typeface="Times New Roman" panose="02020603050405020304" pitchFamily="18" charset="0"/>
              </a:rPr>
              <a:t>“usage” that captures the frequency or the volume of account use </a:t>
            </a:r>
            <a:r>
              <a:rPr lang="en-US" dirty="0" smtClean="0">
                <a:latin typeface="Times New Roman" panose="02020603050405020304" pitchFamily="18" charset="0"/>
                <a:cs typeface="Times New Roman" panose="02020603050405020304" pitchFamily="18" charset="0"/>
              </a:rPr>
              <a:t>(</a:t>
            </a:r>
            <a:r>
              <a:rPr lang="en-US" dirty="0" err="1" smtClean="0">
                <a:latin typeface="Times New Roman" panose="02020603050405020304" pitchFamily="18" charset="0"/>
                <a:cs typeface="Times New Roman" panose="02020603050405020304" pitchFamily="18" charset="0"/>
              </a:rPr>
              <a:t>Demirguc-Kunt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Klapper</a:t>
            </a:r>
            <a:r>
              <a:rPr lang="en-US" dirty="0">
                <a:latin typeface="Times New Roman" panose="02020603050405020304" pitchFamily="18" charset="0"/>
                <a:cs typeface="Times New Roman" panose="02020603050405020304" pitchFamily="18" charset="0"/>
              </a:rPr>
              <a:t>, &amp; Singer, 2013</a:t>
            </a:r>
            <a:r>
              <a:rPr lang="en-US" dirty="0" smtClean="0">
                <a:latin typeface="Times New Roman" panose="02020603050405020304" pitchFamily="18" charset="0"/>
                <a:cs typeface="Times New Roman" panose="02020603050405020304" pitchFamily="18" charset="0"/>
              </a:rPr>
              <a:t>) </a:t>
            </a:r>
          </a:p>
          <a:p>
            <a:pPr marL="742950" lvl="1" indent="-285750" algn="just">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B</a:t>
            </a:r>
            <a:r>
              <a:rPr lang="en-US" dirty="0" smtClean="0">
                <a:latin typeface="Times New Roman" panose="02020603050405020304" pitchFamily="18" charset="0"/>
                <a:cs typeface="Times New Roman" panose="02020603050405020304" pitchFamily="18" charset="0"/>
              </a:rPr>
              <a:t>ranch </a:t>
            </a:r>
            <a:r>
              <a:rPr lang="en-US" dirty="0">
                <a:latin typeface="Times New Roman" panose="02020603050405020304" pitchFamily="18" charset="0"/>
                <a:cs typeface="Times New Roman" panose="02020603050405020304" pitchFamily="18" charset="0"/>
              </a:rPr>
              <a:t>penetration and mobile money </a:t>
            </a:r>
            <a:r>
              <a:rPr lang="en-US" dirty="0" smtClean="0">
                <a:latin typeface="Times New Roman" panose="02020603050405020304" pitchFamily="18" charset="0"/>
                <a:cs typeface="Times New Roman" panose="02020603050405020304" pitchFamily="18" charset="0"/>
              </a:rPr>
              <a:t>(</a:t>
            </a:r>
            <a:r>
              <a:rPr lang="en-US" dirty="0" err="1" smtClean="0">
                <a:latin typeface="Times New Roman" panose="02020603050405020304" pitchFamily="18" charset="0"/>
                <a:cs typeface="Times New Roman" panose="02020603050405020304" pitchFamily="18" charset="0"/>
              </a:rPr>
              <a:t>Ardic</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et., 2011)</a:t>
            </a:r>
          </a:p>
          <a:p>
            <a:pPr lvl="1" algn="just">
              <a:spcAft>
                <a:spcPts val="600"/>
              </a:spcAft>
            </a:pPr>
            <a:r>
              <a:rPr lang="en-US" dirty="0" smtClean="0">
                <a:latin typeface="Times New Roman" panose="02020603050405020304" pitchFamily="18" charset="0"/>
                <a:cs typeface="Times New Roman" panose="02020603050405020304" pitchFamily="18" charset="0"/>
              </a:rPr>
              <a:t> </a:t>
            </a:r>
          </a:p>
          <a:p>
            <a:pPr marL="285750" indent="-285750" algn="just">
              <a:spcAft>
                <a:spcPts val="600"/>
              </a:spcAft>
              <a:buFont typeface="Wingdings" panose="05000000000000000000" pitchFamily="2" charset="2"/>
              <a:buChar char="v"/>
            </a:pPr>
            <a:r>
              <a:rPr lang="en-GB" dirty="0" smtClean="0">
                <a:latin typeface="Times New Roman" panose="02020603050405020304" pitchFamily="18" charset="0"/>
                <a:cs typeface="Times New Roman" panose="02020603050405020304" pitchFamily="18" charset="0"/>
              </a:rPr>
              <a:t>A second more recent strand of literature proposes </a:t>
            </a:r>
            <a:r>
              <a:rPr lang="en-GB" b="1" dirty="0">
                <a:latin typeface="Times New Roman" panose="02020603050405020304" pitchFamily="18" charset="0"/>
                <a:cs typeface="Times New Roman" panose="02020603050405020304" pitchFamily="18" charset="0"/>
              </a:rPr>
              <a:t>composite </a:t>
            </a:r>
            <a:r>
              <a:rPr lang="en-GB" b="1" dirty="0" smtClean="0">
                <a:latin typeface="Times New Roman" panose="02020603050405020304" pitchFamily="18" charset="0"/>
                <a:cs typeface="Times New Roman" panose="02020603050405020304" pitchFamily="18" charset="0"/>
              </a:rPr>
              <a:t>indices of financial inclusion </a:t>
            </a:r>
            <a:r>
              <a:rPr lang="en-US" dirty="0">
                <a:latin typeface="Times New Roman" panose="02020603050405020304" pitchFamily="18" charset="0"/>
                <a:cs typeface="Times New Roman" panose="02020603050405020304" pitchFamily="18" charset="0"/>
              </a:rPr>
              <a:t>capturing its multidimensional and complex nature</a:t>
            </a:r>
            <a:r>
              <a:rPr lang="en-GB" dirty="0" smtClean="0">
                <a:latin typeface="Times New Roman" panose="02020603050405020304" pitchFamily="18" charset="0"/>
                <a:cs typeface="Times New Roman" panose="02020603050405020304" pitchFamily="18" charset="0"/>
              </a:rPr>
              <a:t>.</a:t>
            </a:r>
            <a:r>
              <a:rPr lang="en-GB" dirty="0">
                <a:latin typeface="Times New Roman" panose="02020603050405020304" pitchFamily="18" charset="0"/>
                <a:cs typeface="Times New Roman" panose="02020603050405020304" pitchFamily="18" charset="0"/>
              </a:rPr>
              <a:t> </a:t>
            </a:r>
            <a:r>
              <a:rPr lang="en-GB" b="1" dirty="0" smtClean="0">
                <a:latin typeface="Times New Roman" panose="02020603050405020304" pitchFamily="18" charset="0"/>
                <a:cs typeface="Times New Roman" panose="02020603050405020304" pitchFamily="18" charset="0"/>
              </a:rPr>
              <a:t>Methods</a:t>
            </a:r>
            <a:r>
              <a:rPr lang="en-GB" dirty="0" smtClean="0">
                <a:latin typeface="Times New Roman" panose="02020603050405020304" pitchFamily="18" charset="0"/>
                <a:cs typeface="Times New Roman" panose="02020603050405020304" pitchFamily="18" charset="0"/>
              </a:rPr>
              <a:t> include:</a:t>
            </a:r>
          </a:p>
          <a:p>
            <a:pPr marL="742950" lvl="1" indent="-285750" algn="just">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 </a:t>
            </a:r>
            <a:r>
              <a:rPr lang="en-US" b="1" dirty="0">
                <a:latin typeface="Times New Roman" panose="02020603050405020304" pitchFamily="18" charset="0"/>
                <a:cs typeface="Times New Roman" panose="02020603050405020304" pitchFamily="18" charset="0"/>
              </a:rPr>
              <a:t>non-parametric</a:t>
            </a:r>
            <a:r>
              <a:rPr lang="en-US" dirty="0">
                <a:latin typeface="Times New Roman" panose="02020603050405020304" pitchFamily="18" charset="0"/>
                <a:cs typeface="Times New Roman" panose="02020603050405020304" pitchFamily="18" charset="0"/>
              </a:rPr>
              <a:t> approach where the weights for the components of the financial inclusion index are assigned exogenously, based on a judgement element (</a:t>
            </a:r>
            <a:r>
              <a:rPr lang="en-US" dirty="0" err="1">
                <a:latin typeface="Times New Roman" panose="02020603050405020304" pitchFamily="18" charset="0"/>
                <a:cs typeface="Times New Roman" panose="02020603050405020304" pitchFamily="18" charset="0"/>
              </a:rPr>
              <a:t>Sarma</a:t>
            </a:r>
            <a:r>
              <a:rPr lang="en-US" dirty="0">
                <a:latin typeface="Times New Roman" panose="02020603050405020304" pitchFamily="18" charset="0"/>
                <a:cs typeface="Times New Roman" panose="02020603050405020304" pitchFamily="18" charset="0"/>
              </a:rPr>
              <a:t>, 2008, </a:t>
            </a:r>
            <a:r>
              <a:rPr lang="en-US" dirty="0" smtClean="0">
                <a:latin typeface="Times New Roman" panose="02020603050405020304" pitchFamily="18" charset="0"/>
                <a:cs typeface="Times New Roman" panose="02020603050405020304" pitchFamily="18" charset="0"/>
              </a:rPr>
              <a:t>2012)</a:t>
            </a:r>
          </a:p>
          <a:p>
            <a:pPr marL="742950" lvl="1" indent="-285750" algn="just">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 </a:t>
            </a:r>
            <a:r>
              <a:rPr lang="en-US" b="1" dirty="0">
                <a:latin typeface="Times New Roman" panose="02020603050405020304" pitchFamily="18" charset="0"/>
                <a:cs typeface="Times New Roman" panose="02020603050405020304" pitchFamily="18" charset="0"/>
              </a:rPr>
              <a:t>parametric approach </a:t>
            </a:r>
            <a:r>
              <a:rPr lang="en-US" dirty="0">
                <a:latin typeface="Times New Roman" panose="02020603050405020304" pitchFamily="18" charset="0"/>
                <a:cs typeface="Times New Roman" panose="02020603050405020304" pitchFamily="18" charset="0"/>
              </a:rPr>
              <a:t>that allows for the weights to be assigned endogenously, based on the information structure of the data (</a:t>
            </a:r>
            <a:r>
              <a:rPr lang="en-US" dirty="0" err="1">
                <a:latin typeface="Times New Roman" panose="02020603050405020304" pitchFamily="18" charset="0"/>
                <a:cs typeface="Times New Roman" panose="02020603050405020304" pitchFamily="18" charset="0"/>
              </a:rPr>
              <a:t>Camara</a:t>
            </a:r>
            <a:r>
              <a:rPr lang="en-US" dirty="0">
                <a:latin typeface="Times New Roman" panose="02020603050405020304" pitchFamily="18" charset="0"/>
                <a:cs typeface="Times New Roman" panose="02020603050405020304" pitchFamily="18" charset="0"/>
              </a:rPr>
              <a:t> &amp; </a:t>
            </a:r>
            <a:r>
              <a:rPr lang="en-US" dirty="0" err="1">
                <a:latin typeface="Times New Roman" panose="02020603050405020304" pitchFamily="18" charset="0"/>
                <a:cs typeface="Times New Roman" panose="02020603050405020304" pitchFamily="18" charset="0"/>
              </a:rPr>
              <a:t>Tuesta</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2014)</a:t>
            </a:r>
            <a:endParaRPr lang="en-GB"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34164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ofia stamou\Desktop\Essex-logo-410x130.gif"/>
          <p:cNvPicPr>
            <a:picLocks noChangeAspect="1" noChangeArrowheads="1"/>
          </p:cNvPicPr>
          <p:nvPr/>
        </p:nvPicPr>
        <p:blipFill>
          <a:blip r:embed="rId3" cstate="print"/>
          <a:srcRect/>
          <a:stretch>
            <a:fillRect/>
          </a:stretch>
        </p:blipFill>
        <p:spPr bwMode="auto">
          <a:xfrm>
            <a:off x="-9078" y="6251094"/>
            <a:ext cx="1914078" cy="606903"/>
          </a:xfrm>
          <a:prstGeom prst="rect">
            <a:avLst/>
          </a:prstGeom>
          <a:noFill/>
        </p:spPr>
      </p:pic>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99271" y="0"/>
            <a:ext cx="1444729" cy="9807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72399" y="0"/>
            <a:ext cx="1371601" cy="931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762000" y="334397"/>
            <a:ext cx="6096000" cy="523220"/>
          </a:xfrm>
          <a:prstGeom prst="rect">
            <a:avLst/>
          </a:prstGeom>
          <a:noFill/>
        </p:spPr>
        <p:txBody>
          <a:bodyPr wrap="square" rtlCol="0">
            <a:spAutoFit/>
          </a:bodyPr>
          <a:lstStyle/>
          <a:p>
            <a:r>
              <a:rPr lang="en-GB" sz="2800" b="1" i="1" dirty="0">
                <a:latin typeface="Times New Roman" panose="02020603050405020304" pitchFamily="18" charset="0"/>
                <a:cs typeface="Times New Roman" panose="02020603050405020304" pitchFamily="18" charset="0"/>
              </a:rPr>
              <a:t>Selected Literature </a:t>
            </a:r>
            <a:r>
              <a:rPr lang="en-GB" sz="2800" b="1" i="1" dirty="0" smtClean="0">
                <a:latin typeface="Times New Roman" panose="02020603050405020304" pitchFamily="18" charset="0"/>
                <a:cs typeface="Times New Roman" panose="02020603050405020304" pitchFamily="18" charset="0"/>
              </a:rPr>
              <a:t>Review 2/2</a:t>
            </a:r>
            <a:endParaRPr lang="en-GB" sz="2800" b="1" i="1"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4931" y="990600"/>
            <a:ext cx="7593471" cy="4324261"/>
          </a:xfrm>
          <a:prstGeom prst="rect">
            <a:avLst/>
          </a:prstGeom>
          <a:noFill/>
        </p:spPr>
        <p:txBody>
          <a:bodyPr wrap="square" rtlCol="0">
            <a:spAutoFit/>
          </a:bodyPr>
          <a:lstStyle/>
          <a:p>
            <a:pPr marL="342900" indent="-342900" algn="just">
              <a:spcAft>
                <a:spcPts val="600"/>
              </a:spcAft>
              <a:buFont typeface="Wingdings" panose="05000000000000000000" pitchFamily="2" charset="2"/>
              <a:buChar char="v"/>
            </a:pPr>
            <a:r>
              <a:rPr lang="en-GB" dirty="0" smtClean="0">
                <a:latin typeface="Times New Roman" panose="02020603050405020304" pitchFamily="18" charset="0"/>
                <a:cs typeface="Times New Roman" panose="02020603050405020304" pitchFamily="18" charset="0"/>
              </a:rPr>
              <a:t>In </a:t>
            </a:r>
            <a:r>
              <a:rPr lang="en-GB" dirty="0">
                <a:latin typeface="Times New Roman" panose="02020603050405020304" pitchFamily="18" charset="0"/>
                <a:cs typeface="Times New Roman" panose="02020603050405020304" pitchFamily="18" charset="0"/>
              </a:rPr>
              <a:t>terms of factors affecting inclusion, </a:t>
            </a:r>
            <a:r>
              <a:rPr lang="en-GB" dirty="0" smtClean="0">
                <a:latin typeface="Times New Roman" panose="02020603050405020304" pitchFamily="18" charset="0"/>
                <a:cs typeface="Times New Roman" panose="02020603050405020304" pitchFamily="18" charset="0"/>
              </a:rPr>
              <a:t>the </a:t>
            </a:r>
            <a:r>
              <a:rPr lang="en-GB" dirty="0">
                <a:latin typeface="Times New Roman" panose="02020603050405020304" pitchFamily="18" charset="0"/>
                <a:cs typeface="Times New Roman" panose="02020603050405020304" pitchFamily="18" charset="0"/>
              </a:rPr>
              <a:t>empirical literature points to certain country characteristics that play a role in determining the level of financial inclusion</a:t>
            </a:r>
            <a:r>
              <a:rPr lang="en-GB" b="1" dirty="0">
                <a:latin typeface="Times New Roman" panose="02020603050405020304" pitchFamily="18" charset="0"/>
                <a:cs typeface="Times New Roman" panose="02020603050405020304" pitchFamily="18" charset="0"/>
              </a:rPr>
              <a:t>:</a:t>
            </a:r>
            <a:endParaRPr lang="en-GB" dirty="0">
              <a:latin typeface="Times New Roman" panose="02020603050405020304" pitchFamily="18" charset="0"/>
              <a:cs typeface="Times New Roman" panose="02020603050405020304" pitchFamily="18" charset="0"/>
            </a:endParaRPr>
          </a:p>
          <a:p>
            <a:pPr marL="742950" lvl="1" indent="-285750" algn="just">
              <a:buFont typeface="Wingdings" panose="05000000000000000000" pitchFamily="2" charset="2"/>
              <a:buChar char="Ø"/>
            </a:pPr>
            <a:r>
              <a:rPr lang="en-GB" b="1" dirty="0">
                <a:latin typeface="Times New Roman" panose="02020603050405020304" pitchFamily="18" charset="0"/>
                <a:cs typeface="Times New Roman" panose="02020603050405020304" pitchFamily="18" charset="0"/>
              </a:rPr>
              <a:t>Macro-economic</a:t>
            </a:r>
            <a:r>
              <a:rPr lang="en-GB" dirty="0">
                <a:latin typeface="Times New Roman" panose="02020603050405020304" pitchFamily="18" charset="0"/>
                <a:cs typeface="Times New Roman" panose="02020603050405020304" pitchFamily="18" charset="0"/>
              </a:rPr>
              <a:t> factors: level of income, employment, and </a:t>
            </a:r>
            <a:r>
              <a:rPr lang="en-GB" dirty="0" smtClean="0">
                <a:latin typeface="Times New Roman" panose="02020603050405020304" pitchFamily="18" charset="0"/>
                <a:cs typeface="Times New Roman" panose="02020603050405020304" pitchFamily="18" charset="0"/>
              </a:rPr>
              <a:t>inflation  </a:t>
            </a:r>
            <a:r>
              <a:rPr lang="en-GB" dirty="0">
                <a:latin typeface="Times New Roman" panose="02020603050405020304" pitchFamily="18" charset="0"/>
                <a:cs typeface="Times New Roman" panose="02020603050405020304" pitchFamily="18" charset="0"/>
              </a:rPr>
              <a:t>(</a:t>
            </a:r>
            <a:r>
              <a:rPr lang="en-GB" dirty="0" err="1">
                <a:latin typeface="Times New Roman" panose="02020603050405020304" pitchFamily="18" charset="0"/>
                <a:cs typeface="Times New Roman" panose="02020603050405020304" pitchFamily="18" charset="0"/>
              </a:rPr>
              <a:t>Ardic</a:t>
            </a:r>
            <a:r>
              <a:rPr lang="en-GB" dirty="0">
                <a:latin typeface="Times New Roman" panose="02020603050405020304" pitchFamily="18" charset="0"/>
                <a:cs typeface="Times New Roman" panose="02020603050405020304" pitchFamily="18" charset="0"/>
              </a:rPr>
              <a:t> et al., 2011; Allen et al., 2012; Park and Mercado, 2018</a:t>
            </a:r>
            <a:r>
              <a:rPr lang="en-GB" dirty="0" smtClean="0">
                <a:latin typeface="Times New Roman" panose="02020603050405020304" pitchFamily="18" charset="0"/>
                <a:cs typeface="Times New Roman" panose="02020603050405020304" pitchFamily="18" charset="0"/>
              </a:rPr>
              <a:t>)</a:t>
            </a:r>
            <a:endParaRPr lang="en-GB" dirty="0">
              <a:latin typeface="Times New Roman" panose="02020603050405020304" pitchFamily="18" charset="0"/>
              <a:cs typeface="Times New Roman" panose="02020603050405020304" pitchFamily="18" charset="0"/>
            </a:endParaRPr>
          </a:p>
          <a:p>
            <a:pPr lvl="1" algn="just"/>
            <a:endParaRPr lang="en-GB" dirty="0">
              <a:latin typeface="Times New Roman" panose="02020603050405020304" pitchFamily="18" charset="0"/>
              <a:cs typeface="Times New Roman" panose="02020603050405020304" pitchFamily="18" charset="0"/>
            </a:endParaRPr>
          </a:p>
          <a:p>
            <a:pPr marL="742950" lvl="1" indent="-285750" algn="just">
              <a:buFont typeface="Wingdings" panose="05000000000000000000" pitchFamily="2" charset="2"/>
              <a:buChar char="Ø"/>
            </a:pPr>
            <a:r>
              <a:rPr lang="en-GB" b="1" dirty="0">
                <a:latin typeface="Times New Roman" panose="02020603050405020304" pitchFamily="18" charset="0"/>
                <a:cs typeface="Times New Roman" panose="02020603050405020304" pitchFamily="18" charset="0"/>
              </a:rPr>
              <a:t>Banking system conditions</a:t>
            </a:r>
            <a:r>
              <a:rPr lang="en-GB" dirty="0">
                <a:latin typeface="Times New Roman" panose="02020603050405020304" pitchFamily="18" charset="0"/>
                <a:cs typeface="Times New Roman" panose="02020603050405020304" pitchFamily="18" charset="0"/>
              </a:rPr>
              <a:t>: competition, concentration, financial freedom, and regulation (Rojas-Suarez, 2010</a:t>
            </a:r>
            <a:r>
              <a:rPr lang="en-GB" dirty="0" smtClean="0">
                <a:latin typeface="Times New Roman" panose="02020603050405020304" pitchFamily="18" charset="0"/>
                <a:cs typeface="Times New Roman" panose="02020603050405020304" pitchFamily="18" charset="0"/>
              </a:rPr>
              <a:t>)</a:t>
            </a:r>
            <a:endParaRPr lang="en-GB" dirty="0">
              <a:latin typeface="Times New Roman" panose="02020603050405020304" pitchFamily="18" charset="0"/>
              <a:cs typeface="Times New Roman" panose="02020603050405020304" pitchFamily="18" charset="0"/>
            </a:endParaRPr>
          </a:p>
          <a:p>
            <a:pPr lvl="1" algn="just"/>
            <a:endParaRPr lang="en-GB" dirty="0">
              <a:latin typeface="Times New Roman" panose="02020603050405020304" pitchFamily="18" charset="0"/>
              <a:cs typeface="Times New Roman" panose="02020603050405020304" pitchFamily="18" charset="0"/>
            </a:endParaRPr>
          </a:p>
          <a:p>
            <a:pPr marL="742950" lvl="1" indent="-285750" algn="just">
              <a:buFont typeface="Wingdings" panose="05000000000000000000" pitchFamily="2" charset="2"/>
              <a:buChar char="Ø"/>
            </a:pPr>
            <a:r>
              <a:rPr lang="en-GB" b="1" dirty="0">
                <a:latin typeface="Times New Roman" panose="02020603050405020304" pitchFamily="18" charset="0"/>
                <a:cs typeface="Times New Roman" panose="02020603050405020304" pitchFamily="18" charset="0"/>
              </a:rPr>
              <a:t>Institutional </a:t>
            </a:r>
            <a:r>
              <a:rPr lang="en-GB" b="1" dirty="0" smtClean="0">
                <a:latin typeface="Times New Roman" panose="02020603050405020304" pitchFamily="18" charset="0"/>
                <a:cs typeface="Times New Roman" panose="02020603050405020304" pitchFamily="18" charset="0"/>
              </a:rPr>
              <a:t>environment</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g</a:t>
            </a:r>
            <a:r>
              <a:rPr lang="en-GB" dirty="0" smtClean="0">
                <a:latin typeface="Times New Roman" panose="02020603050405020304" pitchFamily="18" charset="0"/>
                <a:cs typeface="Times New Roman" panose="02020603050405020304" pitchFamily="18" charset="0"/>
              </a:rPr>
              <a:t>overnment integrity (</a:t>
            </a:r>
            <a:r>
              <a:rPr lang="en-GB" dirty="0" err="1" smtClean="0">
                <a:latin typeface="Times New Roman" panose="02020603050405020304" pitchFamily="18" charset="0"/>
                <a:cs typeface="Times New Roman" panose="02020603050405020304" pitchFamily="18" charset="0"/>
              </a:rPr>
              <a:t>Demirgüç-Kunt</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and </a:t>
            </a:r>
            <a:r>
              <a:rPr lang="en-GB" dirty="0" err="1">
                <a:latin typeface="Times New Roman" panose="02020603050405020304" pitchFamily="18" charset="0"/>
                <a:cs typeface="Times New Roman" panose="02020603050405020304" pitchFamily="18" charset="0"/>
              </a:rPr>
              <a:t>Klapper</a:t>
            </a:r>
            <a:r>
              <a:rPr lang="en-GB" dirty="0">
                <a:latin typeface="Times New Roman" panose="02020603050405020304" pitchFamily="18" charset="0"/>
                <a:cs typeface="Times New Roman" panose="02020603050405020304" pitchFamily="18" charset="0"/>
              </a:rPr>
              <a:t>, 2013</a:t>
            </a:r>
            <a:r>
              <a:rPr lang="en-GB" dirty="0" smtClean="0">
                <a:latin typeface="Times New Roman" panose="02020603050405020304" pitchFamily="18" charset="0"/>
                <a:cs typeface="Times New Roman" panose="02020603050405020304" pitchFamily="18" charset="0"/>
              </a:rPr>
              <a:t>)</a:t>
            </a:r>
            <a:endParaRPr lang="en-GB" dirty="0">
              <a:latin typeface="Times New Roman" panose="02020603050405020304" pitchFamily="18" charset="0"/>
              <a:cs typeface="Times New Roman" panose="02020603050405020304" pitchFamily="18" charset="0"/>
            </a:endParaRPr>
          </a:p>
          <a:p>
            <a:pPr lvl="1" algn="just"/>
            <a:endParaRPr lang="en-GB" dirty="0">
              <a:latin typeface="Times New Roman" panose="02020603050405020304" pitchFamily="18" charset="0"/>
              <a:cs typeface="Times New Roman" panose="02020603050405020304" pitchFamily="18" charset="0"/>
            </a:endParaRPr>
          </a:p>
          <a:p>
            <a:pPr marL="742950" lvl="1" indent="-285750" algn="just">
              <a:buFont typeface="Wingdings" panose="05000000000000000000" pitchFamily="2" charset="2"/>
              <a:buChar char="Ø"/>
            </a:pPr>
            <a:r>
              <a:rPr lang="en-GB" b="1" dirty="0">
                <a:latin typeface="Times New Roman" panose="02020603050405020304" pitchFamily="18" charset="0"/>
                <a:cs typeface="Times New Roman" panose="02020603050405020304" pitchFamily="18" charset="0"/>
              </a:rPr>
              <a:t>Technological factors</a:t>
            </a:r>
            <a:r>
              <a:rPr lang="en-GB" dirty="0">
                <a:latin typeface="Times New Roman" panose="02020603050405020304" pitchFamily="18" charset="0"/>
                <a:cs typeface="Times New Roman" panose="02020603050405020304" pitchFamily="18" charset="0"/>
              </a:rPr>
              <a:t>: internet </a:t>
            </a:r>
            <a:r>
              <a:rPr lang="en-GB" dirty="0" smtClean="0">
                <a:latin typeface="Times New Roman" panose="02020603050405020304" pitchFamily="18" charset="0"/>
                <a:cs typeface="Times New Roman" panose="02020603050405020304" pitchFamily="18" charset="0"/>
              </a:rPr>
              <a:t>usage (</a:t>
            </a:r>
            <a:r>
              <a:rPr lang="en-GB" dirty="0" err="1" smtClean="0">
                <a:latin typeface="Times New Roman" panose="02020603050405020304" pitchFamily="18" charset="0"/>
                <a:cs typeface="Times New Roman" panose="02020603050405020304" pitchFamily="18" charset="0"/>
              </a:rPr>
              <a:t>Kabakova</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and </a:t>
            </a:r>
            <a:r>
              <a:rPr lang="en-GB" dirty="0" err="1">
                <a:latin typeface="Times New Roman" panose="02020603050405020304" pitchFamily="18" charset="0"/>
                <a:cs typeface="Times New Roman" panose="02020603050405020304" pitchFamily="18" charset="0"/>
              </a:rPr>
              <a:t>Plaksenkov</a:t>
            </a:r>
            <a:r>
              <a:rPr lang="en-GB" dirty="0">
                <a:latin typeface="Times New Roman" panose="02020603050405020304" pitchFamily="18" charset="0"/>
                <a:cs typeface="Times New Roman" panose="02020603050405020304" pitchFamily="18" charset="0"/>
              </a:rPr>
              <a:t>, 2018</a:t>
            </a:r>
            <a:r>
              <a:rPr lang="en-GB" dirty="0" smtClean="0">
                <a:latin typeface="Times New Roman" panose="02020603050405020304" pitchFamily="18" charset="0"/>
                <a:cs typeface="Times New Roman" panose="02020603050405020304" pitchFamily="18" charset="0"/>
              </a:rPr>
              <a:t>)</a:t>
            </a:r>
            <a:endParaRPr lang="en-GB" dirty="0">
              <a:latin typeface="Times New Roman" panose="02020603050405020304" pitchFamily="18" charset="0"/>
              <a:cs typeface="Times New Roman" panose="02020603050405020304" pitchFamily="18" charset="0"/>
            </a:endParaRPr>
          </a:p>
          <a:p>
            <a:pPr marL="742950" lvl="1" indent="-285750" algn="just">
              <a:buFont typeface="Wingdings" panose="05000000000000000000" pitchFamily="2" charset="2"/>
              <a:buChar char="Ø"/>
            </a:pPr>
            <a:endParaRPr lang="en-GB" dirty="0">
              <a:latin typeface="Times New Roman" panose="02020603050405020304" pitchFamily="18" charset="0"/>
              <a:cs typeface="Times New Roman" panose="02020603050405020304" pitchFamily="18" charset="0"/>
            </a:endParaRPr>
          </a:p>
          <a:p>
            <a:pPr marL="742950" lvl="1" indent="-285750" algn="just">
              <a:buFont typeface="Wingdings" panose="05000000000000000000" pitchFamily="2" charset="2"/>
              <a:buChar char="Ø"/>
            </a:pPr>
            <a:r>
              <a:rPr lang="en-GB" b="1" dirty="0">
                <a:latin typeface="Times New Roman" panose="02020603050405020304" pitchFamily="18" charset="0"/>
                <a:cs typeface="Times New Roman" panose="02020603050405020304" pitchFamily="18" charset="0"/>
              </a:rPr>
              <a:t>Social factors</a:t>
            </a:r>
            <a:r>
              <a:rPr lang="en-GB" dirty="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human development (</a:t>
            </a:r>
            <a:r>
              <a:rPr lang="en-GB" dirty="0" err="1" smtClean="0">
                <a:latin typeface="Times New Roman" panose="02020603050405020304" pitchFamily="18" charset="0"/>
                <a:cs typeface="Times New Roman" panose="02020603050405020304" pitchFamily="18" charset="0"/>
              </a:rPr>
              <a:t>Kabakova</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&amp; </a:t>
            </a:r>
            <a:r>
              <a:rPr lang="en-GB" dirty="0" err="1">
                <a:latin typeface="Times New Roman" panose="02020603050405020304" pitchFamily="18" charset="0"/>
                <a:cs typeface="Times New Roman" panose="02020603050405020304" pitchFamily="18" charset="0"/>
              </a:rPr>
              <a:t>Plaksenkov</a:t>
            </a:r>
            <a:r>
              <a:rPr lang="en-GB" dirty="0">
                <a:latin typeface="Times New Roman" panose="02020603050405020304" pitchFamily="18" charset="0"/>
                <a:cs typeface="Times New Roman" panose="02020603050405020304" pitchFamily="18" charset="0"/>
              </a:rPr>
              <a:t>, 2018</a:t>
            </a:r>
            <a:r>
              <a:rPr lang="en-GB" dirty="0" smtClean="0">
                <a:latin typeface="Times New Roman" panose="02020603050405020304" pitchFamily="18" charset="0"/>
                <a:cs typeface="Times New Roman" panose="02020603050405020304" pitchFamily="18" charset="0"/>
              </a:rPr>
              <a:t>) </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52653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ofia stamou\Desktop\Essex-logo-410x130.gif"/>
          <p:cNvPicPr>
            <a:picLocks noChangeAspect="1" noChangeArrowheads="1"/>
          </p:cNvPicPr>
          <p:nvPr/>
        </p:nvPicPr>
        <p:blipFill>
          <a:blip r:embed="rId3" cstate="print"/>
          <a:srcRect/>
          <a:stretch>
            <a:fillRect/>
          </a:stretch>
        </p:blipFill>
        <p:spPr bwMode="auto">
          <a:xfrm>
            <a:off x="-9078" y="6275256"/>
            <a:ext cx="1837878" cy="582742"/>
          </a:xfrm>
          <a:prstGeom prst="rect">
            <a:avLst/>
          </a:prstGeom>
          <a:noFill/>
        </p:spPr>
      </p:pic>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99271" y="0"/>
            <a:ext cx="1444729" cy="9807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99271" y="0"/>
            <a:ext cx="1444730" cy="980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762000" y="334397"/>
            <a:ext cx="6096000" cy="523220"/>
          </a:xfrm>
          <a:prstGeom prst="rect">
            <a:avLst/>
          </a:prstGeom>
          <a:noFill/>
        </p:spPr>
        <p:txBody>
          <a:bodyPr wrap="square" rtlCol="0">
            <a:spAutoFit/>
          </a:bodyPr>
          <a:lstStyle/>
          <a:p>
            <a:r>
              <a:rPr lang="en-GB" sz="2800" b="1" i="1" dirty="0">
                <a:latin typeface="Times New Roman" panose="02020603050405020304" pitchFamily="18" charset="0"/>
                <a:cs typeface="Times New Roman" panose="02020603050405020304" pitchFamily="18" charset="0"/>
              </a:rPr>
              <a:t>Contributions</a:t>
            </a:r>
          </a:p>
        </p:txBody>
      </p:sp>
      <p:sp>
        <p:nvSpPr>
          <p:cNvPr id="11" name="TextBox 10"/>
          <p:cNvSpPr txBox="1"/>
          <p:nvPr/>
        </p:nvSpPr>
        <p:spPr>
          <a:xfrm>
            <a:off x="793531" y="1066800"/>
            <a:ext cx="7593471" cy="4431983"/>
          </a:xfrm>
          <a:prstGeom prst="rect">
            <a:avLst/>
          </a:prstGeom>
          <a:noFill/>
        </p:spPr>
        <p:txBody>
          <a:bodyPr wrap="square" rtlCol="0">
            <a:spAutoFit/>
          </a:bodyPr>
          <a:lstStyle/>
          <a:p>
            <a:pPr marL="285750" indent="-285750" algn="just">
              <a:spcAft>
                <a:spcPts val="600"/>
              </a:spcAft>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We </a:t>
            </a:r>
            <a:r>
              <a:rPr lang="en-US" dirty="0">
                <a:latin typeface="Times New Roman" panose="02020603050405020304" pitchFamily="18" charset="0"/>
                <a:cs typeface="Times New Roman" panose="02020603050405020304" pitchFamily="18" charset="0"/>
              </a:rPr>
              <a:t>construct a multidimensional financial inclusion index using both a </a:t>
            </a:r>
            <a:r>
              <a:rPr lang="en-US" b="1" dirty="0">
                <a:latin typeface="Times New Roman" panose="02020603050405020304" pitchFamily="18" charset="0"/>
                <a:cs typeface="Times New Roman" panose="02020603050405020304" pitchFamily="18" charset="0"/>
              </a:rPr>
              <a:t>non-parametric</a:t>
            </a:r>
            <a:r>
              <a:rPr lang="en-US" dirty="0">
                <a:latin typeface="Times New Roman" panose="02020603050405020304" pitchFamily="18" charset="0"/>
                <a:cs typeface="Times New Roman" panose="02020603050405020304" pitchFamily="18" charset="0"/>
              </a:rPr>
              <a:t> and a </a:t>
            </a:r>
            <a:r>
              <a:rPr lang="en-US" b="1" dirty="0">
                <a:latin typeface="Times New Roman" panose="02020603050405020304" pitchFamily="18" charset="0"/>
                <a:cs typeface="Times New Roman" panose="02020603050405020304" pitchFamily="18" charset="0"/>
              </a:rPr>
              <a:t>parametric approach</a:t>
            </a:r>
            <a:r>
              <a:rPr lang="en-US" dirty="0">
                <a:latin typeface="Times New Roman" panose="02020603050405020304" pitchFamily="18" charset="0"/>
                <a:cs typeface="Times New Roman" panose="02020603050405020304" pitchFamily="18" charset="0"/>
              </a:rPr>
              <a:t>, namely, a standard geometric mean and a more sophisticated principal component </a:t>
            </a:r>
            <a:r>
              <a:rPr lang="en-US" dirty="0" smtClean="0">
                <a:latin typeface="Times New Roman" panose="02020603050405020304" pitchFamily="18" charset="0"/>
                <a:cs typeface="Times New Roman" panose="02020603050405020304" pitchFamily="18" charset="0"/>
              </a:rPr>
              <a:t>analysis</a:t>
            </a:r>
          </a:p>
          <a:p>
            <a:pPr algn="just">
              <a:spcAft>
                <a:spcPts val="600"/>
              </a:spcAft>
            </a:pPr>
            <a:endParaRPr lang="en-GB" dirty="0">
              <a:latin typeface="Times New Roman" panose="02020603050405020304" pitchFamily="18" charset="0"/>
              <a:cs typeface="Times New Roman" panose="02020603050405020304" pitchFamily="18" charset="0"/>
            </a:endParaRPr>
          </a:p>
          <a:p>
            <a:pPr marL="285750" indent="-285750" algn="just">
              <a:spcAft>
                <a:spcPts val="600"/>
              </a:spcAft>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W</a:t>
            </a:r>
            <a:r>
              <a:rPr lang="en-US" dirty="0" smtClean="0">
                <a:latin typeface="Times New Roman" panose="02020603050405020304" pitchFamily="18" charset="0"/>
                <a:cs typeface="Times New Roman" panose="02020603050405020304" pitchFamily="18" charset="0"/>
              </a:rPr>
              <a:t>e </a:t>
            </a:r>
            <a:r>
              <a:rPr lang="en-US" dirty="0">
                <a:latin typeface="Times New Roman" panose="02020603050405020304" pitchFamily="18" charset="0"/>
                <a:cs typeface="Times New Roman" panose="02020603050405020304" pitchFamily="18" charset="0"/>
              </a:rPr>
              <a:t>expand the time span of the existing research on financial inclusion. Specifically, we focus on a sample of 95 economies over a relatively long time period (2004-15) that enables us to </a:t>
            </a:r>
            <a:r>
              <a:rPr lang="en-US" dirty="0" err="1">
                <a:latin typeface="Times New Roman" panose="02020603050405020304" pitchFamily="18" charset="0"/>
                <a:cs typeface="Times New Roman" panose="02020603050405020304" pitchFamily="18" charset="0"/>
              </a:rPr>
              <a:t>analyse</a:t>
            </a:r>
            <a:r>
              <a:rPr lang="en-US" dirty="0">
                <a:latin typeface="Times New Roman" panose="02020603050405020304" pitchFamily="18" charset="0"/>
                <a:cs typeface="Times New Roman" panose="02020603050405020304" pitchFamily="18" charset="0"/>
              </a:rPr>
              <a:t> trends and perform regression </a:t>
            </a:r>
            <a:r>
              <a:rPr lang="en-US" dirty="0" smtClean="0">
                <a:latin typeface="Times New Roman" panose="02020603050405020304" pitchFamily="18" charset="0"/>
                <a:cs typeface="Times New Roman" panose="02020603050405020304" pitchFamily="18" charset="0"/>
              </a:rPr>
              <a:t>analysis</a:t>
            </a:r>
          </a:p>
          <a:p>
            <a:pPr marL="285750" indent="-285750" algn="just">
              <a:spcAft>
                <a:spcPts val="600"/>
              </a:spcAft>
              <a:buFont typeface="Wingdings" panose="05000000000000000000" pitchFamily="2" charset="2"/>
              <a:buChar char="v"/>
            </a:pPr>
            <a:endParaRPr lang="en-US" dirty="0">
              <a:latin typeface="Times New Roman" panose="02020603050405020304" pitchFamily="18" charset="0"/>
              <a:cs typeface="Times New Roman" panose="02020603050405020304" pitchFamily="18" charset="0"/>
            </a:endParaRPr>
          </a:p>
          <a:p>
            <a:pPr marL="285750" indent="-285750" algn="just">
              <a:spcAft>
                <a:spcPts val="600"/>
              </a:spcAft>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We </a:t>
            </a:r>
            <a:r>
              <a:rPr lang="en-US" dirty="0">
                <a:latin typeface="Times New Roman" panose="02020603050405020304" pitchFamily="18" charset="0"/>
                <a:cs typeface="Times New Roman" panose="02020603050405020304" pitchFamily="18" charset="0"/>
              </a:rPr>
              <a:t>assess a comprehensive set of factors in their relation to financial inclusion, including banking system </a:t>
            </a:r>
            <a:r>
              <a:rPr lang="en-US" dirty="0" smtClean="0">
                <a:latin typeface="Times New Roman" panose="02020603050405020304" pitchFamily="18" charset="0"/>
                <a:cs typeface="Times New Roman" panose="02020603050405020304" pitchFamily="18" charset="0"/>
              </a:rPr>
              <a:t>conditions </a:t>
            </a:r>
          </a:p>
          <a:p>
            <a:pPr marL="285750" indent="-285750" algn="just">
              <a:spcAft>
                <a:spcPts val="600"/>
              </a:spcAft>
              <a:buFont typeface="Wingdings" panose="05000000000000000000" pitchFamily="2" charset="2"/>
              <a:buChar char="v"/>
            </a:pPr>
            <a:endParaRPr lang="en-US" dirty="0">
              <a:latin typeface="Times New Roman" panose="02020603050405020304" pitchFamily="18" charset="0"/>
              <a:cs typeface="Times New Roman" panose="02020603050405020304" pitchFamily="18" charset="0"/>
            </a:endParaRPr>
          </a:p>
          <a:p>
            <a:pPr marL="285750" indent="-285750" algn="just">
              <a:spcAft>
                <a:spcPts val="600"/>
              </a:spcAft>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Finally, we test whether the relation between these factors and financial inclusion varies across countries with different income </a:t>
            </a:r>
            <a:r>
              <a:rPr lang="en-US" dirty="0" smtClean="0">
                <a:latin typeface="Times New Roman" panose="02020603050405020304" pitchFamily="18" charset="0"/>
                <a:cs typeface="Times New Roman" panose="02020603050405020304" pitchFamily="18" charset="0"/>
              </a:rPr>
              <a:t>level </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11279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ofia stamou\Desktop\Essex-logo-410x130.gif"/>
          <p:cNvPicPr>
            <a:picLocks noChangeAspect="1" noChangeArrowheads="1"/>
          </p:cNvPicPr>
          <p:nvPr/>
        </p:nvPicPr>
        <p:blipFill>
          <a:blip r:embed="rId3" cstate="print"/>
          <a:srcRect/>
          <a:stretch>
            <a:fillRect/>
          </a:stretch>
        </p:blipFill>
        <p:spPr bwMode="auto">
          <a:xfrm>
            <a:off x="-9078" y="6226934"/>
            <a:ext cx="1990278" cy="631064"/>
          </a:xfrm>
          <a:prstGeom prst="rect">
            <a:avLst/>
          </a:prstGeom>
          <a:noFill/>
        </p:spPr>
      </p:pic>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99271" y="0"/>
            <a:ext cx="1444729" cy="9807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87473" y="1"/>
            <a:ext cx="1556527" cy="10566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838199" y="533400"/>
            <a:ext cx="6861071" cy="523220"/>
          </a:xfrm>
          <a:prstGeom prst="rect">
            <a:avLst/>
          </a:prstGeom>
          <a:noFill/>
        </p:spPr>
        <p:txBody>
          <a:bodyPr wrap="square" rtlCol="0">
            <a:spAutoFit/>
          </a:bodyPr>
          <a:lstStyle/>
          <a:p>
            <a:r>
              <a:rPr lang="en-GB" sz="2800" b="1" i="1" dirty="0">
                <a:latin typeface="Times New Roman" panose="02020603050405020304" pitchFamily="18" charset="0"/>
                <a:cs typeface="Times New Roman" panose="02020603050405020304" pitchFamily="18" charset="0"/>
              </a:rPr>
              <a:t>Data</a:t>
            </a:r>
          </a:p>
        </p:txBody>
      </p:sp>
      <p:sp>
        <p:nvSpPr>
          <p:cNvPr id="7" name="TextBox 6"/>
          <p:cNvSpPr txBox="1"/>
          <p:nvPr/>
        </p:nvSpPr>
        <p:spPr>
          <a:xfrm>
            <a:off x="1081220" y="1371600"/>
            <a:ext cx="7593471" cy="3970318"/>
          </a:xfrm>
          <a:prstGeom prst="rect">
            <a:avLst/>
          </a:prstGeom>
          <a:noFill/>
        </p:spPr>
        <p:txBody>
          <a:bodyPr wrap="square" rtlCol="0">
            <a:spAutoFit/>
          </a:bodyPr>
          <a:lstStyle/>
          <a:p>
            <a:pPr marL="285750" indent="-285750" algn="just">
              <a:buFont typeface="Wingdings" panose="05000000000000000000" pitchFamily="2" charset="2"/>
              <a:buChar char="v"/>
            </a:pPr>
            <a:r>
              <a:rPr lang="en-GB" dirty="0" smtClean="0">
                <a:latin typeface="Times New Roman" panose="02020603050405020304" pitchFamily="18" charset="0"/>
                <a:cs typeface="Times New Roman" panose="02020603050405020304" pitchFamily="18" charset="0"/>
              </a:rPr>
              <a:t>The data are drawn from the following sources: </a:t>
            </a:r>
          </a:p>
          <a:p>
            <a:pPr algn="just"/>
            <a:endParaRPr lang="en-GB" dirty="0" smtClean="0">
              <a:latin typeface="Times New Roman" panose="02020603050405020304" pitchFamily="18" charset="0"/>
              <a:cs typeface="Times New Roman" panose="02020603050405020304" pitchFamily="18" charset="0"/>
            </a:endParaRPr>
          </a:p>
          <a:p>
            <a:pPr marL="742950" lvl="1" indent="-285750"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Country-level </a:t>
            </a:r>
            <a:r>
              <a:rPr lang="en-GB" b="1" dirty="0" smtClean="0">
                <a:latin typeface="Times New Roman" panose="02020603050405020304" pitchFamily="18" charset="0"/>
                <a:cs typeface="Times New Roman" panose="02020603050405020304" pitchFamily="18" charset="0"/>
              </a:rPr>
              <a:t>financial inclusion</a:t>
            </a:r>
            <a:r>
              <a:rPr lang="en-GB" dirty="0" smtClean="0">
                <a:latin typeface="Times New Roman" panose="02020603050405020304" pitchFamily="18" charset="0"/>
                <a:cs typeface="Times New Roman" panose="02020603050405020304" pitchFamily="18" charset="0"/>
              </a:rPr>
              <a:t> data - the IMF Financial Access survey (FAS) dataset </a:t>
            </a:r>
          </a:p>
          <a:p>
            <a:pPr marL="742950" lvl="1" indent="-285750"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Country-level </a:t>
            </a:r>
            <a:r>
              <a:rPr lang="en-GB" b="1" dirty="0" smtClean="0">
                <a:latin typeface="Times New Roman" panose="02020603050405020304" pitchFamily="18" charset="0"/>
                <a:cs typeface="Times New Roman" panose="02020603050405020304" pitchFamily="18" charset="0"/>
              </a:rPr>
              <a:t>economic and technological </a:t>
            </a:r>
            <a:r>
              <a:rPr lang="en-GB" dirty="0" smtClean="0">
                <a:latin typeface="Times New Roman" panose="02020603050405020304" pitchFamily="18" charset="0"/>
                <a:cs typeface="Times New Roman" panose="02020603050405020304" pitchFamily="18" charset="0"/>
              </a:rPr>
              <a:t>data - World Bank Development Indicators</a:t>
            </a:r>
          </a:p>
          <a:p>
            <a:pPr marL="742950" lvl="1" indent="-285750"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Country-level </a:t>
            </a:r>
            <a:r>
              <a:rPr lang="en-GB" b="1" dirty="0" smtClean="0">
                <a:latin typeface="Times New Roman" panose="02020603050405020304" pitchFamily="18" charset="0"/>
                <a:cs typeface="Times New Roman" panose="02020603050405020304" pitchFamily="18" charset="0"/>
              </a:rPr>
              <a:t>banking structure and competition </a:t>
            </a:r>
            <a:r>
              <a:rPr lang="en-GB" dirty="0" smtClean="0">
                <a:latin typeface="Times New Roman" panose="02020603050405020304" pitchFamily="18" charset="0"/>
                <a:cs typeface="Times New Roman" panose="02020603050405020304" pitchFamily="18" charset="0"/>
              </a:rPr>
              <a:t>data -  Global financial development database </a:t>
            </a:r>
          </a:p>
          <a:p>
            <a:pPr marL="742950" lvl="1" indent="-285750"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Banking </a:t>
            </a:r>
            <a:r>
              <a:rPr lang="en-GB" b="1" dirty="0" smtClean="0">
                <a:latin typeface="Times New Roman" panose="02020603050405020304" pitchFamily="18" charset="0"/>
                <a:cs typeface="Times New Roman" panose="02020603050405020304" pitchFamily="18" charset="0"/>
              </a:rPr>
              <a:t>regulation</a:t>
            </a:r>
            <a:r>
              <a:rPr lang="en-GB" dirty="0" smtClean="0">
                <a:latin typeface="Times New Roman" panose="02020603050405020304" pitchFamily="18" charset="0"/>
                <a:cs typeface="Times New Roman" panose="02020603050405020304" pitchFamily="18" charset="0"/>
              </a:rPr>
              <a:t> data - World Bank Surveys on bank regulation (by Barth et., al 2012)</a:t>
            </a:r>
          </a:p>
          <a:p>
            <a:pPr marL="742950" lvl="1" indent="-285750" algn="jus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Banks’ </a:t>
            </a:r>
            <a:r>
              <a:rPr lang="en-GB" b="1" dirty="0" smtClean="0">
                <a:latin typeface="Times New Roman" panose="02020603050405020304" pitchFamily="18" charset="0"/>
                <a:cs typeface="Times New Roman" panose="02020603050405020304" pitchFamily="18" charset="0"/>
              </a:rPr>
              <a:t>financial freedom </a:t>
            </a:r>
            <a:r>
              <a:rPr lang="en-GB" b="1" dirty="0">
                <a:latin typeface="Times New Roman" panose="02020603050405020304" pitchFamily="18" charset="0"/>
                <a:cs typeface="Times New Roman" panose="02020603050405020304" pitchFamily="18" charset="0"/>
              </a:rPr>
              <a:t>and institutional quality </a:t>
            </a:r>
            <a:r>
              <a:rPr lang="en-GB" dirty="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the Heritage foundation</a:t>
            </a:r>
          </a:p>
          <a:p>
            <a:pPr marL="742950" lvl="1" indent="-285750" algn="just">
              <a:buFont typeface="Wingdings" panose="05000000000000000000" pitchFamily="2" charset="2"/>
              <a:buChar char="Ø"/>
            </a:pPr>
            <a:r>
              <a:rPr lang="en-GB" b="1" dirty="0" smtClean="0">
                <a:latin typeface="Times New Roman" panose="02020603050405020304" pitchFamily="18" charset="0"/>
                <a:cs typeface="Times New Roman" panose="02020603050405020304" pitchFamily="18" charset="0"/>
              </a:rPr>
              <a:t>Social</a:t>
            </a:r>
            <a:r>
              <a:rPr lang="en-GB" dirty="0" smtClean="0">
                <a:latin typeface="Times New Roman" panose="02020603050405020304" pitchFamily="18" charset="0"/>
                <a:cs typeface="Times New Roman" panose="02020603050405020304" pitchFamily="18" charset="0"/>
              </a:rPr>
              <a:t> factors - UN Human Development reports</a:t>
            </a:r>
          </a:p>
          <a:p>
            <a:pPr algn="just"/>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29775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ofia stamou\Desktop\Essex-logo-410x130.gif"/>
          <p:cNvPicPr>
            <a:picLocks noChangeAspect="1" noChangeArrowheads="1"/>
          </p:cNvPicPr>
          <p:nvPr/>
        </p:nvPicPr>
        <p:blipFill>
          <a:blip r:embed="rId3" cstate="print"/>
          <a:srcRect/>
          <a:stretch>
            <a:fillRect/>
          </a:stretch>
        </p:blipFill>
        <p:spPr bwMode="auto">
          <a:xfrm>
            <a:off x="-9078" y="6226934"/>
            <a:ext cx="1990278" cy="631064"/>
          </a:xfrm>
          <a:prstGeom prst="rect">
            <a:avLst/>
          </a:prstGeom>
          <a:noFill/>
        </p:spPr>
      </p:pic>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99271" y="0"/>
            <a:ext cx="1444729" cy="9807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19999" y="1"/>
            <a:ext cx="1524001" cy="1034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xmlns:a14="http://schemas.microsoft.com/office/drawing/2010/main">
        <mc:Choice Requires="a14">
          <p:sp>
            <p:nvSpPr>
              <p:cNvPr id="7" name="TextBox 6"/>
              <p:cNvSpPr txBox="1"/>
              <p:nvPr/>
            </p:nvSpPr>
            <p:spPr>
              <a:xfrm>
                <a:off x="828164" y="914400"/>
                <a:ext cx="7593471" cy="3604577"/>
              </a:xfrm>
              <a:prstGeom prst="rect">
                <a:avLst/>
              </a:prstGeom>
              <a:noFill/>
            </p:spPr>
            <p:txBody>
              <a:bodyPr wrap="square" rtlCol="0">
                <a:spAutoFit/>
              </a:bodyPr>
              <a:lstStyle/>
              <a:p>
                <a:pPr marL="285750" indent="-285750" algn="just">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 We employ a non-parametric approach to derive an equally-weighted composite </a:t>
                </a:r>
                <a:r>
                  <a:rPr lang="en-US" dirty="0" smtClean="0">
                    <a:latin typeface="Times New Roman" panose="02020603050405020304" pitchFamily="18" charset="0"/>
                    <a:cs typeface="Times New Roman" panose="02020603050405020304" pitchFamily="18" charset="0"/>
                  </a:rPr>
                  <a:t>index</a:t>
                </a:r>
                <a:r>
                  <a:rPr lang="en-GB" dirty="0" smtClean="0">
                    <a:latin typeface="Times New Roman" panose="02020603050405020304" pitchFamily="18" charset="0"/>
                    <a:cs typeface="Times New Roman" panose="02020603050405020304" pitchFamily="18" charset="0"/>
                  </a:rPr>
                  <a:t>:</a:t>
                </a:r>
                <a:endParaRPr lang="en-GB" dirty="0">
                  <a:latin typeface="Times New Roman" panose="02020603050405020304" pitchFamily="18" charset="0"/>
                  <a:cs typeface="Times New Roman" panose="02020603050405020304" pitchFamily="18" charset="0"/>
                </a:endParaRPr>
              </a:p>
              <a:p>
                <a:pPr marL="800100" lvl="1" indent="-342900" algn="just">
                  <a:buFont typeface="+mj-lt"/>
                  <a:buAutoNum type="arabicPeriod"/>
                </a:pPr>
                <a:r>
                  <a:rPr lang="en-US" dirty="0" err="1" smtClean="0">
                    <a:latin typeface="Times New Roman" panose="02020603050405020304" pitchFamily="18" charset="0"/>
                    <a:cs typeface="Times New Roman" panose="02020603050405020304" pitchFamily="18" charset="0"/>
                  </a:rPr>
                  <a:t>Normalise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six indicators of financial inclusion using </a:t>
                </a:r>
                <a:r>
                  <a:rPr lang="en-US" b="1" dirty="0" smtClean="0">
                    <a:latin typeface="Times New Roman" panose="02020603050405020304" pitchFamily="18" charset="0"/>
                    <a:cs typeface="Times New Roman" panose="02020603050405020304" pitchFamily="18" charset="0"/>
                  </a:rPr>
                  <a:t>empirical </a:t>
                </a:r>
                <a:r>
                  <a:rPr lang="en-US" b="1" dirty="0" err="1">
                    <a:latin typeface="Times New Roman" panose="02020603050405020304" pitchFamily="18" charset="0"/>
                    <a:cs typeface="Times New Roman" panose="02020603050405020304" pitchFamily="18" charset="0"/>
                  </a:rPr>
                  <a:t>normalisation</a:t>
                </a:r>
                <a:r>
                  <a:rPr lang="en-US" dirty="0">
                    <a:latin typeface="Times New Roman" panose="02020603050405020304" pitchFamily="18" charset="0"/>
                    <a:cs typeface="Times New Roman" panose="02020603050405020304" pitchFamily="18" charset="0"/>
                  </a:rPr>
                  <a:t> to arrive at a common scale ranging from 0 to </a:t>
                </a:r>
                <a:r>
                  <a:rPr lang="en-US" dirty="0" smtClean="0">
                    <a:latin typeface="Times New Roman" panose="02020603050405020304" pitchFamily="18" charset="0"/>
                    <a:cs typeface="Times New Roman" panose="02020603050405020304" pitchFamily="18" charset="0"/>
                  </a:rPr>
                  <a:t>1</a:t>
                </a:r>
                <a:endParaRPr lang="en-GB" dirty="0" smtClean="0">
                  <a:latin typeface="Times New Roman" panose="02020603050405020304" pitchFamily="18" charset="0"/>
                  <a:cs typeface="Times New Roman" panose="02020603050405020304" pitchFamily="18" charset="0"/>
                </a:endParaRPr>
              </a:p>
              <a:p>
                <a:pPr marL="800100" lvl="1" indent="-342900" algn="just">
                  <a:buFont typeface="+mj-lt"/>
                  <a:buAutoNum type="arabicPeriod"/>
                </a:pPr>
                <a:r>
                  <a:rPr lang="en-US" dirty="0" smtClean="0">
                    <a:latin typeface="Times New Roman" panose="02020603050405020304" pitchFamily="18" charset="0"/>
                    <a:cs typeface="Times New Roman" panose="02020603050405020304" pitchFamily="18" charset="0"/>
                  </a:rPr>
                  <a:t>Theses indicators </a:t>
                </a:r>
                <a:r>
                  <a:rPr lang="en-US" dirty="0">
                    <a:latin typeface="Times New Roman" panose="02020603050405020304" pitchFamily="18" charset="0"/>
                    <a:cs typeface="Times New Roman" panose="02020603050405020304" pitchFamily="18" charset="0"/>
                  </a:rPr>
                  <a:t>are used to calculate three dimensional indices - use index, access index, and depth index. Each dimensional index is derived by taking the </a:t>
                </a:r>
                <a:r>
                  <a:rPr lang="en-US" b="1" dirty="0">
                    <a:latin typeface="Times New Roman" panose="02020603050405020304" pitchFamily="18" charset="0"/>
                    <a:cs typeface="Times New Roman" panose="02020603050405020304" pitchFamily="18" charset="0"/>
                  </a:rPr>
                  <a:t>arithmetic mean </a:t>
                </a:r>
                <a:r>
                  <a:rPr lang="en-US" dirty="0">
                    <a:latin typeface="Times New Roman" panose="02020603050405020304" pitchFamily="18" charset="0"/>
                    <a:cs typeface="Times New Roman" panose="02020603050405020304" pitchFamily="18" charset="0"/>
                  </a:rPr>
                  <a:t>of the two corresponding </a:t>
                </a:r>
                <a:r>
                  <a:rPr lang="en-US" dirty="0" smtClean="0">
                    <a:latin typeface="Times New Roman" panose="02020603050405020304" pitchFamily="18" charset="0"/>
                    <a:cs typeface="Times New Roman" panose="02020603050405020304" pitchFamily="18" charset="0"/>
                  </a:rPr>
                  <a:t>indicators </a:t>
                </a:r>
              </a:p>
              <a:p>
                <a:pPr marL="800100" lvl="1" indent="-342900" algn="just">
                  <a:buFont typeface="+mj-lt"/>
                  <a:buAutoNum type="arabicPeriod"/>
                </a:pPr>
                <a:r>
                  <a:rPr lang="en-US" dirty="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he </a:t>
                </a:r>
                <a:r>
                  <a:rPr lang="en-US" dirty="0">
                    <a:latin typeface="Times New Roman" panose="02020603050405020304" pitchFamily="18" charset="0"/>
                    <a:cs typeface="Times New Roman" panose="02020603050405020304" pitchFamily="18" charset="0"/>
                  </a:rPr>
                  <a:t>three dimensional indices are aggregated into the composite financial inclusion index using the </a:t>
                </a:r>
                <a:r>
                  <a:rPr lang="en-US" b="1" dirty="0">
                    <a:latin typeface="Times New Roman" panose="02020603050405020304" pitchFamily="18" charset="0"/>
                    <a:cs typeface="Times New Roman" panose="02020603050405020304" pitchFamily="18" charset="0"/>
                  </a:rPr>
                  <a:t>geometric mean </a:t>
                </a:r>
                <a:r>
                  <a:rPr lang="en-US" dirty="0">
                    <a:latin typeface="Times New Roman" panose="02020603050405020304" pitchFamily="18" charset="0"/>
                    <a:cs typeface="Times New Roman" panose="02020603050405020304" pitchFamily="18" charset="0"/>
                  </a:rPr>
                  <a:t>as follows</a:t>
                </a:r>
                <a:r>
                  <a:rPr lang="en-US" dirty="0" smtClean="0">
                    <a:latin typeface="Times New Roman" panose="02020603050405020304" pitchFamily="18" charset="0"/>
                    <a:cs typeface="Times New Roman" panose="02020603050405020304" pitchFamily="18" charset="0"/>
                  </a:rPr>
                  <a:t>:</a:t>
                </a:r>
              </a:p>
              <a:p>
                <a:pPr lvl="1" algn="just"/>
                <a:endParaRPr lang="en-US" dirty="0" smtClean="0">
                  <a:latin typeface="Times New Roman" panose="02020603050405020304" pitchFamily="18" charset="0"/>
                  <a:cs typeface="Times New Roman" panose="02020603050405020304" pitchFamily="18" charset="0"/>
                </a:endParaRPr>
              </a:p>
              <a:p>
                <a:pPr lvl="1" algn="just"/>
                <a14:m>
                  <m:oMathPara xmlns:m="http://schemas.openxmlformats.org/officeDocument/2006/math">
                    <m:oMathParaPr>
                      <m:jc m:val="centerGroup"/>
                    </m:oMathParaPr>
                    <m:oMath xmlns:m="http://schemas.openxmlformats.org/officeDocument/2006/math">
                      <m:r>
                        <a:rPr lang="en-GB" sz="1600" b="1" i="1">
                          <a:latin typeface="Cambria Math" panose="02040503050406030204" pitchFamily="18" charset="0"/>
                        </a:rPr>
                        <m:t>𝑭𝒊𝒏𝒂𝒏𝒄𝒊𝒂𝒍</m:t>
                      </m:r>
                      <m:r>
                        <a:rPr lang="en-GB" sz="1600" b="1" i="1">
                          <a:latin typeface="Cambria Math" panose="02040503050406030204" pitchFamily="18" charset="0"/>
                        </a:rPr>
                        <m:t> </m:t>
                      </m:r>
                      <m:r>
                        <a:rPr lang="en-GB" sz="1600" b="1" i="1">
                          <a:latin typeface="Cambria Math" panose="02040503050406030204" pitchFamily="18" charset="0"/>
                        </a:rPr>
                        <m:t>𝒊𝒏𝒄𝒍𝒖𝒔𝒊𝒐𝒏</m:t>
                      </m:r>
                      <m:r>
                        <a:rPr lang="en-GB" sz="1600" b="1" i="1">
                          <a:latin typeface="Cambria Math" panose="02040503050406030204" pitchFamily="18" charset="0"/>
                        </a:rPr>
                        <m:t> </m:t>
                      </m:r>
                      <m:r>
                        <a:rPr lang="en-GB" sz="1600" b="1" i="1">
                          <a:latin typeface="Cambria Math" panose="02040503050406030204" pitchFamily="18" charset="0"/>
                        </a:rPr>
                        <m:t>𝒊𝒏𝒅𝒆𝒙</m:t>
                      </m:r>
                      <m:r>
                        <a:rPr lang="en-GB" sz="1600" b="1" i="1">
                          <a:latin typeface="Cambria Math" panose="02040503050406030204" pitchFamily="18" charset="0"/>
                        </a:rPr>
                        <m:t>=</m:t>
                      </m:r>
                      <m:sSup>
                        <m:sSupPr>
                          <m:ctrlPr>
                            <a:rPr lang="en-US" sz="1600" i="1">
                              <a:latin typeface="Cambria Math" panose="02040503050406030204" pitchFamily="18" charset="0"/>
                            </a:rPr>
                          </m:ctrlPr>
                        </m:sSupPr>
                        <m:e>
                          <m:r>
                            <a:rPr lang="en-GB" sz="1600" b="1" i="1">
                              <a:latin typeface="Cambria Math" panose="02040503050406030204" pitchFamily="18" charset="0"/>
                            </a:rPr>
                            <m:t>(</m:t>
                          </m:r>
                          <m:r>
                            <a:rPr lang="en-GB" sz="1600" b="1" i="1">
                              <a:latin typeface="Cambria Math" panose="02040503050406030204" pitchFamily="18" charset="0"/>
                            </a:rPr>
                            <m:t>𝑼𝒔𝒆</m:t>
                          </m:r>
                          <m:r>
                            <a:rPr lang="en-GB" sz="1600" b="1" i="1">
                              <a:latin typeface="Cambria Math" panose="02040503050406030204" pitchFamily="18" charset="0"/>
                            </a:rPr>
                            <m:t> </m:t>
                          </m:r>
                          <m:r>
                            <a:rPr lang="en-GB" sz="1600" b="1" i="1">
                              <a:latin typeface="Cambria Math" panose="02040503050406030204" pitchFamily="18" charset="0"/>
                            </a:rPr>
                            <m:t>𝒊𝒏𝒅𝒆𝒙</m:t>
                          </m:r>
                          <m:r>
                            <a:rPr lang="en-GB" sz="1600" b="1" i="1">
                              <a:latin typeface="Cambria Math" panose="02040503050406030204" pitchFamily="18" charset="0"/>
                            </a:rPr>
                            <m:t>×</m:t>
                          </m:r>
                          <m:r>
                            <a:rPr lang="en-GB" sz="1600" b="1" i="1">
                              <a:latin typeface="Cambria Math" panose="02040503050406030204" pitchFamily="18" charset="0"/>
                            </a:rPr>
                            <m:t>𝑨𝒄𝒄𝒆𝒔𝒔</m:t>
                          </m:r>
                          <m:r>
                            <a:rPr lang="en-GB" sz="1600" b="1" i="1">
                              <a:latin typeface="Cambria Math" panose="02040503050406030204" pitchFamily="18" charset="0"/>
                            </a:rPr>
                            <m:t> </m:t>
                          </m:r>
                          <m:r>
                            <a:rPr lang="en-GB" sz="1600" b="1" i="1">
                              <a:latin typeface="Cambria Math" panose="02040503050406030204" pitchFamily="18" charset="0"/>
                            </a:rPr>
                            <m:t>𝒊𝒏𝒅𝒆𝒙</m:t>
                          </m:r>
                          <m:r>
                            <a:rPr lang="en-GB" sz="1600" b="1" i="1">
                              <a:latin typeface="Cambria Math" panose="02040503050406030204" pitchFamily="18" charset="0"/>
                            </a:rPr>
                            <m:t> ×</m:t>
                          </m:r>
                          <m:r>
                            <a:rPr lang="en-GB" sz="1600" b="1" i="1">
                              <a:latin typeface="Cambria Math" panose="02040503050406030204" pitchFamily="18" charset="0"/>
                            </a:rPr>
                            <m:t>𝑫𝒆𝒑𝒕𝒉</m:t>
                          </m:r>
                          <m:r>
                            <a:rPr lang="en-GB" sz="1600" b="1" i="1">
                              <a:latin typeface="Cambria Math" panose="02040503050406030204" pitchFamily="18" charset="0"/>
                            </a:rPr>
                            <m:t> </m:t>
                          </m:r>
                          <m:r>
                            <a:rPr lang="en-GB" sz="1600" b="1" i="1">
                              <a:latin typeface="Cambria Math" panose="02040503050406030204" pitchFamily="18" charset="0"/>
                            </a:rPr>
                            <m:t>𝒊𝒏𝒅𝒆𝒙</m:t>
                          </m:r>
                          <m:r>
                            <a:rPr lang="en-GB" sz="1600" b="1" i="1">
                              <a:latin typeface="Cambria Math" panose="02040503050406030204" pitchFamily="18" charset="0"/>
                            </a:rPr>
                            <m:t>)</m:t>
                          </m:r>
                        </m:e>
                        <m:sup>
                          <m:r>
                            <a:rPr lang="en-GB" sz="1600" b="1" i="1">
                              <a:latin typeface="Cambria Math" panose="02040503050406030204" pitchFamily="18" charset="0"/>
                            </a:rPr>
                            <m:t>𝟏</m:t>
                          </m:r>
                          <m:r>
                            <a:rPr lang="en-GB" sz="1600" b="1" i="1">
                              <a:latin typeface="Cambria Math" panose="02040503050406030204" pitchFamily="18" charset="0"/>
                            </a:rPr>
                            <m:t>/</m:t>
                          </m:r>
                          <m:r>
                            <a:rPr lang="en-GB" sz="1600" b="1" i="1">
                              <a:latin typeface="Cambria Math" panose="02040503050406030204" pitchFamily="18" charset="0"/>
                            </a:rPr>
                            <m:t>𝟑</m:t>
                          </m:r>
                        </m:sup>
                      </m:sSup>
                    </m:oMath>
                  </m:oMathPara>
                </a14:m>
                <a:endParaRPr lang="en-US" sz="1600" b="1" dirty="0"/>
              </a:p>
              <a:p>
                <a:pPr lvl="1" algn="just"/>
                <a:endParaRPr lang="en-GB" sz="1600" dirty="0">
                  <a:latin typeface="Times New Roman" panose="02020603050405020304" pitchFamily="18" charset="0"/>
                  <a:cs typeface="Times New Roman" panose="02020603050405020304" pitchFamily="18" charset="0"/>
                </a:endParaRPr>
              </a:p>
            </p:txBody>
          </p:sp>
        </mc:Choice>
        <mc:Fallback xmlns="">
          <p:sp>
            <p:nvSpPr>
              <p:cNvPr id="7" name="TextBox 6"/>
              <p:cNvSpPr txBox="1">
                <a:spLocks noRot="1" noChangeAspect="1" noMove="1" noResize="1" noEditPoints="1" noAdjustHandles="1" noChangeArrowheads="1" noChangeShapeType="1" noTextEdit="1"/>
              </p:cNvSpPr>
              <p:nvPr/>
            </p:nvSpPr>
            <p:spPr>
              <a:xfrm>
                <a:off x="828164" y="914400"/>
                <a:ext cx="7593471" cy="3604577"/>
              </a:xfrm>
              <a:prstGeom prst="rect">
                <a:avLst/>
              </a:prstGeom>
              <a:blipFill rotWithShape="0">
                <a:blip r:embed="rId5"/>
                <a:stretch>
                  <a:fillRect l="-562" t="-846" r="-642"/>
                </a:stretch>
              </a:blipFill>
            </p:spPr>
            <p:txBody>
              <a:bodyPr/>
              <a:lstStyle/>
              <a:p>
                <a:r>
                  <a:rPr lang="en-US">
                    <a:noFill/>
                  </a:rPr>
                  <a:t> </a:t>
                </a:r>
              </a:p>
            </p:txBody>
          </p:sp>
        </mc:Fallback>
      </mc:AlternateContent>
      <p:sp>
        <p:nvSpPr>
          <p:cNvPr id="2" name="TextBox 1"/>
          <p:cNvSpPr txBox="1"/>
          <p:nvPr/>
        </p:nvSpPr>
        <p:spPr>
          <a:xfrm>
            <a:off x="838199" y="152400"/>
            <a:ext cx="6861071" cy="523220"/>
          </a:xfrm>
          <a:prstGeom prst="rect">
            <a:avLst/>
          </a:prstGeom>
          <a:noFill/>
        </p:spPr>
        <p:txBody>
          <a:bodyPr wrap="square" rtlCol="0">
            <a:spAutoFit/>
          </a:bodyPr>
          <a:lstStyle/>
          <a:p>
            <a:r>
              <a:rPr lang="en-GB" sz="2800" b="1" i="1" dirty="0">
                <a:latin typeface="Times New Roman" panose="02020603050405020304" pitchFamily="18" charset="0"/>
                <a:cs typeface="Times New Roman" panose="02020603050405020304" pitchFamily="18" charset="0"/>
              </a:rPr>
              <a:t>Methodology: Index </a:t>
            </a:r>
            <a:r>
              <a:rPr lang="en-GB" sz="2800" b="1" i="1" dirty="0" smtClean="0">
                <a:latin typeface="Times New Roman" panose="02020603050405020304" pitchFamily="18" charset="0"/>
                <a:cs typeface="Times New Roman" panose="02020603050405020304" pitchFamily="18" charset="0"/>
              </a:rPr>
              <a:t>Construction</a:t>
            </a:r>
            <a:endParaRPr lang="en-GB" sz="2800" b="1" i="1" dirty="0">
              <a:latin typeface="Times New Roman" panose="02020603050405020304" pitchFamily="18" charset="0"/>
              <a:cs typeface="Times New Roman" panose="02020603050405020304" pitchFamily="18" charset="0"/>
            </a:endParaRPr>
          </a:p>
        </p:txBody>
      </p:sp>
      <p:pic>
        <p:nvPicPr>
          <p:cNvPr id="29" name="Picture 28"/>
          <p:cNvPicPr/>
          <p:nvPr/>
        </p:nvPicPr>
        <p:blipFill>
          <a:blip r:embed="rId6">
            <a:extLst>
              <a:ext uri="{28A0092B-C50C-407E-A947-70E740481C1C}">
                <a14:useLocalDpi xmlns:a14="http://schemas.microsoft.com/office/drawing/2010/main" val="0"/>
              </a:ext>
            </a:extLst>
          </a:blip>
          <a:srcRect/>
          <a:stretch>
            <a:fillRect/>
          </a:stretch>
        </p:blipFill>
        <p:spPr bwMode="auto">
          <a:xfrm>
            <a:off x="1499164" y="4518977"/>
            <a:ext cx="6251470" cy="1413791"/>
          </a:xfrm>
          <a:prstGeom prst="rect">
            <a:avLst/>
          </a:prstGeom>
          <a:noFill/>
          <a:ln>
            <a:noFill/>
          </a:ln>
        </p:spPr>
      </p:pic>
    </p:spTree>
    <p:extLst>
      <p:ext uri="{BB962C8B-B14F-4D97-AF65-F5344CB8AC3E}">
        <p14:creationId xmlns:p14="http://schemas.microsoft.com/office/powerpoint/2010/main" val="7336220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13166</TotalTime>
  <Words>2532</Words>
  <Application>Microsoft Office PowerPoint</Application>
  <PresentationFormat>On-screen Show (4:3)</PresentationFormat>
  <Paragraphs>510</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Cambria Math</vt:lpstr>
      <vt:lpstr>Times New Roman</vt:lpstr>
      <vt:lpstr>Wingdings</vt:lpstr>
      <vt:lpstr>Office Theme</vt:lpstr>
      <vt:lpstr>Cross-country variation in financial inclusion: a global perspective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BE300 – Quantitative Methods and Finance</dc:title>
  <dc:creator>Sofia</dc:creator>
  <cp:lastModifiedBy>Mais</cp:lastModifiedBy>
  <cp:revision>669</cp:revision>
  <cp:lastPrinted>2017-05-23T17:55:42Z</cp:lastPrinted>
  <dcterms:created xsi:type="dcterms:W3CDTF">2016-02-06T13:43:11Z</dcterms:created>
  <dcterms:modified xsi:type="dcterms:W3CDTF">2020-11-13T13:37:32Z</dcterms:modified>
</cp:coreProperties>
</file>