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95" r:id="rId4"/>
    <p:sldId id="296" r:id="rId5"/>
    <p:sldId id="306" r:id="rId6"/>
    <p:sldId id="304" r:id="rId7"/>
    <p:sldId id="300" r:id="rId8"/>
    <p:sldId id="303" r:id="rId9"/>
    <p:sldId id="279" r:id="rId10"/>
    <p:sldId id="289" r:id="rId11"/>
    <p:sldId id="271" r:id="rId12"/>
    <p:sldId id="270" r:id="rId13"/>
    <p:sldId id="291" r:id="rId14"/>
    <p:sldId id="302" r:id="rId15"/>
    <p:sldId id="305" r:id="rId16"/>
    <p:sldId id="307" r:id="rId17"/>
    <p:sldId id="276" r:id="rId18"/>
    <p:sldId id="277"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H:\FinancialInclusion\Slides\June2019Draft\FinalSubmission2019June30\Aftersubmissionedits\SheriJan20Copy%20of%20az%20ben.xlsx" TargetMode="Externa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H:\FinancialInclusion\Slides\June2019Draft\FinalSubmission2019June30\Aftersubmissionedits\SheriJan20Copy%20of%20az%20ben.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oleObject" Target="file:///F:\FinancialInclusion\Slides\Copy%20of%2021CheckingAugInacio21AugCheck%20SheriCopy%20of%2011AugPetersonSheri16Feb2018WorkingRegFileCopy%20of%20converted%20to%20millions%20(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FinancialInclusion\Slides\Copy%20of%2021CheckingAugInacio21AugCheck%20SheriCopy%20of%2011AugPetersonSheri16Feb2018WorkingRegFileCopy%20of%20converted%20to%20millions%20(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FinancialInclusion\Slides\Copy%20of%2021CheckingAugInacio21AugCheck%20SheriCopy%20of%2011AugPetersonSheri16Feb2018WorkingRegFileCopy%20of%20converted%20to%20millions%20(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F:\FinancialInclusion\Slides\Copy%20of%2021CheckingAugInacio21AugCheck%20SheriCopy%20of%2011AugPetersonSheri16Feb2018WorkingRegFileCopy%20of%20converted%20to%20millions%2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507354315753271E-2"/>
          <c:y val="0.1075206832279543"/>
          <c:w val="0.91746700465860576"/>
          <c:h val="0.8423259355310363"/>
        </c:manualLayout>
      </c:layout>
      <c:scatterChart>
        <c:scatterStyle val="lineMarker"/>
        <c:varyColors val="0"/>
        <c:ser>
          <c:idx val="0"/>
          <c:order val="0"/>
          <c:tx>
            <c:strRef>
              <c:f>'2014'!$F$5</c:f>
              <c:strCache>
                <c:ptCount val="1"/>
                <c:pt idx="0">
                  <c:v>Balance per beneficiary in Rupees</c:v>
                </c:pt>
              </c:strCache>
            </c:strRef>
          </c:tx>
          <c:spPr>
            <a:ln w="19050">
              <a:noFill/>
            </a:ln>
          </c:spPr>
          <c:dLbls>
            <c:dLbl>
              <c:idx val="1"/>
              <c:layout>
                <c:manualLayout>
                  <c:x val="1.6262197994481465E-2"/>
                  <c:y val="4.9279384631376521E-3"/>
                </c:manualLayout>
              </c:layout>
              <c:tx>
                <c:rich>
                  <a:bodyPr/>
                  <a:lstStyle/>
                  <a:p>
                    <a:r>
                      <a:rPr lang="en-US"/>
                      <a:t>Allahabad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E8-4F09-BCA4-A397141D4A01}"/>
                </c:ext>
              </c:extLst>
            </c:dLbl>
            <c:dLbl>
              <c:idx val="2"/>
              <c:tx>
                <c:rich>
                  <a:bodyPr/>
                  <a:lstStyle/>
                  <a:p>
                    <a:r>
                      <a:rPr lang="en-US"/>
                      <a:t>Andhra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FE8-4F09-BCA4-A397141D4A01}"/>
                </c:ext>
              </c:extLst>
            </c:dLbl>
            <c:dLbl>
              <c:idx val="3"/>
              <c:layout>
                <c:manualLayout>
                  <c:x val="7.5973409306742731E-3"/>
                  <c:y val="-7.9207920792079296E-3"/>
                </c:manualLayout>
              </c:layout>
              <c:tx>
                <c:rich>
                  <a:bodyPr/>
                  <a:lstStyle/>
                  <a:p>
                    <a:r>
                      <a:rPr lang="en-US"/>
                      <a:t>Bank of Baroda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FE8-4F09-BCA4-A397141D4A01}"/>
                </c:ext>
              </c:extLst>
            </c:dLbl>
            <c:dLbl>
              <c:idx val="4"/>
              <c:layout>
                <c:manualLayout>
                  <c:x val="1.7094017094017141E-2"/>
                  <c:y val="0"/>
                </c:manualLayout>
              </c:layout>
              <c:tx>
                <c:rich>
                  <a:bodyPr/>
                  <a:lstStyle/>
                  <a:p>
                    <a:r>
                      <a:rPr lang="en-US"/>
                      <a:t>Bank of India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FE8-4F09-BCA4-A397141D4A01}"/>
                </c:ext>
              </c:extLst>
            </c:dLbl>
            <c:dLbl>
              <c:idx val="5"/>
              <c:tx>
                <c:rich>
                  <a:bodyPr/>
                  <a:lstStyle/>
                  <a:p>
                    <a:r>
                      <a:rPr lang="en-US"/>
                      <a:t>Bank of</a:t>
                    </a:r>
                    <a:r>
                      <a:rPr lang="en-US" baseline="0"/>
                      <a:t> Maharashtra</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FE8-4F09-BCA4-A397141D4A01}"/>
                </c:ext>
              </c:extLst>
            </c:dLbl>
            <c:dLbl>
              <c:idx val="6"/>
              <c:layout>
                <c:manualLayout>
                  <c:x val="1.1395861842056041E-2"/>
                  <c:y val="-2.6402640264026438E-2"/>
                </c:manualLayout>
              </c:layout>
              <c:tx>
                <c:rich>
                  <a:bodyPr/>
                  <a:lstStyle/>
                  <a:p>
                    <a:r>
                      <a:rPr lang="en-US"/>
                      <a:t>Canara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FE8-4F09-BCA4-A397141D4A01}"/>
                </c:ext>
              </c:extLst>
            </c:dLbl>
            <c:dLbl>
              <c:idx val="7"/>
              <c:tx>
                <c:rich>
                  <a:bodyPr/>
                  <a:lstStyle/>
                  <a:p>
                    <a:r>
                      <a:rPr lang="en-US"/>
                      <a:t>Central Bank</a:t>
                    </a:r>
                    <a:r>
                      <a:rPr lang="en-US" baseline="0"/>
                      <a:t> of India</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FE8-4F09-BCA4-A397141D4A01}"/>
                </c:ext>
              </c:extLst>
            </c:dLbl>
            <c:dLbl>
              <c:idx val="8"/>
              <c:layout>
                <c:manualLayout>
                  <c:x val="-2.8490028490028487E-2"/>
                  <c:y val="-2.9042904290429064E-2"/>
                </c:manualLayout>
              </c:layout>
              <c:tx>
                <c:rich>
                  <a:bodyPr/>
                  <a:lstStyle/>
                  <a:p>
                    <a:r>
                      <a:rPr lang="en-US" sz="1000" b="0" i="0" u="none" strike="noStrike" baseline="0">
                        <a:effectLst/>
                      </a:rPr>
                      <a:t>Corporation Bank</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FE8-4F09-BCA4-A397141D4A01}"/>
                </c:ext>
              </c:extLst>
            </c:dLbl>
            <c:dLbl>
              <c:idx val="9"/>
              <c:layout>
                <c:manualLayout>
                  <c:x val="-5.1282051282051294E-2"/>
                  <c:y val="-2.3793905718848842E-2"/>
                </c:manualLayout>
              </c:layout>
              <c:tx>
                <c:rich>
                  <a:bodyPr/>
                  <a:lstStyle/>
                  <a:p>
                    <a:r>
                      <a:rPr lang="en-US"/>
                      <a:t>Dena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FE8-4F09-BCA4-A397141D4A01}"/>
                </c:ext>
              </c:extLst>
            </c:dLbl>
            <c:dLbl>
              <c:idx val="10"/>
              <c:layout>
                <c:manualLayout>
                  <c:x val="-1.9464720194647223E-2"/>
                  <c:y val="1.3467894050697343E-2"/>
                </c:manualLayout>
              </c:layout>
              <c:tx>
                <c:rich>
                  <a:bodyPr/>
                  <a:lstStyle/>
                  <a:p>
                    <a:r>
                      <a:rPr lang="en-US"/>
                      <a:t>IDBI Bank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FE8-4F09-BCA4-A397141D4A01}"/>
                </c:ext>
              </c:extLst>
            </c:dLbl>
            <c:dLbl>
              <c:idx val="11"/>
              <c:tx>
                <c:rich>
                  <a:bodyPr/>
                  <a:lstStyle/>
                  <a:p>
                    <a:r>
                      <a:rPr lang="en-US"/>
                      <a:t>Indian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FE8-4F09-BCA4-A397141D4A01}"/>
                </c:ext>
              </c:extLst>
            </c:dLbl>
            <c:dLbl>
              <c:idx val="12"/>
              <c:layout>
                <c:manualLayout>
                  <c:x val="3.2288698955365645E-2"/>
                  <c:y val="-2.6402640264026438E-3"/>
                </c:manualLayout>
              </c:layout>
              <c:tx>
                <c:rich>
                  <a:bodyPr/>
                  <a:lstStyle/>
                  <a:p>
                    <a:r>
                      <a:rPr lang="en-US"/>
                      <a:t>Indian Overseas</a:t>
                    </a:r>
                    <a:r>
                      <a:rPr lang="en-US" baseline="0"/>
                      <a:t> Bank</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FE8-4F09-BCA4-A397141D4A01}"/>
                </c:ext>
              </c:extLst>
            </c:dLbl>
            <c:dLbl>
              <c:idx val="13"/>
              <c:layout>
                <c:manualLayout>
                  <c:x val="-5.6981552519610274E-3"/>
                  <c:y val="-2.6350878296645896E-3"/>
                </c:manualLayout>
              </c:layout>
              <c:tx>
                <c:rich>
                  <a:bodyPr/>
                  <a:lstStyle/>
                  <a:p>
                    <a:r>
                      <a:rPr lang="en-US" sz="1000" b="0" i="0" u="none" strike="noStrike" baseline="0">
                        <a:effectLst/>
                      </a:rPr>
                      <a:t>Oriental Bank of Commerce</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FE8-4F09-BCA4-A397141D4A01}"/>
                </c:ext>
              </c:extLst>
            </c:dLbl>
            <c:dLbl>
              <c:idx val="14"/>
              <c:tx>
                <c:rich>
                  <a:bodyPr/>
                  <a:lstStyle/>
                  <a:p>
                    <a:r>
                      <a:rPr lang="en-US" sz="1000" b="0" i="0" u="none" strike="noStrike" baseline="0">
                        <a:effectLst/>
                      </a:rPr>
                      <a:t>Punjab &amp; Sind Bank</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FE8-4F09-BCA4-A397141D4A01}"/>
                </c:ext>
              </c:extLst>
            </c:dLbl>
            <c:dLbl>
              <c:idx val="15"/>
              <c:tx>
                <c:rich>
                  <a:bodyPr/>
                  <a:lstStyle/>
                  <a:p>
                    <a:r>
                      <a:rPr lang="en-US"/>
                      <a:t>Punjab National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FE8-4F09-BCA4-A397141D4A01}"/>
                </c:ext>
              </c:extLst>
            </c:dLbl>
            <c:dLbl>
              <c:idx val="16"/>
              <c:layout>
                <c:manualLayout>
                  <c:x val="0"/>
                  <c:y val="7.9207920792079296E-3"/>
                </c:manualLayout>
              </c:layout>
              <c:tx>
                <c:rich>
                  <a:bodyPr/>
                  <a:lstStyle/>
                  <a:p>
                    <a:r>
                      <a:rPr lang="en-GB" sz="1000" b="0" i="0" u="none" strike="noStrike" baseline="0">
                        <a:effectLst/>
                        <a:latin typeface="+mn-lt"/>
                        <a:cs typeface="Times New Roman" panose="02020603050405020304" pitchFamily="18" charset="0"/>
                      </a:rPr>
                      <a:t>State Bank of Bikaner &amp;  Jaipur</a:t>
                    </a:r>
                    <a:r>
                      <a:rPr lang="en-GB" sz="1000" b="0" i="0" u="none" strike="noStrike" baseline="0">
                        <a:latin typeface="+mn-lt"/>
                        <a:cs typeface="Times New Roman" panose="02020603050405020304" pitchFamily="18" charset="0"/>
                      </a:rPr>
                      <a:t> </a:t>
                    </a:r>
                    <a:endParaRPr lang="en-GB">
                      <a:latin typeface="+mn-lt"/>
                      <a:cs typeface="Times New Roman" panose="02020603050405020304" pitchFamily="18" charset="0"/>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FE8-4F09-BCA4-A397141D4A01}"/>
                </c:ext>
              </c:extLst>
            </c:dLbl>
            <c:dLbl>
              <c:idx val="17"/>
              <c:tx>
                <c:rich>
                  <a:bodyPr/>
                  <a:lstStyle/>
                  <a:p>
                    <a:r>
                      <a:rPr lang="en-US" sz="1000" b="0" i="0" u="none" strike="noStrike" baseline="0">
                        <a:effectLst/>
                      </a:rPr>
                      <a:t>State Bank of India</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FE8-4F09-BCA4-A397141D4A01}"/>
                </c:ext>
              </c:extLst>
            </c:dLbl>
            <c:dLbl>
              <c:idx val="18"/>
              <c:layout>
                <c:manualLayout>
                  <c:x val="-7.0206459235330712E-2"/>
                  <c:y val="6.8628154153998104E-3"/>
                </c:manualLayout>
              </c:layout>
              <c:tx>
                <c:rich>
                  <a:bodyPr/>
                  <a:lstStyle/>
                  <a:p>
                    <a:r>
                      <a:rPr lang="en-US"/>
                      <a:t>State Bank of Mysore</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FE8-4F09-BCA4-A397141D4A01}"/>
                </c:ext>
              </c:extLst>
            </c:dLbl>
            <c:dLbl>
              <c:idx val="19"/>
              <c:tx>
                <c:rich>
                  <a:bodyPr/>
                  <a:lstStyle/>
                  <a:p>
                    <a:r>
                      <a:rPr lang="en-US" sz="1000" b="0" i="0" u="none" strike="noStrike" baseline="0">
                        <a:effectLst/>
                      </a:rPr>
                      <a:t>State Bank of Patiala</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FE8-4F09-BCA4-A397141D4A01}"/>
                </c:ext>
              </c:extLst>
            </c:dLbl>
            <c:dLbl>
              <c:idx val="20"/>
              <c:layout>
                <c:manualLayout>
                  <c:x val="0"/>
                  <c:y val="-2.1122112211221126E-2"/>
                </c:manualLayout>
              </c:layout>
              <c:tx>
                <c:rich>
                  <a:bodyPr/>
                  <a:lstStyle/>
                  <a:p>
                    <a:r>
                      <a:rPr lang="en-US" sz="1000" b="0" i="0" u="none" strike="noStrike" baseline="0">
                        <a:effectLst/>
                      </a:rPr>
                      <a:t>State Bank of Travancore</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FE8-4F09-BCA4-A397141D4A01}"/>
                </c:ext>
              </c:extLst>
            </c:dLbl>
            <c:dLbl>
              <c:idx val="21"/>
              <c:layout>
                <c:manualLayout>
                  <c:x val="1.7094017094017117E-2"/>
                  <c:y val="-1.8497483334892185E-2"/>
                </c:manualLayout>
              </c:layout>
              <c:tx>
                <c:rich>
                  <a:bodyPr/>
                  <a:lstStyle/>
                  <a:p>
                    <a:r>
                      <a:rPr lang="en-US"/>
                      <a:t>Syndicate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FE8-4F09-BCA4-A397141D4A01}"/>
                </c:ext>
              </c:extLst>
            </c:dLbl>
            <c:dLbl>
              <c:idx val="22"/>
              <c:layout>
                <c:manualLayout>
                  <c:x val="-9.4966761633428296E-3"/>
                  <c:y val="-1.8497483334892185E-2"/>
                </c:manualLayout>
              </c:layout>
              <c:tx>
                <c:rich>
                  <a:bodyPr/>
                  <a:lstStyle/>
                  <a:p>
                    <a:r>
                      <a:rPr lang="en-US"/>
                      <a:t>UCO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FE8-4F09-BCA4-A397141D4A01}"/>
                </c:ext>
              </c:extLst>
            </c:dLbl>
            <c:dLbl>
              <c:idx val="23"/>
              <c:layout>
                <c:manualLayout>
                  <c:x val="1.6220621994900233E-3"/>
                  <c:y val="-2.5893851996386278E-2"/>
                </c:manualLayout>
              </c:layout>
              <c:tx>
                <c:rich>
                  <a:bodyPr/>
                  <a:lstStyle/>
                  <a:p>
                    <a:r>
                      <a:rPr lang="en-US"/>
                      <a:t>Union Bank of India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4FE8-4F09-BCA4-A397141D4A01}"/>
                </c:ext>
              </c:extLst>
            </c:dLbl>
            <c:dLbl>
              <c:idx val="24"/>
              <c:tx>
                <c:rich>
                  <a:bodyPr/>
                  <a:lstStyle/>
                  <a:p>
                    <a:r>
                      <a:rPr lang="en-US" sz="1000" b="0" i="0" u="none" strike="noStrike" baseline="0">
                        <a:effectLst/>
                      </a:rPr>
                      <a:t>United Bank of India</a:t>
                    </a:r>
                    <a:r>
                      <a:rPr lang="en-US" sz="1000" b="0" i="0" u="none" strike="noStrike"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4FE8-4F09-BCA4-A397141D4A01}"/>
                </c:ext>
              </c:extLst>
            </c:dLbl>
            <c:dLbl>
              <c:idx val="25"/>
              <c:layout>
                <c:manualLayout>
                  <c:x val="-6.8681008890982664E-2"/>
                  <c:y val="-2.7813206517502197E-2"/>
                </c:manualLayout>
              </c:layout>
              <c:tx>
                <c:rich>
                  <a:bodyPr/>
                  <a:lstStyle/>
                  <a:p>
                    <a:r>
                      <a:rPr lang="en-US"/>
                      <a:t>Vijaya Bank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4FE8-4F09-BCA4-A397141D4A0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'2014'!$E$6:$E$31</c:f>
              <c:numCache>
                <c:formatCode>General</c:formatCode>
                <c:ptCount val="26"/>
                <c:pt idx="1">
                  <c:v>2.122182</c:v>
                </c:pt>
                <c:pt idx="2">
                  <c:v>1.597685</c:v>
                </c:pt>
                <c:pt idx="3">
                  <c:v>5.6304509999999954</c:v>
                </c:pt>
                <c:pt idx="4">
                  <c:v>4.7709400000000004</c:v>
                </c:pt>
                <c:pt idx="5">
                  <c:v>1.7308929999999998</c:v>
                </c:pt>
                <c:pt idx="6">
                  <c:v>5.1960869999999959</c:v>
                </c:pt>
                <c:pt idx="7">
                  <c:v>4.510421</c:v>
                </c:pt>
                <c:pt idx="8">
                  <c:v>1.6032120000000001</c:v>
                </c:pt>
                <c:pt idx="9">
                  <c:v>1.9236409999999997</c:v>
                </c:pt>
                <c:pt idx="10">
                  <c:v>0.76334100000000082</c:v>
                </c:pt>
                <c:pt idx="11">
                  <c:v>2.2253020000000001</c:v>
                </c:pt>
                <c:pt idx="12">
                  <c:v>2.4058499999999974</c:v>
                </c:pt>
                <c:pt idx="13">
                  <c:v>1.8292409999999999</c:v>
                </c:pt>
                <c:pt idx="14">
                  <c:v>1.088028</c:v>
                </c:pt>
                <c:pt idx="15">
                  <c:v>5.8868090000000004</c:v>
                </c:pt>
                <c:pt idx="16">
                  <c:v>1.8929860000000001</c:v>
                </c:pt>
                <c:pt idx="17">
                  <c:v>20.510148000000001</c:v>
                </c:pt>
                <c:pt idx="18">
                  <c:v>0.66104000000000085</c:v>
                </c:pt>
                <c:pt idx="19">
                  <c:v>1.0058329999999998</c:v>
                </c:pt>
                <c:pt idx="20">
                  <c:v>0.31435000000000041</c:v>
                </c:pt>
                <c:pt idx="21">
                  <c:v>2.8891689999999977</c:v>
                </c:pt>
                <c:pt idx="22">
                  <c:v>3.1392699999999976</c:v>
                </c:pt>
                <c:pt idx="23">
                  <c:v>3.6313749999999998</c:v>
                </c:pt>
                <c:pt idx="24">
                  <c:v>2.6751679999999998</c:v>
                </c:pt>
                <c:pt idx="25">
                  <c:v>0.99745399999999917</c:v>
                </c:pt>
              </c:numCache>
            </c:numRef>
          </c:xVal>
          <c:yVal>
            <c:numRef>
              <c:f>'2014'!$F$6:$F$31</c:f>
              <c:numCache>
                <c:formatCode>General</c:formatCode>
                <c:ptCount val="26"/>
                <c:pt idx="1">
                  <c:v>228.22265008373461</c:v>
                </c:pt>
                <c:pt idx="2">
                  <c:v>302.85319071030898</c:v>
                </c:pt>
                <c:pt idx="3">
                  <c:v>954.46812342386022</c:v>
                </c:pt>
                <c:pt idx="4">
                  <c:v>441.64462349138768</c:v>
                </c:pt>
                <c:pt idx="5">
                  <c:v>1207.7522989578197</c:v>
                </c:pt>
                <c:pt idx="6">
                  <c:v>1402.5702417992616</c:v>
                </c:pt>
                <c:pt idx="7">
                  <c:v>335.58264295062469</c:v>
                </c:pt>
                <c:pt idx="8">
                  <c:v>1439.3261776982711</c:v>
                </c:pt>
                <c:pt idx="9">
                  <c:v>553.75093377610563</c:v>
                </c:pt>
                <c:pt idx="10">
                  <c:v>227.17894099753599</c:v>
                </c:pt>
                <c:pt idx="11">
                  <c:v>408.97550085336735</c:v>
                </c:pt>
                <c:pt idx="12">
                  <c:v>46.206953883242925</c:v>
                </c:pt>
                <c:pt idx="13">
                  <c:v>4460.8769429506556</c:v>
                </c:pt>
                <c:pt idx="14">
                  <c:v>3260.2920145437442</c:v>
                </c:pt>
                <c:pt idx="15">
                  <c:v>1319.0147667437498</c:v>
                </c:pt>
                <c:pt idx="16">
                  <c:v>1900.5840508065028</c:v>
                </c:pt>
                <c:pt idx="17">
                  <c:v>68.044170134705979</c:v>
                </c:pt>
                <c:pt idx="18">
                  <c:v>45.850478034612067</c:v>
                </c:pt>
                <c:pt idx="19">
                  <c:v>2306.2118661845452</c:v>
                </c:pt>
                <c:pt idx="20">
                  <c:v>4735.8899316049037</c:v>
                </c:pt>
                <c:pt idx="21">
                  <c:v>717.01586165433753</c:v>
                </c:pt>
                <c:pt idx="22">
                  <c:v>950.07915853048655</c:v>
                </c:pt>
                <c:pt idx="23">
                  <c:v>478.13156173625697</c:v>
                </c:pt>
                <c:pt idx="24">
                  <c:v>2132.6234464527088</c:v>
                </c:pt>
                <c:pt idx="25">
                  <c:v>281.38340214185331</c:v>
                </c:pt>
              </c:numCache>
            </c:numRef>
          </c:yVal>
          <c:smooth val="0"/>
          <c:extLst>
            <c:ext xmlns:c16="http://schemas.microsoft.com/office/drawing/2014/chart" uri="{C3380CC4-5D6E-409C-BE32-E72D297353CC}">
              <c16:uniqueId val="{00000019-4FE8-4F09-BCA4-A397141D4A01}"/>
            </c:ext>
          </c:extLst>
        </c:ser>
        <c:dLbls>
          <c:showLegendKey val="0"/>
          <c:showVal val="0"/>
          <c:showCatName val="0"/>
          <c:showSerName val="0"/>
          <c:showPercent val="0"/>
          <c:showBubbleSize val="0"/>
        </c:dLbls>
        <c:axId val="216294912"/>
        <c:axId val="216296448"/>
      </c:scatterChart>
      <c:valAx>
        <c:axId val="216294912"/>
        <c:scaling>
          <c:orientation val="minMax"/>
        </c:scaling>
        <c:delete val="0"/>
        <c:axPos val="b"/>
        <c:numFmt formatCode="General" sourceLinked="1"/>
        <c:majorTickMark val="out"/>
        <c:minorTickMark val="none"/>
        <c:tickLblPos val="nextTo"/>
        <c:crossAx val="216296448"/>
        <c:crosses val="autoZero"/>
        <c:crossBetween val="midCat"/>
      </c:valAx>
      <c:valAx>
        <c:axId val="216296448"/>
        <c:scaling>
          <c:orientation val="minMax"/>
        </c:scaling>
        <c:delete val="0"/>
        <c:axPos val="l"/>
        <c:numFmt formatCode="General" sourceLinked="1"/>
        <c:majorTickMark val="out"/>
        <c:minorTickMark val="none"/>
        <c:tickLblPos val="nextTo"/>
        <c:txPr>
          <a:bodyPr/>
          <a:lstStyle/>
          <a:p>
            <a:pPr>
              <a:defRPr sz="1800"/>
            </a:pPr>
            <a:endParaRPr lang="en-US"/>
          </a:p>
        </c:txPr>
        <c:crossAx val="216294912"/>
        <c:crosses val="autoZero"/>
        <c:crossBetween val="midCat"/>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828696848759408E-2"/>
          <c:y val="3.5499654323872094E-2"/>
          <c:w val="0.81820587495056274"/>
          <c:h val="0.842832419335104"/>
        </c:manualLayout>
      </c:layout>
      <c:scatterChart>
        <c:scatterStyle val="lineMarker"/>
        <c:varyColors val="0"/>
        <c:ser>
          <c:idx val="0"/>
          <c:order val="0"/>
          <c:spPr>
            <a:ln w="19050">
              <a:noFill/>
            </a:ln>
          </c:spPr>
          <c:xVal>
            <c:numRef>
              <c:f>'2016'!$E$7:$E$31</c:f>
              <c:numCache>
                <c:formatCode>General</c:formatCode>
                <c:ptCount val="25"/>
                <c:pt idx="0">
                  <c:v>6.2063440000000014</c:v>
                </c:pt>
                <c:pt idx="1">
                  <c:v>2.3650119999999997</c:v>
                </c:pt>
                <c:pt idx="2">
                  <c:v>17.902158999999987</c:v>
                </c:pt>
                <c:pt idx="3">
                  <c:v>15.883180000000008</c:v>
                </c:pt>
                <c:pt idx="4">
                  <c:v>3.7985730000000002</c:v>
                </c:pt>
                <c:pt idx="5">
                  <c:v>6.2457070000000003</c:v>
                </c:pt>
                <c:pt idx="6">
                  <c:v>8.6062380000000012</c:v>
                </c:pt>
                <c:pt idx="7">
                  <c:v>2.7101679999999999</c:v>
                </c:pt>
                <c:pt idx="8">
                  <c:v>3.7054670000000001</c:v>
                </c:pt>
                <c:pt idx="9">
                  <c:v>1.1561180000000011</c:v>
                </c:pt>
                <c:pt idx="10">
                  <c:v>3.203321000000003</c:v>
                </c:pt>
                <c:pt idx="11">
                  <c:v>4.1336719999999998</c:v>
                </c:pt>
                <c:pt idx="12">
                  <c:v>3.8867319999999999</c:v>
                </c:pt>
                <c:pt idx="13">
                  <c:v>1.2642309999999999</c:v>
                </c:pt>
                <c:pt idx="14">
                  <c:v>15.555160000000004</c:v>
                </c:pt>
                <c:pt idx="15">
                  <c:v>3.9125939999999977</c:v>
                </c:pt>
                <c:pt idx="16">
                  <c:v>75.294548000000006</c:v>
                </c:pt>
                <c:pt idx="17">
                  <c:v>1.0611120000000001</c:v>
                </c:pt>
                <c:pt idx="18">
                  <c:v>1.1815909999999998</c:v>
                </c:pt>
                <c:pt idx="19">
                  <c:v>0.76191600000000004</c:v>
                </c:pt>
                <c:pt idx="20">
                  <c:v>4.2061330000000003</c:v>
                </c:pt>
                <c:pt idx="21">
                  <c:v>5.4374359999999955</c:v>
                </c:pt>
                <c:pt idx="22">
                  <c:v>6.3824459999999954</c:v>
                </c:pt>
                <c:pt idx="23">
                  <c:v>9.7943399999999983</c:v>
                </c:pt>
                <c:pt idx="24">
                  <c:v>1.5060199999999999</c:v>
                </c:pt>
              </c:numCache>
            </c:numRef>
          </c:xVal>
          <c:yVal>
            <c:numRef>
              <c:f>'2016'!$G$7:$G$31</c:f>
              <c:numCache>
                <c:formatCode>General</c:formatCode>
                <c:ptCount val="25"/>
                <c:pt idx="0">
                  <c:v>2119.95161724842</c:v>
                </c:pt>
                <c:pt idx="1">
                  <c:v>1765.2739182718719</c:v>
                </c:pt>
                <c:pt idx="2">
                  <c:v>3094.1481974325002</c:v>
                </c:pt>
                <c:pt idx="3">
                  <c:v>2388.6192185695822</c:v>
                </c:pt>
                <c:pt idx="4">
                  <c:v>2702.7683817054435</c:v>
                </c:pt>
                <c:pt idx="5">
                  <c:v>3524.0136945264971</c:v>
                </c:pt>
                <c:pt idx="6">
                  <c:v>2175.2065188064762</c:v>
                </c:pt>
                <c:pt idx="7">
                  <c:v>4952.4095923204677</c:v>
                </c:pt>
                <c:pt idx="8">
                  <c:v>2283.1257166775508</c:v>
                </c:pt>
                <c:pt idx="9">
                  <c:v>2251.0072501249847</c:v>
                </c:pt>
                <c:pt idx="10">
                  <c:v>1836.368568744751</c:v>
                </c:pt>
                <c:pt idx="11">
                  <c:v>2215.8574749036702</c:v>
                </c:pt>
                <c:pt idx="12">
                  <c:v>12356.590318035829</c:v>
                </c:pt>
                <c:pt idx="13">
                  <c:v>5895.2272171778723</c:v>
                </c:pt>
                <c:pt idx="14">
                  <c:v>2200.4006387590998</c:v>
                </c:pt>
                <c:pt idx="15">
                  <c:v>4511.7926879200868</c:v>
                </c:pt>
                <c:pt idx="16">
                  <c:v>1464.8240002715722</c:v>
                </c:pt>
                <c:pt idx="17">
                  <c:v>1448.4041269913062</c:v>
                </c:pt>
                <c:pt idx="18">
                  <c:v>2296.5222314658772</c:v>
                </c:pt>
                <c:pt idx="19">
                  <c:v>2709.5874085857231</c:v>
                </c:pt>
                <c:pt idx="20">
                  <c:v>3430.1758883991538</c:v>
                </c:pt>
                <c:pt idx="21">
                  <c:v>2720.7148737015018</c:v>
                </c:pt>
                <c:pt idx="22">
                  <c:v>2471.1703005399518</c:v>
                </c:pt>
                <c:pt idx="23">
                  <c:v>7597.5318398176914</c:v>
                </c:pt>
                <c:pt idx="24">
                  <c:v>1507.337883959045</c:v>
                </c:pt>
              </c:numCache>
            </c:numRef>
          </c:yVal>
          <c:smooth val="0"/>
          <c:extLst>
            <c:ext xmlns:c16="http://schemas.microsoft.com/office/drawing/2014/chart" uri="{C3380CC4-5D6E-409C-BE32-E72D297353CC}">
              <c16:uniqueId val="{00000000-4D54-4E81-9C72-B8F76BA80F33}"/>
            </c:ext>
          </c:extLst>
        </c:ser>
        <c:ser>
          <c:idx val="1"/>
          <c:order val="1"/>
          <c:spPr>
            <a:ln w="19050">
              <a:noFill/>
            </a:ln>
          </c:spPr>
          <c:xVal>
            <c:numRef>
              <c:f>'2016'!$J$7:$J$31</c:f>
              <c:numCache>
                <c:formatCode>General</c:formatCode>
                <c:ptCount val="25"/>
                <c:pt idx="0">
                  <c:v>3.868919</c:v>
                </c:pt>
                <c:pt idx="1">
                  <c:v>2.1494619999999998</c:v>
                </c:pt>
                <c:pt idx="2">
                  <c:v>11.384367000000001</c:v>
                </c:pt>
                <c:pt idx="3">
                  <c:v>9.9895290000000028</c:v>
                </c:pt>
                <c:pt idx="4">
                  <c:v>2.390333</c:v>
                </c:pt>
                <c:pt idx="5">
                  <c:v>7.1774349999999938</c:v>
                </c:pt>
                <c:pt idx="6">
                  <c:v>7.0464609999999999</c:v>
                </c:pt>
                <c:pt idx="7">
                  <c:v>2.5554269999999977</c:v>
                </c:pt>
                <c:pt idx="8">
                  <c:v>3.4197569999999979</c:v>
                </c:pt>
                <c:pt idx="9">
                  <c:v>1.0253099999999988</c:v>
                </c:pt>
                <c:pt idx="10">
                  <c:v>2.9275859999999998</c:v>
                </c:pt>
                <c:pt idx="11">
                  <c:v>3.8415360000000001</c:v>
                </c:pt>
                <c:pt idx="12">
                  <c:v>3.3968009999999969</c:v>
                </c:pt>
                <c:pt idx="13">
                  <c:v>1.2744500000000001</c:v>
                </c:pt>
                <c:pt idx="14">
                  <c:v>12.261467</c:v>
                </c:pt>
                <c:pt idx="15">
                  <c:v>3.3580249999999987</c:v>
                </c:pt>
                <c:pt idx="16">
                  <c:v>47.866930000000011</c:v>
                </c:pt>
                <c:pt idx="17">
                  <c:v>0.88775000000000004</c:v>
                </c:pt>
                <c:pt idx="18">
                  <c:v>1.2073419999999988</c:v>
                </c:pt>
                <c:pt idx="19">
                  <c:v>0.44474399999999997</c:v>
                </c:pt>
                <c:pt idx="20">
                  <c:v>3.9654399999999987</c:v>
                </c:pt>
                <c:pt idx="21">
                  <c:v>6.5727640000000003</c:v>
                </c:pt>
                <c:pt idx="22">
                  <c:v>5.6738580000000001</c:v>
                </c:pt>
                <c:pt idx="23">
                  <c:v>6.5219819999999959</c:v>
                </c:pt>
                <c:pt idx="24">
                  <c:v>1.301585</c:v>
                </c:pt>
              </c:numCache>
            </c:numRef>
          </c:xVal>
          <c:yVal>
            <c:numRef>
              <c:f>'2016'!$K$7:$K$31</c:f>
              <c:numCache>
                <c:formatCode>General</c:formatCode>
                <c:ptCount val="25"/>
                <c:pt idx="0">
                  <c:v>847.39587466163096</c:v>
                </c:pt>
                <c:pt idx="1">
                  <c:v>813.79480074548883</c:v>
                </c:pt>
                <c:pt idx="2">
                  <c:v>1735.0189957860653</c:v>
                </c:pt>
                <c:pt idx="3">
                  <c:v>973.90277359423044</c:v>
                </c:pt>
                <c:pt idx="4">
                  <c:v>1212.3277384364428</c:v>
                </c:pt>
                <c:pt idx="5">
                  <c:v>1618.1445042692828</c:v>
                </c:pt>
                <c:pt idx="6">
                  <c:v>967.0018751256838</c:v>
                </c:pt>
                <c:pt idx="7">
                  <c:v>2598.271443480874</c:v>
                </c:pt>
                <c:pt idx="8">
                  <c:v>1272.6775615928268</c:v>
                </c:pt>
                <c:pt idx="9">
                  <c:v>700.85632637933838</c:v>
                </c:pt>
                <c:pt idx="10">
                  <c:v>895.56788425685875</c:v>
                </c:pt>
                <c:pt idx="11">
                  <c:v>1213.1446900406504</c:v>
                </c:pt>
                <c:pt idx="12">
                  <c:v>7376.8863704408941</c:v>
                </c:pt>
                <c:pt idx="13">
                  <c:v>3299.6539683785172</c:v>
                </c:pt>
                <c:pt idx="14">
                  <c:v>1054.1753282865734</c:v>
                </c:pt>
                <c:pt idx="15">
                  <c:v>2441.6575219064803</c:v>
                </c:pt>
                <c:pt idx="16">
                  <c:v>757.1276871109128</c:v>
                </c:pt>
                <c:pt idx="17">
                  <c:v>695.84680371726279</c:v>
                </c:pt>
                <c:pt idx="18">
                  <c:v>1500.6402494073748</c:v>
                </c:pt>
                <c:pt idx="19">
                  <c:v>1909.365837425576</c:v>
                </c:pt>
                <c:pt idx="20">
                  <c:v>1799.1236785829558</c:v>
                </c:pt>
                <c:pt idx="21">
                  <c:v>2047.9069383899985</c:v>
                </c:pt>
                <c:pt idx="22">
                  <c:v>1180.5690237577323</c:v>
                </c:pt>
                <c:pt idx="23">
                  <c:v>5326.7666178778209</c:v>
                </c:pt>
                <c:pt idx="24">
                  <c:v>848.92880603264484</c:v>
                </c:pt>
              </c:numCache>
            </c:numRef>
          </c:yVal>
          <c:smooth val="0"/>
          <c:extLst>
            <c:ext xmlns:c16="http://schemas.microsoft.com/office/drawing/2014/chart" uri="{C3380CC4-5D6E-409C-BE32-E72D297353CC}">
              <c16:uniqueId val="{00000001-4D54-4E81-9C72-B8F76BA80F33}"/>
            </c:ext>
          </c:extLst>
        </c:ser>
        <c:dLbls>
          <c:showLegendKey val="0"/>
          <c:showVal val="0"/>
          <c:showCatName val="0"/>
          <c:showSerName val="0"/>
          <c:showPercent val="0"/>
          <c:showBubbleSize val="0"/>
        </c:dLbls>
        <c:axId val="216374272"/>
        <c:axId val="217281280"/>
      </c:scatterChart>
      <c:valAx>
        <c:axId val="216374272"/>
        <c:scaling>
          <c:orientation val="minMax"/>
        </c:scaling>
        <c:delete val="0"/>
        <c:axPos val="b"/>
        <c:numFmt formatCode="General" sourceLinked="1"/>
        <c:majorTickMark val="out"/>
        <c:minorTickMark val="none"/>
        <c:tickLblPos val="nextTo"/>
        <c:crossAx val="217281280"/>
        <c:crosses val="autoZero"/>
        <c:crossBetween val="midCat"/>
      </c:valAx>
      <c:valAx>
        <c:axId val="217281280"/>
        <c:scaling>
          <c:orientation val="minMax"/>
        </c:scaling>
        <c:delete val="0"/>
        <c:axPos val="l"/>
        <c:numFmt formatCode="General" sourceLinked="1"/>
        <c:majorTickMark val="out"/>
        <c:minorTickMark val="none"/>
        <c:tickLblPos val="nextTo"/>
        <c:txPr>
          <a:bodyPr/>
          <a:lstStyle/>
          <a:p>
            <a:pPr>
              <a:defRPr sz="1800"/>
            </a:pPr>
            <a:endParaRPr lang="en-US"/>
          </a:p>
        </c:txPr>
        <c:crossAx val="216374272"/>
        <c:crosses val="autoZero"/>
        <c:crossBetween val="midCat"/>
      </c:valAx>
    </c:plotArea>
    <c:legend>
      <c:legendPos val="r"/>
      <c:layout>
        <c:manualLayout>
          <c:xMode val="edge"/>
          <c:yMode val="edge"/>
          <c:x val="0.85672115394044046"/>
          <c:y val="0.40476478901675778"/>
          <c:w val="0.12999532592672494"/>
          <c:h val="0.20923747876938908"/>
        </c:manualLayout>
      </c:layout>
      <c:overlay val="0"/>
    </c:legend>
    <c:plotVisOnly val="1"/>
    <c:dispBlanksAs val="gap"/>
    <c:showDLblsOverMax val="0"/>
  </c:chart>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428161132906406E-2"/>
          <c:y val="1.6951413908287132E-2"/>
          <c:w val="0.89446239530244021"/>
          <c:h val="0.91864471803198966"/>
        </c:manualLayout>
      </c:layout>
      <c:barChart>
        <c:barDir val="col"/>
        <c:grouping val="clustered"/>
        <c:varyColors val="0"/>
        <c:ser>
          <c:idx val="0"/>
          <c:order val="0"/>
          <c:tx>
            <c:strRef>
              <c:f>PublicSectorBanksGraph!$I$35</c:f>
              <c:strCache>
                <c:ptCount val="1"/>
                <c:pt idx="0">
                  <c:v>2014</c:v>
                </c:pt>
              </c:strCache>
            </c:strRef>
          </c:tx>
          <c:invertIfNegative val="0"/>
          <c:cat>
            <c:strRef>
              <c:f>PublicSectorBanksGraph!$J$34:$Z$34</c:f>
              <c:strCache>
                <c:ptCount val="17"/>
                <c:pt idx="0">
                  <c:v>Allahabad Bank</c:v>
                </c:pt>
                <c:pt idx="1">
                  <c:v>Andhra Bank</c:v>
                </c:pt>
                <c:pt idx="2">
                  <c:v>Bank of Baroda</c:v>
                </c:pt>
                <c:pt idx="3">
                  <c:v>Bank of India</c:v>
                </c:pt>
                <c:pt idx="4">
                  <c:v>Central Bank of India</c:v>
                </c:pt>
                <c:pt idx="5">
                  <c:v>Dena Bank</c:v>
                </c:pt>
                <c:pt idx="6">
                  <c:v>IDBI Bank Ltd.</c:v>
                </c:pt>
                <c:pt idx="7">
                  <c:v>Indian Bank</c:v>
                </c:pt>
                <c:pt idx="8">
                  <c:v>Indian Overseas Bank</c:v>
                </c:pt>
                <c:pt idx="9">
                  <c:v>Punjab National Bank</c:v>
                </c:pt>
                <c:pt idx="10">
                  <c:v>State Bank of India</c:v>
                </c:pt>
                <c:pt idx="11">
                  <c:v>State Bank of Mysore</c:v>
                </c:pt>
                <c:pt idx="12">
                  <c:v>State Bank of Patiala</c:v>
                </c:pt>
                <c:pt idx="13">
                  <c:v>Syndicate Bank</c:v>
                </c:pt>
                <c:pt idx="14">
                  <c:v>UCO Bank</c:v>
                </c:pt>
                <c:pt idx="15">
                  <c:v>Union Bank of India</c:v>
                </c:pt>
                <c:pt idx="16">
                  <c:v>Vijaya Bank</c:v>
                </c:pt>
              </c:strCache>
            </c:strRef>
          </c:cat>
          <c:val>
            <c:numRef>
              <c:f>PublicSectorBanksGraph!$J$35:$Z$35</c:f>
              <c:numCache>
                <c:formatCode>General</c:formatCode>
                <c:ptCount val="17"/>
                <c:pt idx="0">
                  <c:v>-3522.7977306525036</c:v>
                </c:pt>
                <c:pt idx="1">
                  <c:v>-3846.3022008628031</c:v>
                </c:pt>
                <c:pt idx="2">
                  <c:v>-4464.2818918869034</c:v>
                </c:pt>
                <c:pt idx="3">
                  <c:v>-5369.7052836745888</c:v>
                </c:pt>
                <c:pt idx="4">
                  <c:v>-3485.0590490425652</c:v>
                </c:pt>
                <c:pt idx="5">
                  <c:v>-3299.468258293924</c:v>
                </c:pt>
                <c:pt idx="6">
                  <c:v>-4690.8939520052845</c:v>
                </c:pt>
                <c:pt idx="7">
                  <c:v>-3597.2215879726919</c:v>
                </c:pt>
                <c:pt idx="8">
                  <c:v>-6324.7637921108262</c:v>
                </c:pt>
                <c:pt idx="9">
                  <c:v>-1133.2638193002751</c:v>
                </c:pt>
                <c:pt idx="10">
                  <c:v>-5856.9631388774624</c:v>
                </c:pt>
                <c:pt idx="11">
                  <c:v>-3262.3987698261767</c:v>
                </c:pt>
                <c:pt idx="12">
                  <c:v>-2589.4930498473313</c:v>
                </c:pt>
                <c:pt idx="13">
                  <c:v>-3103.9312764670922</c:v>
                </c:pt>
                <c:pt idx="14">
                  <c:v>-3730.8986201161697</c:v>
                </c:pt>
                <c:pt idx="15">
                  <c:v>-3739.363266096344</c:v>
                </c:pt>
                <c:pt idx="16">
                  <c:v>-4200.2622517884392</c:v>
                </c:pt>
              </c:numCache>
            </c:numRef>
          </c:val>
          <c:extLst>
            <c:ext xmlns:c16="http://schemas.microsoft.com/office/drawing/2014/chart" uri="{C3380CC4-5D6E-409C-BE32-E72D297353CC}">
              <c16:uniqueId val="{00000000-B0D6-4677-8382-3FB5AB9EFC0C}"/>
            </c:ext>
          </c:extLst>
        </c:ser>
        <c:ser>
          <c:idx val="1"/>
          <c:order val="1"/>
          <c:tx>
            <c:strRef>
              <c:f>PublicSectorBanksGraph!$I$36</c:f>
              <c:strCache>
                <c:ptCount val="1"/>
                <c:pt idx="0">
                  <c:v>2015</c:v>
                </c:pt>
              </c:strCache>
            </c:strRef>
          </c:tx>
          <c:invertIfNegative val="0"/>
          <c:cat>
            <c:strRef>
              <c:f>PublicSectorBanksGraph!$J$34:$Z$34</c:f>
              <c:strCache>
                <c:ptCount val="17"/>
                <c:pt idx="0">
                  <c:v>Allahabad Bank</c:v>
                </c:pt>
                <c:pt idx="1">
                  <c:v>Andhra Bank</c:v>
                </c:pt>
                <c:pt idx="2">
                  <c:v>Bank of Baroda</c:v>
                </c:pt>
                <c:pt idx="3">
                  <c:v>Bank of India</c:v>
                </c:pt>
                <c:pt idx="4">
                  <c:v>Central Bank of India</c:v>
                </c:pt>
                <c:pt idx="5">
                  <c:v>Dena Bank</c:v>
                </c:pt>
                <c:pt idx="6">
                  <c:v>IDBI Bank Ltd.</c:v>
                </c:pt>
                <c:pt idx="7">
                  <c:v>Indian Bank</c:v>
                </c:pt>
                <c:pt idx="8">
                  <c:v>Indian Overseas Bank</c:v>
                </c:pt>
                <c:pt idx="9">
                  <c:v>Punjab National Bank</c:v>
                </c:pt>
                <c:pt idx="10">
                  <c:v>State Bank of India</c:v>
                </c:pt>
                <c:pt idx="11">
                  <c:v>State Bank of Mysore</c:v>
                </c:pt>
                <c:pt idx="12">
                  <c:v>State Bank of Patiala</c:v>
                </c:pt>
                <c:pt idx="13">
                  <c:v>Syndicate Bank</c:v>
                </c:pt>
                <c:pt idx="14">
                  <c:v>UCO Bank</c:v>
                </c:pt>
                <c:pt idx="15">
                  <c:v>Union Bank of India</c:v>
                </c:pt>
                <c:pt idx="16">
                  <c:v>Vijaya Bank</c:v>
                </c:pt>
              </c:strCache>
            </c:strRef>
          </c:cat>
          <c:val>
            <c:numRef>
              <c:f>PublicSectorBanksGraph!$J$36:$Z$36</c:f>
              <c:numCache>
                <c:formatCode>General</c:formatCode>
                <c:ptCount val="17"/>
                <c:pt idx="0">
                  <c:v>-2914.2502337693977</c:v>
                </c:pt>
                <c:pt idx="1">
                  <c:v>-3897.8236653795948</c:v>
                </c:pt>
                <c:pt idx="2">
                  <c:v>-3171.1478905987947</c:v>
                </c:pt>
                <c:pt idx="3">
                  <c:v>-4179.3403271187226</c:v>
                </c:pt>
                <c:pt idx="4">
                  <c:v>-2306.0785475417142</c:v>
                </c:pt>
                <c:pt idx="5">
                  <c:v>-2037.1263490224446</c:v>
                </c:pt>
                <c:pt idx="6">
                  <c:v>-3697.1673375436421</c:v>
                </c:pt>
                <c:pt idx="7">
                  <c:v>-2909.1773057773621</c:v>
                </c:pt>
                <c:pt idx="8">
                  <c:v>-4260.1627134733699</c:v>
                </c:pt>
                <c:pt idx="9">
                  <c:v>-1442.5667969919214</c:v>
                </c:pt>
                <c:pt idx="10">
                  <c:v>-4384.8583600878119</c:v>
                </c:pt>
                <c:pt idx="11">
                  <c:v>-2433.0416454058727</c:v>
                </c:pt>
                <c:pt idx="12">
                  <c:v>-3627.0380990624353</c:v>
                </c:pt>
                <c:pt idx="13">
                  <c:v>-1637.9572307102981</c:v>
                </c:pt>
                <c:pt idx="14">
                  <c:v>-2428.1905955284728</c:v>
                </c:pt>
                <c:pt idx="15">
                  <c:v>-2362.5222641895916</c:v>
                </c:pt>
                <c:pt idx="16">
                  <c:v>-3758.5494999447619</c:v>
                </c:pt>
              </c:numCache>
            </c:numRef>
          </c:val>
          <c:extLst>
            <c:ext xmlns:c16="http://schemas.microsoft.com/office/drawing/2014/chart" uri="{C3380CC4-5D6E-409C-BE32-E72D297353CC}">
              <c16:uniqueId val="{00000001-B0D6-4677-8382-3FB5AB9EFC0C}"/>
            </c:ext>
          </c:extLst>
        </c:ser>
        <c:ser>
          <c:idx val="2"/>
          <c:order val="2"/>
          <c:tx>
            <c:strRef>
              <c:f>PublicSectorBanksGraph!$I$37</c:f>
              <c:strCache>
                <c:ptCount val="1"/>
                <c:pt idx="0">
                  <c:v>2016</c:v>
                </c:pt>
              </c:strCache>
            </c:strRef>
          </c:tx>
          <c:invertIfNegative val="0"/>
          <c:cat>
            <c:strRef>
              <c:f>PublicSectorBanksGraph!$J$34:$Z$34</c:f>
              <c:strCache>
                <c:ptCount val="17"/>
                <c:pt idx="0">
                  <c:v>Allahabad Bank</c:v>
                </c:pt>
                <c:pt idx="1">
                  <c:v>Andhra Bank</c:v>
                </c:pt>
                <c:pt idx="2">
                  <c:v>Bank of Baroda</c:v>
                </c:pt>
                <c:pt idx="3">
                  <c:v>Bank of India</c:v>
                </c:pt>
                <c:pt idx="4">
                  <c:v>Central Bank of India</c:v>
                </c:pt>
                <c:pt idx="5">
                  <c:v>Dena Bank</c:v>
                </c:pt>
                <c:pt idx="6">
                  <c:v>IDBI Bank Ltd.</c:v>
                </c:pt>
                <c:pt idx="7">
                  <c:v>Indian Bank</c:v>
                </c:pt>
                <c:pt idx="8">
                  <c:v>Indian Overseas Bank</c:v>
                </c:pt>
                <c:pt idx="9">
                  <c:v>Punjab National Bank</c:v>
                </c:pt>
                <c:pt idx="10">
                  <c:v>State Bank of India</c:v>
                </c:pt>
                <c:pt idx="11">
                  <c:v>State Bank of Mysore</c:v>
                </c:pt>
                <c:pt idx="12">
                  <c:v>State Bank of Patiala</c:v>
                </c:pt>
                <c:pt idx="13">
                  <c:v>Syndicate Bank</c:v>
                </c:pt>
                <c:pt idx="14">
                  <c:v>UCO Bank</c:v>
                </c:pt>
                <c:pt idx="15">
                  <c:v>Union Bank of India</c:v>
                </c:pt>
                <c:pt idx="16">
                  <c:v>Vijaya Bank</c:v>
                </c:pt>
              </c:strCache>
            </c:strRef>
          </c:cat>
          <c:val>
            <c:numRef>
              <c:f>PublicSectorBanksGraph!$J$37:$Z$37</c:f>
              <c:numCache>
                <c:formatCode>General</c:formatCode>
                <c:ptCount val="17"/>
                <c:pt idx="0">
                  <c:v>-657.10398183304892</c:v>
                </c:pt>
                <c:pt idx="1">
                  <c:v>-1787.1753718344664</c:v>
                </c:pt>
                <c:pt idx="2">
                  <c:v>-1593.8814170065266</c:v>
                </c:pt>
                <c:pt idx="3">
                  <c:v>-2100.5784034080148</c:v>
                </c:pt>
                <c:pt idx="4">
                  <c:v>-750.51417806324275</c:v>
                </c:pt>
                <c:pt idx="5">
                  <c:v>-507.2969757600514</c:v>
                </c:pt>
                <c:pt idx="6">
                  <c:v>-2298.1343558841554</c:v>
                </c:pt>
                <c:pt idx="7">
                  <c:v>-1547.1510809847014</c:v>
                </c:pt>
                <c:pt idx="8">
                  <c:v>-2995.6698476039765</c:v>
                </c:pt>
                <c:pt idx="9">
                  <c:v>-351.29212360481688</c:v>
                </c:pt>
                <c:pt idx="10">
                  <c:v>-3088.6526109362503</c:v>
                </c:pt>
                <c:pt idx="11">
                  <c:v>-1310.6123941752949</c:v>
                </c:pt>
                <c:pt idx="12">
                  <c:v>-2342.3527834554716</c:v>
                </c:pt>
                <c:pt idx="13">
                  <c:v>-129.32635755189705</c:v>
                </c:pt>
                <c:pt idx="14">
                  <c:v>-949.540774133068</c:v>
                </c:pt>
                <c:pt idx="15">
                  <c:v>-632.19501740901592</c:v>
                </c:pt>
                <c:pt idx="16">
                  <c:v>-2606.683132728137</c:v>
                </c:pt>
              </c:numCache>
            </c:numRef>
          </c:val>
          <c:extLst>
            <c:ext xmlns:c16="http://schemas.microsoft.com/office/drawing/2014/chart" uri="{C3380CC4-5D6E-409C-BE32-E72D297353CC}">
              <c16:uniqueId val="{00000002-B0D6-4677-8382-3FB5AB9EFC0C}"/>
            </c:ext>
          </c:extLst>
        </c:ser>
        <c:ser>
          <c:idx val="3"/>
          <c:order val="3"/>
          <c:tx>
            <c:strRef>
              <c:f>PublicSectorBanksGraph!$I$38</c:f>
              <c:strCache>
                <c:ptCount val="1"/>
                <c:pt idx="0">
                  <c:v>2017</c:v>
                </c:pt>
              </c:strCache>
            </c:strRef>
          </c:tx>
          <c:invertIfNegative val="0"/>
          <c:cat>
            <c:strRef>
              <c:f>PublicSectorBanksGraph!$J$34:$Z$34</c:f>
              <c:strCache>
                <c:ptCount val="17"/>
                <c:pt idx="0">
                  <c:v>Allahabad Bank</c:v>
                </c:pt>
                <c:pt idx="1">
                  <c:v>Andhra Bank</c:v>
                </c:pt>
                <c:pt idx="2">
                  <c:v>Bank of Baroda</c:v>
                </c:pt>
                <c:pt idx="3">
                  <c:v>Bank of India</c:v>
                </c:pt>
                <c:pt idx="4">
                  <c:v>Central Bank of India</c:v>
                </c:pt>
                <c:pt idx="5">
                  <c:v>Dena Bank</c:v>
                </c:pt>
                <c:pt idx="6">
                  <c:v>IDBI Bank Ltd.</c:v>
                </c:pt>
                <c:pt idx="7">
                  <c:v>Indian Bank</c:v>
                </c:pt>
                <c:pt idx="8">
                  <c:v>Indian Overseas Bank</c:v>
                </c:pt>
                <c:pt idx="9">
                  <c:v>Punjab National Bank</c:v>
                </c:pt>
                <c:pt idx="10">
                  <c:v>State Bank of India</c:v>
                </c:pt>
                <c:pt idx="11">
                  <c:v>State Bank of Mysore</c:v>
                </c:pt>
                <c:pt idx="12">
                  <c:v>State Bank of Patiala</c:v>
                </c:pt>
                <c:pt idx="13">
                  <c:v>Syndicate Bank</c:v>
                </c:pt>
                <c:pt idx="14">
                  <c:v>UCO Bank</c:v>
                </c:pt>
                <c:pt idx="15">
                  <c:v>Union Bank of India</c:v>
                </c:pt>
                <c:pt idx="16">
                  <c:v>Vijaya Bank</c:v>
                </c:pt>
              </c:strCache>
            </c:strRef>
          </c:cat>
          <c:val>
            <c:numRef>
              <c:f>PublicSectorBanksGraph!$J$38:$Z$38</c:f>
              <c:numCache>
                <c:formatCode>General</c:formatCode>
                <c:ptCount val="17"/>
                <c:pt idx="0">
                  <c:v>-367.76345639920527</c:v>
                </c:pt>
                <c:pt idx="1">
                  <c:v>-2539.3319911302374</c:v>
                </c:pt>
                <c:pt idx="2">
                  <c:v>-2447.5156918335779</c:v>
                </c:pt>
                <c:pt idx="3">
                  <c:v>-2359.1455681964198</c:v>
                </c:pt>
                <c:pt idx="4">
                  <c:v>-1174.1439649222277</c:v>
                </c:pt>
                <c:pt idx="5">
                  <c:v>-372.33924187179446</c:v>
                </c:pt>
                <c:pt idx="6">
                  <c:v>-1367.2457234471688</c:v>
                </c:pt>
                <c:pt idx="7">
                  <c:v>-2345.4605207942277</c:v>
                </c:pt>
                <c:pt idx="8">
                  <c:v>-3849.2639120020358</c:v>
                </c:pt>
                <c:pt idx="9">
                  <c:v>-565.99991561831621</c:v>
                </c:pt>
                <c:pt idx="10">
                  <c:v>-3073.5303026550123</c:v>
                </c:pt>
                <c:pt idx="11">
                  <c:v>0</c:v>
                </c:pt>
                <c:pt idx="12">
                  <c:v>0</c:v>
                </c:pt>
                <c:pt idx="13">
                  <c:v>-639.55551569252532</c:v>
                </c:pt>
                <c:pt idx="14">
                  <c:v>-1152.2198988066045</c:v>
                </c:pt>
                <c:pt idx="15">
                  <c:v>-914.01195846547739</c:v>
                </c:pt>
                <c:pt idx="16">
                  <c:v>-2971.6500934537085</c:v>
                </c:pt>
              </c:numCache>
            </c:numRef>
          </c:val>
          <c:extLst>
            <c:ext xmlns:c16="http://schemas.microsoft.com/office/drawing/2014/chart" uri="{C3380CC4-5D6E-409C-BE32-E72D297353CC}">
              <c16:uniqueId val="{00000003-B0D6-4677-8382-3FB5AB9EFC0C}"/>
            </c:ext>
          </c:extLst>
        </c:ser>
        <c:dLbls>
          <c:showLegendKey val="0"/>
          <c:showVal val="0"/>
          <c:showCatName val="0"/>
          <c:showSerName val="0"/>
          <c:showPercent val="0"/>
          <c:showBubbleSize val="0"/>
        </c:dLbls>
        <c:gapWidth val="150"/>
        <c:axId val="93239552"/>
        <c:axId val="97308672"/>
      </c:barChart>
      <c:catAx>
        <c:axId val="93239552"/>
        <c:scaling>
          <c:orientation val="minMax"/>
        </c:scaling>
        <c:delete val="0"/>
        <c:axPos val="b"/>
        <c:numFmt formatCode="General" sourceLinked="0"/>
        <c:majorTickMark val="out"/>
        <c:minorTickMark val="none"/>
        <c:tickLblPos val="nextTo"/>
        <c:txPr>
          <a:bodyPr rot="0" vert="eaVert"/>
          <a:lstStyle/>
          <a:p>
            <a:pPr>
              <a:defRPr lang="en-US"/>
            </a:pPr>
            <a:endParaRPr lang="en-US"/>
          </a:p>
        </c:txPr>
        <c:crossAx val="97308672"/>
        <c:crosses val="autoZero"/>
        <c:auto val="1"/>
        <c:lblAlgn val="ctr"/>
        <c:lblOffset val="100"/>
        <c:noMultiLvlLbl val="0"/>
      </c:catAx>
      <c:valAx>
        <c:axId val="97308672"/>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93239552"/>
        <c:crosses val="autoZero"/>
        <c:crossBetween val="between"/>
      </c:valAx>
    </c:plotArea>
    <c:legend>
      <c:legendPos val="b"/>
      <c:layout>
        <c:manualLayout>
          <c:xMode val="edge"/>
          <c:yMode val="edge"/>
          <c:x val="0.35693788320128356"/>
          <c:y val="0.94457383349535795"/>
          <c:w val="0.40502210913762038"/>
          <c:h val="5.5426166504642084E-2"/>
        </c:manualLayout>
      </c:layout>
      <c:overlay val="0"/>
      <c:txPr>
        <a:bodyPr/>
        <a:lstStyle/>
        <a:p>
          <a:pPr>
            <a:defRPr lang="en-US"/>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PublicSectorBanksGraph!$I$62</c:f>
              <c:strCache>
                <c:ptCount val="1"/>
                <c:pt idx="0">
                  <c:v>2014</c:v>
                </c:pt>
              </c:strCache>
            </c:strRef>
          </c:tx>
          <c:invertIfNegative val="0"/>
          <c:cat>
            <c:strRef>
              <c:f>PublicSectorBanksGraph!$J$61:$Q$61</c:f>
              <c:strCache>
                <c:ptCount val="8"/>
                <c:pt idx="0">
                  <c:v>Bank of Maharashtra</c:v>
                </c:pt>
                <c:pt idx="1">
                  <c:v>Canara Bank</c:v>
                </c:pt>
                <c:pt idx="2">
                  <c:v>Corporation Bank</c:v>
                </c:pt>
                <c:pt idx="3">
                  <c:v>Oriental Bank of Commerce</c:v>
                </c:pt>
                <c:pt idx="4">
                  <c:v>Punjab &amp; Sind Bank</c:v>
                </c:pt>
                <c:pt idx="5">
                  <c:v>State Bank of Bikaner &amp; Jaipur</c:v>
                </c:pt>
                <c:pt idx="6">
                  <c:v>State Bank of Travancore</c:v>
                </c:pt>
                <c:pt idx="7">
                  <c:v>United Bank of India</c:v>
                </c:pt>
              </c:strCache>
            </c:strRef>
          </c:cat>
          <c:val>
            <c:numRef>
              <c:f>PublicSectorBanksGraph!$J$62:$Q$62</c:f>
              <c:numCache>
                <c:formatCode>General</c:formatCode>
                <c:ptCount val="8"/>
                <c:pt idx="0">
                  <c:v>-2769.4264092969397</c:v>
                </c:pt>
                <c:pt idx="1">
                  <c:v>-2459.220332673598</c:v>
                </c:pt>
                <c:pt idx="2">
                  <c:v>-3308.9296359566802</c:v>
                </c:pt>
                <c:pt idx="3">
                  <c:v>483.24302016454675</c:v>
                </c:pt>
                <c:pt idx="4">
                  <c:v>-302.01536372123314</c:v>
                </c:pt>
                <c:pt idx="5">
                  <c:v>-2514.6639352840575</c:v>
                </c:pt>
                <c:pt idx="6">
                  <c:v>4219.3676898133908</c:v>
                </c:pt>
                <c:pt idx="7">
                  <c:v>-3411.3977112714711</c:v>
                </c:pt>
              </c:numCache>
            </c:numRef>
          </c:val>
          <c:extLst>
            <c:ext xmlns:c16="http://schemas.microsoft.com/office/drawing/2014/chart" uri="{C3380CC4-5D6E-409C-BE32-E72D297353CC}">
              <c16:uniqueId val="{00000000-3072-4DB2-BB56-C96203BDA635}"/>
            </c:ext>
          </c:extLst>
        </c:ser>
        <c:ser>
          <c:idx val="1"/>
          <c:order val="1"/>
          <c:tx>
            <c:strRef>
              <c:f>PublicSectorBanksGraph!$I$63</c:f>
              <c:strCache>
                <c:ptCount val="1"/>
                <c:pt idx="0">
                  <c:v>2015</c:v>
                </c:pt>
              </c:strCache>
            </c:strRef>
          </c:tx>
          <c:invertIfNegative val="0"/>
          <c:cat>
            <c:strRef>
              <c:f>PublicSectorBanksGraph!$J$61:$Q$61</c:f>
              <c:strCache>
                <c:ptCount val="8"/>
                <c:pt idx="0">
                  <c:v>Bank of Maharashtra</c:v>
                </c:pt>
                <c:pt idx="1">
                  <c:v>Canara Bank</c:v>
                </c:pt>
                <c:pt idx="2">
                  <c:v>Corporation Bank</c:v>
                </c:pt>
                <c:pt idx="3">
                  <c:v>Oriental Bank of Commerce</c:v>
                </c:pt>
                <c:pt idx="4">
                  <c:v>Punjab &amp; Sind Bank</c:v>
                </c:pt>
                <c:pt idx="5">
                  <c:v>State Bank of Bikaner &amp; Jaipur</c:v>
                </c:pt>
                <c:pt idx="6">
                  <c:v>State Bank of Travancore</c:v>
                </c:pt>
                <c:pt idx="7">
                  <c:v>United Bank of India</c:v>
                </c:pt>
              </c:strCache>
            </c:strRef>
          </c:cat>
          <c:val>
            <c:numRef>
              <c:f>PublicSectorBanksGraph!$J$63:$Q$63</c:f>
              <c:numCache>
                <c:formatCode>General</c:formatCode>
                <c:ptCount val="8"/>
                <c:pt idx="0">
                  <c:v>-2357.0196875644942</c:v>
                </c:pt>
                <c:pt idx="1">
                  <c:v>-2134.398508264364</c:v>
                </c:pt>
                <c:pt idx="2">
                  <c:v>-1866.0113035323466</c:v>
                </c:pt>
                <c:pt idx="3">
                  <c:v>3876.6507593727515</c:v>
                </c:pt>
                <c:pt idx="4">
                  <c:v>-274.75994654631381</c:v>
                </c:pt>
                <c:pt idx="5">
                  <c:v>-1742.8890042332578</c:v>
                </c:pt>
                <c:pt idx="6">
                  <c:v>-1605.8534902489421</c:v>
                </c:pt>
                <c:pt idx="7">
                  <c:v>2437.4535090905683</c:v>
                </c:pt>
              </c:numCache>
            </c:numRef>
          </c:val>
          <c:extLst>
            <c:ext xmlns:c16="http://schemas.microsoft.com/office/drawing/2014/chart" uri="{C3380CC4-5D6E-409C-BE32-E72D297353CC}">
              <c16:uniqueId val="{00000001-3072-4DB2-BB56-C96203BDA635}"/>
            </c:ext>
          </c:extLst>
        </c:ser>
        <c:ser>
          <c:idx val="2"/>
          <c:order val="2"/>
          <c:tx>
            <c:strRef>
              <c:f>PublicSectorBanksGraph!$I$64</c:f>
              <c:strCache>
                <c:ptCount val="1"/>
                <c:pt idx="0">
                  <c:v>2016</c:v>
                </c:pt>
              </c:strCache>
            </c:strRef>
          </c:tx>
          <c:invertIfNegative val="0"/>
          <c:cat>
            <c:strRef>
              <c:f>PublicSectorBanksGraph!$J$61:$Q$61</c:f>
              <c:strCache>
                <c:ptCount val="8"/>
                <c:pt idx="0">
                  <c:v>Bank of Maharashtra</c:v>
                </c:pt>
                <c:pt idx="1">
                  <c:v>Canara Bank</c:v>
                </c:pt>
                <c:pt idx="2">
                  <c:v>Corporation Bank</c:v>
                </c:pt>
                <c:pt idx="3">
                  <c:v>Oriental Bank of Commerce</c:v>
                </c:pt>
                <c:pt idx="4">
                  <c:v>Punjab &amp; Sind Bank</c:v>
                </c:pt>
                <c:pt idx="5">
                  <c:v>State Bank of Bikaner &amp; Jaipur</c:v>
                </c:pt>
                <c:pt idx="6">
                  <c:v>State Bank of Travancore</c:v>
                </c:pt>
                <c:pt idx="7">
                  <c:v>United Bank of India</c:v>
                </c:pt>
              </c:strCache>
            </c:strRef>
          </c:cat>
          <c:val>
            <c:numRef>
              <c:f>PublicSectorBanksGraph!$J$64:$Q$64</c:f>
              <c:numCache>
                <c:formatCode>General</c:formatCode>
                <c:ptCount val="8"/>
                <c:pt idx="0">
                  <c:v>246.35242979899328</c:v>
                </c:pt>
                <c:pt idx="1">
                  <c:v>417.66150167439866</c:v>
                </c:pt>
                <c:pt idx="2">
                  <c:v>987.77574647667677</c:v>
                </c:pt>
                <c:pt idx="3">
                  <c:v>9747.0435036870513</c:v>
                </c:pt>
                <c:pt idx="4">
                  <c:v>2443.8604723143212</c:v>
                </c:pt>
                <c:pt idx="5">
                  <c:v>714.63870724073729</c:v>
                </c:pt>
                <c:pt idx="6">
                  <c:v>867.00103856048054</c:v>
                </c:pt>
                <c:pt idx="7">
                  <c:v>4475.2461621246093</c:v>
                </c:pt>
              </c:numCache>
            </c:numRef>
          </c:val>
          <c:extLst>
            <c:ext xmlns:c16="http://schemas.microsoft.com/office/drawing/2014/chart" uri="{C3380CC4-5D6E-409C-BE32-E72D297353CC}">
              <c16:uniqueId val="{00000002-3072-4DB2-BB56-C96203BDA635}"/>
            </c:ext>
          </c:extLst>
        </c:ser>
        <c:ser>
          <c:idx val="3"/>
          <c:order val="3"/>
          <c:tx>
            <c:strRef>
              <c:f>PublicSectorBanksGraph!$I$65</c:f>
              <c:strCache>
                <c:ptCount val="1"/>
                <c:pt idx="0">
                  <c:v>2017</c:v>
                </c:pt>
              </c:strCache>
            </c:strRef>
          </c:tx>
          <c:invertIfNegative val="0"/>
          <c:cat>
            <c:strRef>
              <c:f>PublicSectorBanksGraph!$J$61:$Q$61</c:f>
              <c:strCache>
                <c:ptCount val="8"/>
                <c:pt idx="0">
                  <c:v>Bank of Maharashtra</c:v>
                </c:pt>
                <c:pt idx="1">
                  <c:v>Canara Bank</c:v>
                </c:pt>
                <c:pt idx="2">
                  <c:v>Corporation Bank</c:v>
                </c:pt>
                <c:pt idx="3">
                  <c:v>Oriental Bank of Commerce</c:v>
                </c:pt>
                <c:pt idx="4">
                  <c:v>Punjab &amp; Sind Bank</c:v>
                </c:pt>
                <c:pt idx="5">
                  <c:v>State Bank of Bikaner &amp; Jaipur</c:v>
                </c:pt>
                <c:pt idx="6">
                  <c:v>State Bank of Travancore</c:v>
                </c:pt>
                <c:pt idx="7">
                  <c:v>United Bank of India</c:v>
                </c:pt>
              </c:strCache>
            </c:strRef>
          </c:cat>
          <c:val>
            <c:numRef>
              <c:f>PublicSectorBanksGraph!$J$65:$Q$65</c:f>
              <c:numCache>
                <c:formatCode>General</c:formatCode>
                <c:ptCount val="8"/>
                <c:pt idx="0">
                  <c:v>356.27484235591862</c:v>
                </c:pt>
                <c:pt idx="1">
                  <c:v>-281.55620741419426</c:v>
                </c:pt>
                <c:pt idx="2">
                  <c:v>-423.887330185162</c:v>
                </c:pt>
                <c:pt idx="3">
                  <c:v>7169.9807394745712</c:v>
                </c:pt>
                <c:pt idx="4">
                  <c:v>1663.5677479783528</c:v>
                </c:pt>
                <c:pt idx="5">
                  <c:v>0</c:v>
                </c:pt>
                <c:pt idx="6">
                  <c:v>0</c:v>
                </c:pt>
                <c:pt idx="7">
                  <c:v>5080.8831679978648</c:v>
                </c:pt>
              </c:numCache>
            </c:numRef>
          </c:val>
          <c:extLst>
            <c:ext xmlns:c16="http://schemas.microsoft.com/office/drawing/2014/chart" uri="{C3380CC4-5D6E-409C-BE32-E72D297353CC}">
              <c16:uniqueId val="{00000003-3072-4DB2-BB56-C96203BDA635}"/>
            </c:ext>
          </c:extLst>
        </c:ser>
        <c:dLbls>
          <c:showLegendKey val="0"/>
          <c:showVal val="0"/>
          <c:showCatName val="0"/>
          <c:showSerName val="0"/>
          <c:showPercent val="0"/>
          <c:showBubbleSize val="0"/>
        </c:dLbls>
        <c:gapWidth val="150"/>
        <c:axId val="142656640"/>
        <c:axId val="142785152"/>
      </c:barChart>
      <c:catAx>
        <c:axId val="142656640"/>
        <c:scaling>
          <c:orientation val="minMax"/>
        </c:scaling>
        <c:delete val="0"/>
        <c:axPos val="b"/>
        <c:numFmt formatCode="General" sourceLinked="0"/>
        <c:majorTickMark val="out"/>
        <c:minorTickMark val="none"/>
        <c:tickLblPos val="nextTo"/>
        <c:txPr>
          <a:bodyPr rot="0" vert="eaVert"/>
          <a:lstStyle/>
          <a:p>
            <a:pPr>
              <a:defRPr lang="en-US"/>
            </a:pPr>
            <a:endParaRPr lang="en-US"/>
          </a:p>
        </c:txPr>
        <c:crossAx val="142785152"/>
        <c:crosses val="autoZero"/>
        <c:auto val="1"/>
        <c:lblAlgn val="ctr"/>
        <c:lblOffset val="100"/>
        <c:noMultiLvlLbl val="0"/>
      </c:catAx>
      <c:valAx>
        <c:axId val="142785152"/>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142656640"/>
        <c:crosses val="autoZero"/>
        <c:crossBetween val="between"/>
      </c:valAx>
    </c:plotArea>
    <c:legend>
      <c:legendPos val="b"/>
      <c:overlay val="0"/>
      <c:txPr>
        <a:bodyPr/>
        <a:lstStyle/>
        <a:p>
          <a:pPr>
            <a:defRPr lang="en-US"/>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PrivateSectorBanksGraph!$I$10</c:f>
              <c:strCache>
                <c:ptCount val="1"/>
                <c:pt idx="0">
                  <c:v>2014</c:v>
                </c:pt>
              </c:strCache>
            </c:strRef>
          </c:tx>
          <c:invertIfNegative val="0"/>
          <c:cat>
            <c:strRef>
              <c:f>PrivateSectorBanksGraph!$J$9:$V$9</c:f>
              <c:strCache>
                <c:ptCount val="13"/>
                <c:pt idx="0">
                  <c:v>Axis Bank Ltd</c:v>
                </c:pt>
                <c:pt idx="1">
                  <c:v>City Union Bank Ltd</c:v>
                </c:pt>
                <c:pt idx="2">
                  <c:v>Federal Bank Ltd</c:v>
                </c:pt>
                <c:pt idx="3">
                  <c:v>HDFC Bank Ltd</c:v>
                </c:pt>
                <c:pt idx="4">
                  <c:v>ICICI Bank Ltd</c:v>
                </c:pt>
                <c:pt idx="5">
                  <c:v>IndusInd Bank Ltd</c:v>
                </c:pt>
                <c:pt idx="6">
                  <c:v>Jammu &amp; Kashmir Bank Ltd</c:v>
                </c:pt>
                <c:pt idx="7">
                  <c:v>Karur Vysya Bank</c:v>
                </c:pt>
                <c:pt idx="8">
                  <c:v>Kotak Mahindra Bank Ltd</c:v>
                </c:pt>
                <c:pt idx="9">
                  <c:v>Lakshmi Vilas Bank Ltd</c:v>
                </c:pt>
                <c:pt idx="10">
                  <c:v>RBL Bank Ltd</c:v>
                </c:pt>
                <c:pt idx="11">
                  <c:v>South Indian Bank Ltd</c:v>
                </c:pt>
                <c:pt idx="12">
                  <c:v>Yes Bank Ltd</c:v>
                </c:pt>
              </c:strCache>
            </c:strRef>
          </c:cat>
          <c:val>
            <c:numRef>
              <c:f>PrivateSectorBanksGraph!$J$10:$V$10</c:f>
              <c:numCache>
                <c:formatCode>General</c:formatCode>
                <c:ptCount val="13"/>
                <c:pt idx="0">
                  <c:v>-308.84884662667127</c:v>
                </c:pt>
                <c:pt idx="1">
                  <c:v>954.20878493804685</c:v>
                </c:pt>
                <c:pt idx="2">
                  <c:v>4488.7693401783181</c:v>
                </c:pt>
                <c:pt idx="3">
                  <c:v>5051.8936638239747</c:v>
                </c:pt>
                <c:pt idx="4">
                  <c:v>-956.28248316164775</c:v>
                </c:pt>
                <c:pt idx="5">
                  <c:v>-752.50596666599449</c:v>
                </c:pt>
                <c:pt idx="6">
                  <c:v>1088.4309292841817</c:v>
                </c:pt>
                <c:pt idx="7">
                  <c:v>-359.02539573358706</c:v>
                </c:pt>
                <c:pt idx="8">
                  <c:v>-684.52683317407912</c:v>
                </c:pt>
                <c:pt idx="9">
                  <c:v>-25.358167306891524</c:v>
                </c:pt>
                <c:pt idx="10">
                  <c:v>-888.87717201119085</c:v>
                </c:pt>
                <c:pt idx="11">
                  <c:v>452.35710227187053</c:v>
                </c:pt>
                <c:pt idx="12">
                  <c:v>119.24872213130878</c:v>
                </c:pt>
              </c:numCache>
            </c:numRef>
          </c:val>
          <c:extLst>
            <c:ext xmlns:c16="http://schemas.microsoft.com/office/drawing/2014/chart" uri="{C3380CC4-5D6E-409C-BE32-E72D297353CC}">
              <c16:uniqueId val="{00000000-B764-42E1-AABB-9575413E41B6}"/>
            </c:ext>
          </c:extLst>
        </c:ser>
        <c:ser>
          <c:idx val="1"/>
          <c:order val="1"/>
          <c:tx>
            <c:strRef>
              <c:f>PrivateSectorBanksGraph!$I$11</c:f>
              <c:strCache>
                <c:ptCount val="1"/>
                <c:pt idx="0">
                  <c:v>2015</c:v>
                </c:pt>
              </c:strCache>
            </c:strRef>
          </c:tx>
          <c:invertIfNegative val="0"/>
          <c:cat>
            <c:strRef>
              <c:f>PrivateSectorBanksGraph!$J$9:$V$9</c:f>
              <c:strCache>
                <c:ptCount val="13"/>
                <c:pt idx="0">
                  <c:v>Axis Bank Ltd</c:v>
                </c:pt>
                <c:pt idx="1">
                  <c:v>City Union Bank Ltd</c:v>
                </c:pt>
                <c:pt idx="2">
                  <c:v>Federal Bank Ltd</c:v>
                </c:pt>
                <c:pt idx="3">
                  <c:v>HDFC Bank Ltd</c:v>
                </c:pt>
                <c:pt idx="4">
                  <c:v>ICICI Bank Ltd</c:v>
                </c:pt>
                <c:pt idx="5">
                  <c:v>IndusInd Bank Ltd</c:v>
                </c:pt>
                <c:pt idx="6">
                  <c:v>Jammu &amp; Kashmir Bank Ltd</c:v>
                </c:pt>
                <c:pt idx="7">
                  <c:v>Karur Vysya Bank</c:v>
                </c:pt>
                <c:pt idx="8">
                  <c:v>Kotak Mahindra Bank Ltd</c:v>
                </c:pt>
                <c:pt idx="9">
                  <c:v>Lakshmi Vilas Bank Ltd</c:v>
                </c:pt>
                <c:pt idx="10">
                  <c:v>RBL Bank Ltd</c:v>
                </c:pt>
                <c:pt idx="11">
                  <c:v>South Indian Bank Ltd</c:v>
                </c:pt>
                <c:pt idx="12">
                  <c:v>Yes Bank Ltd</c:v>
                </c:pt>
              </c:strCache>
            </c:strRef>
          </c:cat>
          <c:val>
            <c:numRef>
              <c:f>PrivateSectorBanksGraph!$J$11:$V$11</c:f>
              <c:numCache>
                <c:formatCode>General</c:formatCode>
                <c:ptCount val="13"/>
                <c:pt idx="0">
                  <c:v>684.90688339507142</c:v>
                </c:pt>
                <c:pt idx="1">
                  <c:v>1314.2779577864085</c:v>
                </c:pt>
                <c:pt idx="2">
                  <c:v>2215.2620846948998</c:v>
                </c:pt>
                <c:pt idx="3">
                  <c:v>3868.6985855976873</c:v>
                </c:pt>
                <c:pt idx="4">
                  <c:v>-431.8478441606195</c:v>
                </c:pt>
                <c:pt idx="5">
                  <c:v>28.205556205790792</c:v>
                </c:pt>
                <c:pt idx="6">
                  <c:v>1312.1554252420974</c:v>
                </c:pt>
                <c:pt idx="7">
                  <c:v>492.61538148886348</c:v>
                </c:pt>
                <c:pt idx="8">
                  <c:v>174.42376966486336</c:v>
                </c:pt>
                <c:pt idx="9">
                  <c:v>-258.35693770686771</c:v>
                </c:pt>
                <c:pt idx="10">
                  <c:v>-553.61497625719687</c:v>
                </c:pt>
                <c:pt idx="11">
                  <c:v>1491.5588651086323</c:v>
                </c:pt>
                <c:pt idx="12">
                  <c:v>-99.460895049628107</c:v>
                </c:pt>
              </c:numCache>
            </c:numRef>
          </c:val>
          <c:extLst>
            <c:ext xmlns:c16="http://schemas.microsoft.com/office/drawing/2014/chart" uri="{C3380CC4-5D6E-409C-BE32-E72D297353CC}">
              <c16:uniqueId val="{00000001-B764-42E1-AABB-9575413E41B6}"/>
            </c:ext>
          </c:extLst>
        </c:ser>
        <c:ser>
          <c:idx val="2"/>
          <c:order val="2"/>
          <c:tx>
            <c:strRef>
              <c:f>PrivateSectorBanksGraph!$I$12</c:f>
              <c:strCache>
                <c:ptCount val="1"/>
                <c:pt idx="0">
                  <c:v>2016</c:v>
                </c:pt>
              </c:strCache>
            </c:strRef>
          </c:tx>
          <c:invertIfNegative val="0"/>
          <c:cat>
            <c:strRef>
              <c:f>PrivateSectorBanksGraph!$J$9:$V$9</c:f>
              <c:strCache>
                <c:ptCount val="13"/>
                <c:pt idx="0">
                  <c:v>Axis Bank Ltd</c:v>
                </c:pt>
                <c:pt idx="1">
                  <c:v>City Union Bank Ltd</c:v>
                </c:pt>
                <c:pt idx="2">
                  <c:v>Federal Bank Ltd</c:v>
                </c:pt>
                <c:pt idx="3">
                  <c:v>HDFC Bank Ltd</c:v>
                </c:pt>
                <c:pt idx="4">
                  <c:v>ICICI Bank Ltd</c:v>
                </c:pt>
                <c:pt idx="5">
                  <c:v>IndusInd Bank Ltd</c:v>
                </c:pt>
                <c:pt idx="6">
                  <c:v>Jammu &amp; Kashmir Bank Ltd</c:v>
                </c:pt>
                <c:pt idx="7">
                  <c:v>Karur Vysya Bank</c:v>
                </c:pt>
                <c:pt idx="8">
                  <c:v>Kotak Mahindra Bank Ltd</c:v>
                </c:pt>
                <c:pt idx="9">
                  <c:v>Lakshmi Vilas Bank Ltd</c:v>
                </c:pt>
                <c:pt idx="10">
                  <c:v>RBL Bank Ltd</c:v>
                </c:pt>
                <c:pt idx="11">
                  <c:v>South Indian Bank Ltd</c:v>
                </c:pt>
                <c:pt idx="12">
                  <c:v>Yes Bank Ltd</c:v>
                </c:pt>
              </c:strCache>
            </c:strRef>
          </c:cat>
          <c:val>
            <c:numRef>
              <c:f>PrivateSectorBanksGraph!$J$12:$V$12</c:f>
              <c:numCache>
                <c:formatCode>General</c:formatCode>
                <c:ptCount val="13"/>
                <c:pt idx="0">
                  <c:v>5314.8987337254384</c:v>
                </c:pt>
                <c:pt idx="1">
                  <c:v>3872.1059167126596</c:v>
                </c:pt>
                <c:pt idx="2">
                  <c:v>4161.0444524094491</c:v>
                </c:pt>
                <c:pt idx="3">
                  <c:v>8808.0305071264138</c:v>
                </c:pt>
                <c:pt idx="4">
                  <c:v>-318.21229119619898</c:v>
                </c:pt>
                <c:pt idx="5">
                  <c:v>1228.8060007423012</c:v>
                </c:pt>
                <c:pt idx="6">
                  <c:v>3951.6293225813256</c:v>
                </c:pt>
                <c:pt idx="7">
                  <c:v>1938.2905575460013</c:v>
                </c:pt>
                <c:pt idx="8">
                  <c:v>1082.4557234205586</c:v>
                </c:pt>
                <c:pt idx="9">
                  <c:v>623.88218725018146</c:v>
                </c:pt>
                <c:pt idx="10">
                  <c:v>-910.05959227403082</c:v>
                </c:pt>
                <c:pt idx="11">
                  <c:v>4009.9186334577385</c:v>
                </c:pt>
                <c:pt idx="12">
                  <c:v>679.12335813498362</c:v>
                </c:pt>
              </c:numCache>
            </c:numRef>
          </c:val>
          <c:extLst>
            <c:ext xmlns:c16="http://schemas.microsoft.com/office/drawing/2014/chart" uri="{C3380CC4-5D6E-409C-BE32-E72D297353CC}">
              <c16:uniqueId val="{00000002-B764-42E1-AABB-9575413E41B6}"/>
            </c:ext>
          </c:extLst>
        </c:ser>
        <c:ser>
          <c:idx val="3"/>
          <c:order val="3"/>
          <c:tx>
            <c:strRef>
              <c:f>PrivateSectorBanksGraph!$I$13</c:f>
              <c:strCache>
                <c:ptCount val="1"/>
                <c:pt idx="0">
                  <c:v>2017</c:v>
                </c:pt>
              </c:strCache>
            </c:strRef>
          </c:tx>
          <c:invertIfNegative val="0"/>
          <c:cat>
            <c:strRef>
              <c:f>PrivateSectorBanksGraph!$J$9:$V$9</c:f>
              <c:strCache>
                <c:ptCount val="13"/>
                <c:pt idx="0">
                  <c:v>Axis Bank Ltd</c:v>
                </c:pt>
                <c:pt idx="1">
                  <c:v>City Union Bank Ltd</c:v>
                </c:pt>
                <c:pt idx="2">
                  <c:v>Federal Bank Ltd</c:v>
                </c:pt>
                <c:pt idx="3">
                  <c:v>HDFC Bank Ltd</c:v>
                </c:pt>
                <c:pt idx="4">
                  <c:v>ICICI Bank Ltd</c:v>
                </c:pt>
                <c:pt idx="5">
                  <c:v>IndusInd Bank Ltd</c:v>
                </c:pt>
                <c:pt idx="6">
                  <c:v>Jammu &amp; Kashmir Bank Ltd</c:v>
                </c:pt>
                <c:pt idx="7">
                  <c:v>Karur Vysya Bank</c:v>
                </c:pt>
                <c:pt idx="8">
                  <c:v>Kotak Mahindra Bank Ltd</c:v>
                </c:pt>
                <c:pt idx="9">
                  <c:v>Lakshmi Vilas Bank Ltd</c:v>
                </c:pt>
                <c:pt idx="10">
                  <c:v>RBL Bank Ltd</c:v>
                </c:pt>
                <c:pt idx="11">
                  <c:v>South Indian Bank Ltd</c:v>
                </c:pt>
                <c:pt idx="12">
                  <c:v>Yes Bank Ltd</c:v>
                </c:pt>
              </c:strCache>
            </c:strRef>
          </c:cat>
          <c:val>
            <c:numRef>
              <c:f>PrivateSectorBanksGraph!$J$13:$V$13</c:f>
              <c:numCache>
                <c:formatCode>General</c:formatCode>
                <c:ptCount val="13"/>
                <c:pt idx="0">
                  <c:v>3731.1471543988491</c:v>
                </c:pt>
                <c:pt idx="1">
                  <c:v>1582.9236131084147</c:v>
                </c:pt>
                <c:pt idx="2">
                  <c:v>3103.2186899856047</c:v>
                </c:pt>
                <c:pt idx="3">
                  <c:v>6756.0238650313486</c:v>
                </c:pt>
                <c:pt idx="4">
                  <c:v>-631.02567474197951</c:v>
                </c:pt>
                <c:pt idx="5">
                  <c:v>440.30901248980877</c:v>
                </c:pt>
                <c:pt idx="6">
                  <c:v>2835.1724901964753</c:v>
                </c:pt>
                <c:pt idx="7">
                  <c:v>449.9967077945376</c:v>
                </c:pt>
                <c:pt idx="8">
                  <c:v>252.29049896346459</c:v>
                </c:pt>
                <c:pt idx="9">
                  <c:v>399.89243803222894</c:v>
                </c:pt>
                <c:pt idx="10">
                  <c:v>-903.66283322067102</c:v>
                </c:pt>
                <c:pt idx="11">
                  <c:v>3225.2166888290981</c:v>
                </c:pt>
                <c:pt idx="12">
                  <c:v>803.48596927740755</c:v>
                </c:pt>
              </c:numCache>
            </c:numRef>
          </c:val>
          <c:extLst>
            <c:ext xmlns:c16="http://schemas.microsoft.com/office/drawing/2014/chart" uri="{C3380CC4-5D6E-409C-BE32-E72D297353CC}">
              <c16:uniqueId val="{00000003-B764-42E1-AABB-9575413E41B6}"/>
            </c:ext>
          </c:extLst>
        </c:ser>
        <c:dLbls>
          <c:showLegendKey val="0"/>
          <c:showVal val="0"/>
          <c:showCatName val="0"/>
          <c:showSerName val="0"/>
          <c:showPercent val="0"/>
          <c:showBubbleSize val="0"/>
        </c:dLbls>
        <c:gapWidth val="150"/>
        <c:axId val="108262528"/>
        <c:axId val="108264064"/>
      </c:barChart>
      <c:catAx>
        <c:axId val="108262528"/>
        <c:scaling>
          <c:orientation val="minMax"/>
        </c:scaling>
        <c:delete val="0"/>
        <c:axPos val="b"/>
        <c:numFmt formatCode="General" sourceLinked="0"/>
        <c:majorTickMark val="out"/>
        <c:minorTickMark val="none"/>
        <c:tickLblPos val="nextTo"/>
        <c:txPr>
          <a:bodyPr rot="0" vert="eaVert"/>
          <a:lstStyle/>
          <a:p>
            <a:pPr>
              <a:defRPr lang="en-US"/>
            </a:pPr>
            <a:endParaRPr lang="en-US"/>
          </a:p>
        </c:txPr>
        <c:crossAx val="108264064"/>
        <c:crosses val="autoZero"/>
        <c:auto val="1"/>
        <c:lblAlgn val="ctr"/>
        <c:lblOffset val="100"/>
        <c:noMultiLvlLbl val="0"/>
      </c:catAx>
      <c:valAx>
        <c:axId val="108264064"/>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108262528"/>
        <c:crosses val="autoZero"/>
        <c:crossBetween val="between"/>
      </c:valAx>
    </c:plotArea>
    <c:legend>
      <c:legendPos val="b"/>
      <c:overlay val="0"/>
      <c:txPr>
        <a:bodyPr/>
        <a:lstStyle/>
        <a:p>
          <a:pPr>
            <a:defRPr lang="en-US"/>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RegionalRuralBanksGraph!$J$9</c:f>
              <c:strCache>
                <c:ptCount val="1"/>
                <c:pt idx="0">
                  <c:v>2014</c:v>
                </c:pt>
              </c:strCache>
            </c:strRef>
          </c:tx>
          <c:invertIfNegative val="0"/>
          <c:cat>
            <c:strRef>
              <c:f>RegionalRuralBanksGraph!$K$8:$T$8</c:f>
              <c:strCache>
                <c:ptCount val="10"/>
                <c:pt idx="0">
                  <c:v>Allahabad Bank RRB</c:v>
                </c:pt>
                <c:pt idx="1">
                  <c:v>Andhra Bank RRB</c:v>
                </c:pt>
                <c:pt idx="2">
                  <c:v>Bank of Baroda RRB</c:v>
                </c:pt>
                <c:pt idx="3">
                  <c:v>Bank of India RRB</c:v>
                </c:pt>
                <c:pt idx="4">
                  <c:v>Bank of Maharashtra RRB</c:v>
                </c:pt>
                <c:pt idx="5">
                  <c:v>Canara Bank RRB</c:v>
                </c:pt>
                <c:pt idx="6">
                  <c:v>Central Bank of India RRB</c:v>
                </c:pt>
                <c:pt idx="7">
                  <c:v>Dena Bank RRB</c:v>
                </c:pt>
                <c:pt idx="8">
                  <c:v>Indian Bank RRB</c:v>
                </c:pt>
                <c:pt idx="9">
                  <c:v>Indian Overseas Bank RRB</c:v>
                </c:pt>
              </c:strCache>
            </c:strRef>
          </c:cat>
          <c:val>
            <c:numRef>
              <c:f>RegionalRuralBanksGraph!$K$9:$T$9</c:f>
              <c:numCache>
                <c:formatCode>General</c:formatCode>
                <c:ptCount val="10"/>
                <c:pt idx="0">
                  <c:v>-746.24707959551802</c:v>
                </c:pt>
                <c:pt idx="1">
                  <c:v>-193.69225797256894</c:v>
                </c:pt>
                <c:pt idx="2">
                  <c:v>-364.76503478674766</c:v>
                </c:pt>
                <c:pt idx="3">
                  <c:v>-926.75230684499149</c:v>
                </c:pt>
                <c:pt idx="4">
                  <c:v>-841.847090447254</c:v>
                </c:pt>
                <c:pt idx="5">
                  <c:v>-865.75281950576641</c:v>
                </c:pt>
                <c:pt idx="6">
                  <c:v>479.46150735116049</c:v>
                </c:pt>
                <c:pt idx="7">
                  <c:v>429.28018353605205</c:v>
                </c:pt>
                <c:pt idx="8">
                  <c:v>-135.4917799176549</c:v>
                </c:pt>
                <c:pt idx="9">
                  <c:v>379.52121818173254</c:v>
                </c:pt>
              </c:numCache>
            </c:numRef>
          </c:val>
          <c:extLst>
            <c:ext xmlns:c16="http://schemas.microsoft.com/office/drawing/2014/chart" uri="{C3380CC4-5D6E-409C-BE32-E72D297353CC}">
              <c16:uniqueId val="{00000000-BADE-49B9-8C21-3C7C0ADD3493}"/>
            </c:ext>
          </c:extLst>
        </c:ser>
        <c:ser>
          <c:idx val="1"/>
          <c:order val="1"/>
          <c:tx>
            <c:strRef>
              <c:f>RegionalRuralBanksGraph!$J$10</c:f>
              <c:strCache>
                <c:ptCount val="1"/>
                <c:pt idx="0">
                  <c:v>2015</c:v>
                </c:pt>
              </c:strCache>
            </c:strRef>
          </c:tx>
          <c:invertIfNegative val="0"/>
          <c:cat>
            <c:strRef>
              <c:f>RegionalRuralBanksGraph!$K$8:$T$8</c:f>
              <c:strCache>
                <c:ptCount val="10"/>
                <c:pt idx="0">
                  <c:v>Allahabad Bank RRB</c:v>
                </c:pt>
                <c:pt idx="1">
                  <c:v>Andhra Bank RRB</c:v>
                </c:pt>
                <c:pt idx="2">
                  <c:v>Bank of Baroda RRB</c:v>
                </c:pt>
                <c:pt idx="3">
                  <c:v>Bank of India RRB</c:v>
                </c:pt>
                <c:pt idx="4">
                  <c:v>Bank of Maharashtra RRB</c:v>
                </c:pt>
                <c:pt idx="5">
                  <c:v>Canara Bank RRB</c:v>
                </c:pt>
                <c:pt idx="6">
                  <c:v>Central Bank of India RRB</c:v>
                </c:pt>
                <c:pt idx="7">
                  <c:v>Dena Bank RRB</c:v>
                </c:pt>
                <c:pt idx="8">
                  <c:v>Indian Bank RRB</c:v>
                </c:pt>
                <c:pt idx="9">
                  <c:v>Indian Overseas Bank RRB</c:v>
                </c:pt>
              </c:strCache>
            </c:strRef>
          </c:cat>
          <c:val>
            <c:numRef>
              <c:f>RegionalRuralBanksGraph!$K$10:$T$10</c:f>
              <c:numCache>
                <c:formatCode>General</c:formatCode>
                <c:ptCount val="10"/>
                <c:pt idx="0">
                  <c:v>-82.003080432552636</c:v>
                </c:pt>
                <c:pt idx="1">
                  <c:v>-993.59031271334538</c:v>
                </c:pt>
                <c:pt idx="2">
                  <c:v>743.87335366005254</c:v>
                </c:pt>
                <c:pt idx="3">
                  <c:v>-412.13641403924925</c:v>
                </c:pt>
                <c:pt idx="4">
                  <c:v>580.51271928606184</c:v>
                </c:pt>
                <c:pt idx="5">
                  <c:v>2049.3695577506192</c:v>
                </c:pt>
                <c:pt idx="6">
                  <c:v>1252.0140960749436</c:v>
                </c:pt>
                <c:pt idx="7">
                  <c:v>400.1912297119938</c:v>
                </c:pt>
                <c:pt idx="8">
                  <c:v>117.96841773576719</c:v>
                </c:pt>
                <c:pt idx="9">
                  <c:v>1204.5827987191774</c:v>
                </c:pt>
              </c:numCache>
            </c:numRef>
          </c:val>
          <c:extLst>
            <c:ext xmlns:c16="http://schemas.microsoft.com/office/drawing/2014/chart" uri="{C3380CC4-5D6E-409C-BE32-E72D297353CC}">
              <c16:uniqueId val="{00000001-BADE-49B9-8C21-3C7C0ADD3493}"/>
            </c:ext>
          </c:extLst>
        </c:ser>
        <c:ser>
          <c:idx val="2"/>
          <c:order val="2"/>
          <c:tx>
            <c:strRef>
              <c:f>RegionalRuralBanksGraph!$J$11</c:f>
              <c:strCache>
                <c:ptCount val="1"/>
                <c:pt idx="0">
                  <c:v>2016</c:v>
                </c:pt>
              </c:strCache>
            </c:strRef>
          </c:tx>
          <c:invertIfNegative val="0"/>
          <c:cat>
            <c:strRef>
              <c:f>RegionalRuralBanksGraph!$K$8:$T$8</c:f>
              <c:strCache>
                <c:ptCount val="10"/>
                <c:pt idx="0">
                  <c:v>Allahabad Bank RRB</c:v>
                </c:pt>
                <c:pt idx="1">
                  <c:v>Andhra Bank RRB</c:v>
                </c:pt>
                <c:pt idx="2">
                  <c:v>Bank of Baroda RRB</c:v>
                </c:pt>
                <c:pt idx="3">
                  <c:v>Bank of India RRB</c:v>
                </c:pt>
                <c:pt idx="4">
                  <c:v>Bank of Maharashtra RRB</c:v>
                </c:pt>
                <c:pt idx="5">
                  <c:v>Canara Bank RRB</c:v>
                </c:pt>
                <c:pt idx="6">
                  <c:v>Central Bank of India RRB</c:v>
                </c:pt>
                <c:pt idx="7">
                  <c:v>Dena Bank RRB</c:v>
                </c:pt>
                <c:pt idx="8">
                  <c:v>Indian Bank RRB</c:v>
                </c:pt>
                <c:pt idx="9">
                  <c:v>Indian Overseas Bank RRB</c:v>
                </c:pt>
              </c:strCache>
            </c:strRef>
          </c:cat>
          <c:val>
            <c:numRef>
              <c:f>RegionalRuralBanksGraph!$K$11:$T$11</c:f>
              <c:numCache>
                <c:formatCode>General</c:formatCode>
                <c:ptCount val="10"/>
                <c:pt idx="0">
                  <c:v>2258.4759974003955</c:v>
                </c:pt>
                <c:pt idx="1">
                  <c:v>1148.7934061936312</c:v>
                </c:pt>
                <c:pt idx="2">
                  <c:v>2860.3157747526311</c:v>
                </c:pt>
                <c:pt idx="3">
                  <c:v>1564.1659657479861</c:v>
                </c:pt>
                <c:pt idx="4">
                  <c:v>2922.7636602619223</c:v>
                </c:pt>
                <c:pt idx="5">
                  <c:v>9408.8168876007076</c:v>
                </c:pt>
                <c:pt idx="6">
                  <c:v>3115.1777952403399</c:v>
                </c:pt>
                <c:pt idx="7">
                  <c:v>5577.1660753635333</c:v>
                </c:pt>
                <c:pt idx="8">
                  <c:v>1165.2033517097348</c:v>
                </c:pt>
                <c:pt idx="9">
                  <c:v>2740.5424708340602</c:v>
                </c:pt>
              </c:numCache>
            </c:numRef>
          </c:val>
          <c:extLst>
            <c:ext xmlns:c16="http://schemas.microsoft.com/office/drawing/2014/chart" uri="{C3380CC4-5D6E-409C-BE32-E72D297353CC}">
              <c16:uniqueId val="{00000002-BADE-49B9-8C21-3C7C0ADD3493}"/>
            </c:ext>
          </c:extLst>
        </c:ser>
        <c:ser>
          <c:idx val="3"/>
          <c:order val="3"/>
          <c:tx>
            <c:strRef>
              <c:f>RegionalRuralBanksGraph!$J$12</c:f>
              <c:strCache>
                <c:ptCount val="1"/>
                <c:pt idx="0">
                  <c:v>2017</c:v>
                </c:pt>
              </c:strCache>
            </c:strRef>
          </c:tx>
          <c:invertIfNegative val="0"/>
          <c:cat>
            <c:strRef>
              <c:f>RegionalRuralBanksGraph!$K$8:$T$8</c:f>
              <c:strCache>
                <c:ptCount val="10"/>
                <c:pt idx="0">
                  <c:v>Allahabad Bank RRB</c:v>
                </c:pt>
                <c:pt idx="1">
                  <c:v>Andhra Bank RRB</c:v>
                </c:pt>
                <c:pt idx="2">
                  <c:v>Bank of Baroda RRB</c:v>
                </c:pt>
                <c:pt idx="3">
                  <c:v>Bank of India RRB</c:v>
                </c:pt>
                <c:pt idx="4">
                  <c:v>Bank of Maharashtra RRB</c:v>
                </c:pt>
                <c:pt idx="5">
                  <c:v>Canara Bank RRB</c:v>
                </c:pt>
                <c:pt idx="6">
                  <c:v>Central Bank of India RRB</c:v>
                </c:pt>
                <c:pt idx="7">
                  <c:v>Dena Bank RRB</c:v>
                </c:pt>
                <c:pt idx="8">
                  <c:v>Indian Bank RRB</c:v>
                </c:pt>
                <c:pt idx="9">
                  <c:v>Indian Overseas Bank RRB</c:v>
                </c:pt>
              </c:strCache>
            </c:strRef>
          </c:cat>
          <c:val>
            <c:numRef>
              <c:f>RegionalRuralBanksGraph!$K$12:$T$12</c:f>
              <c:numCache>
                <c:formatCode>General</c:formatCode>
                <c:ptCount val="10"/>
                <c:pt idx="0">
                  <c:v>1904.4337392006059</c:v>
                </c:pt>
                <c:pt idx="1">
                  <c:v>786.1670859197294</c:v>
                </c:pt>
                <c:pt idx="2">
                  <c:v>2166.4900649992774</c:v>
                </c:pt>
                <c:pt idx="3">
                  <c:v>1410.5006799871289</c:v>
                </c:pt>
                <c:pt idx="4">
                  <c:v>1792.6419096246491</c:v>
                </c:pt>
                <c:pt idx="5">
                  <c:v>6232.3815066305124</c:v>
                </c:pt>
                <c:pt idx="6">
                  <c:v>2298.5143622675068</c:v>
                </c:pt>
                <c:pt idx="7">
                  <c:v>2697.6227862757596</c:v>
                </c:pt>
                <c:pt idx="8">
                  <c:v>547.661896126633</c:v>
                </c:pt>
                <c:pt idx="9">
                  <c:v>2455.5690540090154</c:v>
                </c:pt>
              </c:numCache>
            </c:numRef>
          </c:val>
          <c:extLst>
            <c:ext xmlns:c16="http://schemas.microsoft.com/office/drawing/2014/chart" uri="{C3380CC4-5D6E-409C-BE32-E72D297353CC}">
              <c16:uniqueId val="{00000003-BADE-49B9-8C21-3C7C0ADD3493}"/>
            </c:ext>
          </c:extLst>
        </c:ser>
        <c:dLbls>
          <c:showLegendKey val="0"/>
          <c:showVal val="0"/>
          <c:showCatName val="0"/>
          <c:showSerName val="0"/>
          <c:showPercent val="0"/>
          <c:showBubbleSize val="0"/>
        </c:dLbls>
        <c:gapWidth val="132"/>
        <c:axId val="142612352"/>
        <c:axId val="142613888"/>
      </c:barChart>
      <c:catAx>
        <c:axId val="142612352"/>
        <c:scaling>
          <c:orientation val="minMax"/>
        </c:scaling>
        <c:delete val="0"/>
        <c:axPos val="b"/>
        <c:numFmt formatCode="General" sourceLinked="0"/>
        <c:majorTickMark val="out"/>
        <c:minorTickMark val="none"/>
        <c:tickLblPos val="nextTo"/>
        <c:txPr>
          <a:bodyPr rot="0" vert="eaVert"/>
          <a:lstStyle/>
          <a:p>
            <a:pPr>
              <a:defRPr lang="en-US"/>
            </a:pPr>
            <a:endParaRPr lang="en-US"/>
          </a:p>
        </c:txPr>
        <c:crossAx val="142613888"/>
        <c:crosses val="autoZero"/>
        <c:auto val="1"/>
        <c:lblAlgn val="ctr"/>
        <c:lblOffset val="100"/>
        <c:noMultiLvlLbl val="0"/>
      </c:catAx>
      <c:valAx>
        <c:axId val="142613888"/>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142612352"/>
        <c:crosses val="autoZero"/>
        <c:crossBetween val="between"/>
      </c:valAx>
    </c:plotArea>
    <c:legend>
      <c:legendPos val="b"/>
      <c:overlay val="0"/>
      <c:txPr>
        <a:bodyPr/>
        <a:lstStyle/>
        <a:p>
          <a:pPr>
            <a:defRPr lang="en-US"/>
          </a:pPr>
          <a:endParaRPr lang="en-US"/>
        </a:p>
      </c:txPr>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0.84248</cdr:x>
      <cdr:y>0.9322</cdr:y>
    </cdr:from>
    <cdr:to>
      <cdr:x>0.94272</cdr:x>
      <cdr:y>0.99479</cdr:y>
    </cdr:to>
    <cdr:sp macro="" textlink="">
      <cdr:nvSpPr>
        <cdr:cNvPr id="2" name="TextBox 1"/>
        <cdr:cNvSpPr txBox="1"/>
      </cdr:nvSpPr>
      <cdr:spPr>
        <a:xfrm xmlns:a="http://schemas.openxmlformats.org/drawingml/2006/main">
          <a:off x="6724650" y="6810377"/>
          <a:ext cx="8001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0.53215</cdr:x>
      <cdr:y>0.94712</cdr:y>
    </cdr:from>
    <cdr:to>
      <cdr:x>0.98076</cdr:x>
      <cdr:y>1</cdr:y>
    </cdr:to>
    <cdr:sp macro="" textlink="">
      <cdr:nvSpPr>
        <cdr:cNvPr id="3" name="TextBox 2"/>
        <cdr:cNvSpPr txBox="1"/>
      </cdr:nvSpPr>
      <cdr:spPr>
        <a:xfrm xmlns:a="http://schemas.openxmlformats.org/drawingml/2006/main">
          <a:off x="3152775" y="3752851"/>
          <a:ext cx="2657787" cy="2095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000" baseline="0">
              <a:latin typeface="Times New Roman" panose="02020603050405020304" pitchFamily="18" charset="0"/>
              <a:cs typeface="Times New Roman" panose="02020603050405020304" pitchFamily="18" charset="0"/>
            </a:rPr>
            <a:t>               PMJDY Accounts                Millions</a:t>
          </a:r>
          <a:endParaRPr lang="en-GB" sz="100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0.00285</cdr:x>
      <cdr:y>0.13442</cdr:y>
    </cdr:from>
    <cdr:to>
      <cdr:x>0.06921</cdr:x>
      <cdr:y>0.18941</cdr:y>
    </cdr:to>
    <cdr:sp macro="" textlink="">
      <cdr:nvSpPr>
        <cdr:cNvPr id="4" name="TextBox 3"/>
        <cdr:cNvSpPr txBox="1"/>
      </cdr:nvSpPr>
      <cdr:spPr>
        <a:xfrm xmlns:a="http://schemas.openxmlformats.org/drawingml/2006/main">
          <a:off x="19051" y="628650"/>
          <a:ext cx="443742" cy="2571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900">
              <a:latin typeface="Times New Roman" panose="02020603050405020304" pitchFamily="18" charset="0"/>
              <a:cs typeface="Times New Roman" panose="02020603050405020304" pitchFamily="18" charset="0"/>
            </a:rPr>
            <a:t>I</a:t>
          </a:r>
          <a:r>
            <a:rPr lang="en-GB" sz="1000">
              <a:latin typeface="Times New Roman" panose="02020603050405020304" pitchFamily="18" charset="0"/>
              <a:cs typeface="Times New Roman" panose="02020603050405020304" pitchFamily="18" charset="0"/>
            </a:rPr>
            <a:t>N</a:t>
          </a:r>
          <a:r>
            <a:rPr lang="en-GB" sz="1100"/>
            <a:t>R</a:t>
          </a:r>
        </a:p>
      </cdr:txBody>
    </cdr:sp>
  </cdr:relSizeAnchor>
</c:userShapes>
</file>

<file path=ppt/drawings/drawing2.xml><?xml version="1.0" encoding="utf-8"?>
<c:userShapes xmlns:c="http://schemas.openxmlformats.org/drawingml/2006/chart">
  <cdr:relSizeAnchor xmlns:cdr="http://schemas.openxmlformats.org/drawingml/2006/chartDrawing">
    <cdr:from>
      <cdr:x>0.48194</cdr:x>
      <cdr:y>0.96163</cdr:y>
    </cdr:from>
    <cdr:to>
      <cdr:x>0.79203</cdr:x>
      <cdr:y>1</cdr:y>
    </cdr:to>
    <cdr:sp macro="" textlink="">
      <cdr:nvSpPr>
        <cdr:cNvPr id="2" name="TextBox 1"/>
        <cdr:cNvSpPr txBox="1"/>
      </cdr:nvSpPr>
      <cdr:spPr>
        <a:xfrm xmlns:a="http://schemas.openxmlformats.org/drawingml/2006/main">
          <a:off x="3686175" y="3829051"/>
          <a:ext cx="2371725"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0.45081</cdr:x>
      <cdr:y>0.94484</cdr:y>
    </cdr:from>
    <cdr:to>
      <cdr:x>0.74595</cdr:x>
      <cdr:y>1</cdr:y>
    </cdr:to>
    <cdr:sp macro="" textlink="">
      <cdr:nvSpPr>
        <cdr:cNvPr id="3" name="TextBox 2"/>
        <cdr:cNvSpPr txBox="1"/>
      </cdr:nvSpPr>
      <cdr:spPr>
        <a:xfrm xmlns:a="http://schemas.openxmlformats.org/drawingml/2006/main">
          <a:off x="3448049" y="3752851"/>
          <a:ext cx="2257425" cy="21907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0.53322</cdr:x>
      <cdr:y>0.91643</cdr:y>
    </cdr:from>
    <cdr:to>
      <cdr:x>0.90162</cdr:x>
      <cdr:y>0.9952</cdr:y>
    </cdr:to>
    <cdr:sp macro="" textlink="">
      <cdr:nvSpPr>
        <cdr:cNvPr id="4" name="TextBox 3"/>
        <cdr:cNvSpPr txBox="1"/>
      </cdr:nvSpPr>
      <cdr:spPr>
        <a:xfrm xmlns:a="http://schemas.openxmlformats.org/drawingml/2006/main">
          <a:off x="3057525" y="3028950"/>
          <a:ext cx="2112410" cy="2603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050" b="1" baseline="0">
              <a:latin typeface="Times New Roman" panose="02020603050405020304" pitchFamily="18" charset="0"/>
              <a:cs typeface="Times New Roman" panose="02020603050405020304" pitchFamily="18" charset="0"/>
            </a:rPr>
            <a:t>PMJDY Accounts  (millions)</a:t>
          </a:r>
          <a:endParaRPr lang="en-GB" sz="1050" b="1">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0.00996</cdr:x>
      <cdr:y>0.05769</cdr:y>
    </cdr:from>
    <cdr:to>
      <cdr:x>0.08095</cdr:x>
      <cdr:y>0.15348</cdr:y>
    </cdr:to>
    <cdr:sp macro="" textlink="">
      <cdr:nvSpPr>
        <cdr:cNvPr id="5" name="TextBox 4"/>
        <cdr:cNvSpPr txBox="1"/>
      </cdr:nvSpPr>
      <cdr:spPr>
        <a:xfrm xmlns:a="http://schemas.openxmlformats.org/drawingml/2006/main">
          <a:off x="56257" y="171450"/>
          <a:ext cx="400975" cy="28466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100" b="1"/>
            <a:t>INR</a:t>
          </a:r>
        </a:p>
      </cdr:txBody>
    </cdr:sp>
  </cdr:relSizeAnchor>
  <cdr:relSizeAnchor xmlns:cdr="http://schemas.openxmlformats.org/drawingml/2006/chartDrawing">
    <cdr:from>
      <cdr:x>0.83064</cdr:x>
      <cdr:y>0.40048</cdr:y>
    </cdr:from>
    <cdr:to>
      <cdr:x>1</cdr:x>
      <cdr:y>0.6307</cdr:y>
    </cdr:to>
    <cdr:sp macro="" textlink="">
      <cdr:nvSpPr>
        <cdr:cNvPr id="6" name="TextBox 5"/>
        <cdr:cNvSpPr txBox="1"/>
      </cdr:nvSpPr>
      <cdr:spPr>
        <a:xfrm xmlns:a="http://schemas.openxmlformats.org/drawingml/2006/main">
          <a:off x="6353175" y="1590676"/>
          <a:ext cx="1295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0.78606</cdr:x>
      <cdr:y>0.41787</cdr:y>
    </cdr:from>
    <cdr:to>
      <cdr:x>1</cdr:x>
      <cdr:y>0.6196</cdr:y>
    </cdr:to>
    <cdr:sp macro="" textlink="">
      <cdr:nvSpPr>
        <cdr:cNvPr id="7" name="TextBox 6"/>
        <cdr:cNvSpPr txBox="1"/>
      </cdr:nvSpPr>
      <cdr:spPr>
        <a:xfrm xmlns:a="http://schemas.openxmlformats.org/drawingml/2006/main">
          <a:off x="4507322" y="1381126"/>
          <a:ext cx="1226728" cy="666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000">
              <a:latin typeface="Times New Roman" panose="02020603050405020304" pitchFamily="18" charset="0"/>
              <a:cs typeface="Times New Roman" panose="02020603050405020304" pitchFamily="18" charset="0"/>
            </a:rPr>
            <a:t>       2016</a:t>
          </a:r>
        </a:p>
        <a:p xmlns:a="http://schemas.openxmlformats.org/drawingml/2006/main">
          <a:r>
            <a:rPr lang="en-GB" sz="1000">
              <a:latin typeface="Times New Roman" panose="02020603050405020304" pitchFamily="18" charset="0"/>
              <a:cs typeface="Times New Roman" panose="02020603050405020304" pitchFamily="18" charset="0"/>
            </a:rPr>
            <a:t> </a:t>
          </a:r>
          <a:r>
            <a:rPr lang="en-GB" sz="1000" baseline="0">
              <a:latin typeface="Times New Roman" panose="02020603050405020304" pitchFamily="18" charset="0"/>
              <a:cs typeface="Times New Roman" panose="02020603050405020304" pitchFamily="18" charset="0"/>
            </a:rPr>
            <a:t>    </a:t>
          </a:r>
        </a:p>
        <a:p xmlns:a="http://schemas.openxmlformats.org/drawingml/2006/main">
          <a:r>
            <a:rPr lang="en-GB" sz="1000">
              <a:latin typeface="Times New Roman" panose="02020603050405020304" pitchFamily="18" charset="0"/>
              <a:cs typeface="Times New Roman" panose="02020603050405020304" pitchFamily="18" charset="0"/>
            </a:rPr>
            <a:t>       2015   </a:t>
          </a:r>
        </a:p>
      </cdr:txBody>
    </cdr:sp>
  </cdr:relSizeAnchor>
  <cdr:relSizeAnchor xmlns:cdr="http://schemas.openxmlformats.org/drawingml/2006/chartDrawing">
    <cdr:from>
      <cdr:x>0.78606</cdr:x>
      <cdr:y>0.53232</cdr:y>
    </cdr:from>
    <cdr:to>
      <cdr:x>1</cdr:x>
      <cdr:y>0.67414</cdr:y>
    </cdr:to>
    <cdr:sp macro="" textlink="">
      <cdr:nvSpPr>
        <cdr:cNvPr id="8" name="TextBox 6"/>
        <cdr:cNvSpPr txBox="1"/>
      </cdr:nvSpPr>
      <cdr:spPr>
        <a:xfrm xmlns:a="http://schemas.openxmlformats.org/drawingml/2006/main">
          <a:off x="4556125" y="1584326"/>
          <a:ext cx="1226185" cy="422076"/>
        </a:xfrm>
        <a:prstGeom xmlns:a="http://schemas.openxmlformats.org/drawingml/2006/main" prst="rect">
          <a:avLst/>
        </a:prstGeom>
      </cdr:spPr>
    </cdr:sp>
  </cdr:relSizeAnchor>
  <cdr:relSizeAnchor xmlns:cdr="http://schemas.openxmlformats.org/drawingml/2006/chartDrawing">
    <cdr:from>
      <cdr:x>0.78606</cdr:x>
      <cdr:y>0.40634</cdr:y>
    </cdr:from>
    <cdr:to>
      <cdr:x>1</cdr:x>
      <cdr:y>0.67244</cdr:y>
    </cdr:to>
    <cdr:sp macro="" textlink="">
      <cdr:nvSpPr>
        <cdr:cNvPr id="9" name="TextBox 6"/>
        <cdr:cNvSpPr txBox="1"/>
      </cdr:nvSpPr>
      <cdr:spPr>
        <a:xfrm xmlns:a="http://schemas.openxmlformats.org/drawingml/2006/main">
          <a:off x="4507322" y="1343025"/>
          <a:ext cx="1226728" cy="879507"/>
        </a:xfrm>
        <a:prstGeom xmlns:a="http://schemas.openxmlformats.org/drawingml/2006/main" prst="rect">
          <a:avLst/>
        </a:prstGeom>
      </cdr:spPr>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2525365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326558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241119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1299246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1623899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342979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4224837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442359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2964374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71397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55E7C-00E6-4F20-8483-DE2ED42BB00E}" type="datetimeFigureOut">
              <a:rPr lang="en-GB" smtClean="0"/>
              <a:pPr/>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2CACCA-90ED-4E7B-B697-115DCF28E129}" type="slidenum">
              <a:rPr lang="en-GB" smtClean="0"/>
              <a:pPr/>
              <a:t>‹#›</a:t>
            </a:fld>
            <a:endParaRPr lang="en-GB"/>
          </a:p>
        </p:txBody>
      </p:sp>
    </p:spTree>
    <p:extLst>
      <p:ext uri="{BB962C8B-B14F-4D97-AF65-F5344CB8AC3E}">
        <p14:creationId xmlns:p14="http://schemas.microsoft.com/office/powerpoint/2010/main" val="4057954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55E7C-00E6-4F20-8483-DE2ED42BB00E}" type="datetimeFigureOut">
              <a:rPr lang="en-GB" smtClean="0"/>
              <a:pPr/>
              <a:t>05/11/2020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2CACCA-90ED-4E7B-B697-115DCF28E129}" type="slidenum">
              <a:rPr lang="en-GB" smtClean="0"/>
              <a:pPr/>
              <a:t>‹#›</a:t>
            </a:fld>
            <a:endParaRPr lang="en-GB"/>
          </a:p>
        </p:txBody>
      </p:sp>
    </p:spTree>
    <p:extLst>
      <p:ext uri="{BB962C8B-B14F-4D97-AF65-F5344CB8AC3E}">
        <p14:creationId xmlns:p14="http://schemas.microsoft.com/office/powerpoint/2010/main" val="3931537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www.essex.ac.uk/images/essexheader.gif"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sciencedirect.com/science/article/pii/S018610421730010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00175"/>
            <a:ext cx="7772400" cy="2100276"/>
          </a:xfrm>
        </p:spPr>
        <p:txBody>
          <a:bodyPr>
            <a:normAutofit fontScale="90000"/>
          </a:bodyPr>
          <a:lstStyle/>
          <a:p>
            <a:r>
              <a:rPr lang="en-GB" b="1" dirty="0">
                <a:solidFill>
                  <a:srgbClr val="FF0000"/>
                </a:solidFill>
              </a:rPr>
              <a:t>Financial Inclusion, </a:t>
            </a:r>
            <a:r>
              <a:rPr lang="en-GB" b="1" i="1" dirty="0">
                <a:solidFill>
                  <a:srgbClr val="FF0000"/>
                </a:solidFill>
              </a:rPr>
              <a:t>At What Cost?</a:t>
            </a:r>
            <a:r>
              <a:rPr lang="en-GB" b="1" dirty="0">
                <a:solidFill>
                  <a:srgbClr val="FF0000"/>
                </a:solidFill>
              </a:rPr>
              <a:t> : Quantification of Economic Viability of A Supply Side Roll Out </a:t>
            </a:r>
            <a:br>
              <a:rPr lang="en-GB" dirty="0"/>
            </a:br>
            <a:r>
              <a:rPr lang="en-GB" sz="2700" i="1" dirty="0"/>
              <a:t>Oct 2020:Published European Journal of Finance</a:t>
            </a:r>
            <a:endParaRPr lang="en-GB" sz="2700" b="1" dirty="0"/>
          </a:p>
        </p:txBody>
      </p:sp>
      <p:sp>
        <p:nvSpPr>
          <p:cNvPr id="3" name="Subtitle 2"/>
          <p:cNvSpPr>
            <a:spLocks noGrp="1"/>
          </p:cNvSpPr>
          <p:nvPr>
            <p:ph type="subTitle" idx="1"/>
          </p:nvPr>
        </p:nvSpPr>
        <p:spPr>
          <a:xfrm>
            <a:off x="827584" y="3886200"/>
            <a:ext cx="7530630" cy="1752600"/>
          </a:xfrm>
        </p:spPr>
        <p:txBody>
          <a:bodyPr>
            <a:normAutofit fontScale="62500" lnSpcReduction="20000"/>
          </a:bodyPr>
          <a:lstStyle/>
          <a:p>
            <a:r>
              <a:rPr lang="en-GB" dirty="0">
                <a:solidFill>
                  <a:srgbClr val="7030A0"/>
                </a:solidFill>
              </a:rPr>
              <a:t> </a:t>
            </a:r>
            <a:r>
              <a:rPr lang="en-GB" b="1" dirty="0">
                <a:solidFill>
                  <a:srgbClr val="7030A0"/>
                </a:solidFill>
              </a:rPr>
              <a:t>6 November 2020 </a:t>
            </a:r>
          </a:p>
          <a:p>
            <a:r>
              <a:rPr lang="en-GB" b="1" dirty="0">
                <a:solidFill>
                  <a:srgbClr val="7030A0"/>
                </a:solidFill>
              </a:rPr>
              <a:t>Mainstreaming Financial Inclusion Workshop, EBS, University of Essex </a:t>
            </a:r>
            <a:br>
              <a:rPr lang="en-GB" dirty="0">
                <a:solidFill>
                  <a:srgbClr val="7030A0"/>
                </a:solidFill>
              </a:rPr>
            </a:br>
            <a:endParaRPr lang="en-GB" dirty="0">
              <a:solidFill>
                <a:srgbClr val="7030A0"/>
              </a:solidFill>
            </a:endParaRPr>
          </a:p>
          <a:p>
            <a:r>
              <a:rPr lang="en-GB" b="1" dirty="0">
                <a:solidFill>
                  <a:schemeClr val="tx1"/>
                </a:solidFill>
              </a:rPr>
              <a:t>Sheri Markose, Thankom Arun  and Peterson </a:t>
            </a:r>
            <a:r>
              <a:rPr lang="en-GB" b="1" dirty="0" err="1">
                <a:solidFill>
                  <a:schemeClr val="tx1"/>
                </a:solidFill>
              </a:rPr>
              <a:t>Kitakogelu</a:t>
            </a:r>
            <a:r>
              <a:rPr lang="en-GB" b="1" dirty="0">
                <a:solidFill>
                  <a:schemeClr val="tx1"/>
                </a:solidFill>
              </a:rPr>
              <a:t> </a:t>
            </a:r>
            <a:br>
              <a:rPr lang="en-GB" b="1" dirty="0">
                <a:solidFill>
                  <a:schemeClr val="tx1"/>
                </a:solidFill>
              </a:rPr>
            </a:br>
            <a:r>
              <a:rPr lang="en-GB" b="1" dirty="0">
                <a:solidFill>
                  <a:schemeClr val="tx1"/>
                </a:solidFill>
              </a:rPr>
              <a:t>(University of Essex )</a:t>
            </a:r>
          </a:p>
        </p:txBody>
      </p:sp>
      <p:pic>
        <p:nvPicPr>
          <p:cNvPr id="5" name="Picture 5" descr="University of Essex"/>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0" y="0"/>
            <a:ext cx="3048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7275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Economic Effectiveness for Banks </a:t>
            </a:r>
          </a:p>
        </p:txBody>
      </p:sp>
      <p:sp>
        <p:nvSpPr>
          <p:cNvPr id="3" name="Content Placeholder 2"/>
          <p:cNvSpPr>
            <a:spLocks noGrp="1"/>
          </p:cNvSpPr>
          <p:nvPr>
            <p:ph idx="1"/>
          </p:nvPr>
        </p:nvSpPr>
        <p:spPr>
          <a:xfrm>
            <a:off x="0" y="1600200"/>
            <a:ext cx="8686800" cy="5257800"/>
          </a:xfrm>
        </p:spPr>
        <p:txBody>
          <a:bodyPr>
            <a:normAutofit fontScale="32500" lnSpcReduction="20000"/>
          </a:bodyPr>
          <a:lstStyle/>
          <a:p>
            <a:r>
              <a:rPr lang="en-GB" sz="11200" b="1" dirty="0">
                <a:solidFill>
                  <a:srgbClr val="FF0000"/>
                </a:solidFill>
              </a:rPr>
              <a:t>Per capita PMJDY bank balances for each bank relates to the costs and subsidies in the PMJDY FI drive.     This yields a measure of the estimated shortfall ( negative ) and gains that PMJDY has had on  bank economic viability </a:t>
            </a:r>
          </a:p>
          <a:p>
            <a:r>
              <a:rPr lang="en-GB" sz="11200" b="1" dirty="0">
                <a:solidFill>
                  <a:srgbClr val="FF0000"/>
                </a:solidFill>
              </a:rPr>
              <a:t>There is evidence that urban accounts with larger balances have a positive impact on the capacity of banks to push forward  rural  FI</a:t>
            </a:r>
          </a:p>
          <a:p>
            <a:endParaRPr lang="en-GB" sz="11200"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03508" y="-243408"/>
            <a:ext cx="9358346" cy="1224136"/>
          </a:xfrm>
        </p:spPr>
        <p:txBody>
          <a:bodyPr>
            <a:normAutofit fontScale="90000"/>
          </a:bodyPr>
          <a:lstStyle/>
          <a:p>
            <a:r>
              <a:rPr lang="en-GB" sz="3200" b="1" dirty="0">
                <a:solidFill>
                  <a:srgbClr val="7030A0"/>
                </a:solidFill>
              </a:rPr>
              <a:t>Panel Regression of Per Capita PMJDY Bank Balance :Shortfall Relative to Per Capita </a:t>
            </a:r>
            <a:r>
              <a:rPr lang="en-GB" sz="3200" b="1" dirty="0">
                <a:solidFill>
                  <a:srgbClr val="00B0F0"/>
                </a:solidFill>
              </a:rPr>
              <a:t>Subsidies (Rural subsidy)</a:t>
            </a:r>
            <a:r>
              <a:rPr lang="en-GB" sz="3200" b="1" dirty="0">
                <a:solidFill>
                  <a:srgbClr val="7030A0"/>
                </a:solidFill>
              </a:rPr>
              <a:t>and </a:t>
            </a:r>
            <a:r>
              <a:rPr lang="en-GB" sz="3200" b="1" dirty="0">
                <a:solidFill>
                  <a:srgbClr val="FF0000"/>
                </a:solidFill>
              </a:rPr>
              <a:t>Costs (</a:t>
            </a:r>
            <a:r>
              <a:rPr lang="en-GB" sz="3200" b="1" dirty="0" err="1">
                <a:solidFill>
                  <a:srgbClr val="FF0000"/>
                </a:solidFill>
              </a:rPr>
              <a:t>Mitra</a:t>
            </a:r>
            <a:r>
              <a:rPr lang="en-GB" sz="3200" b="1" dirty="0">
                <a:solidFill>
                  <a:srgbClr val="FF0000"/>
                </a:solidFill>
              </a:rPr>
              <a:t>, Urban Bank Account, </a:t>
            </a:r>
            <a:r>
              <a:rPr lang="en-GB" sz="3200" b="1" dirty="0" err="1">
                <a:solidFill>
                  <a:srgbClr val="FF0000"/>
                </a:solidFill>
              </a:rPr>
              <a:t>Rupay</a:t>
            </a:r>
            <a:r>
              <a:rPr lang="en-GB" sz="3200" b="1" dirty="0">
                <a:solidFill>
                  <a:srgbClr val="FF0000"/>
                </a:solidFill>
              </a:rPr>
              <a:t> Card) </a:t>
            </a:r>
            <a:r>
              <a:rPr lang="en-GB" sz="1800" b="1" dirty="0">
                <a:solidFill>
                  <a:srgbClr val="002060"/>
                </a:solidFill>
              </a:rPr>
              <a:t>Note </a:t>
            </a:r>
            <a:r>
              <a:rPr lang="en-GB" sz="1800" b="1" dirty="0" err="1">
                <a:solidFill>
                  <a:srgbClr val="002060"/>
                </a:solidFill>
              </a:rPr>
              <a:t>Coeffs</a:t>
            </a:r>
            <a:r>
              <a:rPr lang="en-GB" sz="1800" b="1" dirty="0">
                <a:solidFill>
                  <a:srgbClr val="002060"/>
                </a:solidFill>
              </a:rPr>
              <a:t> all significant for public sector banks </a:t>
            </a:r>
          </a:p>
        </p:txBody>
      </p:sp>
      <p:pic>
        <p:nvPicPr>
          <p:cNvPr id="24578" name="Picture 2"/>
          <p:cNvPicPr>
            <a:picLocks noGrp="1" noChangeAspect="1" noChangeArrowheads="1"/>
          </p:cNvPicPr>
          <p:nvPr>
            <p:ph idx="1"/>
          </p:nvPr>
        </p:nvPicPr>
        <p:blipFill>
          <a:blip r:embed="rId2"/>
          <a:srcRect/>
          <a:stretch>
            <a:fillRect/>
          </a:stretch>
        </p:blipFill>
        <p:spPr bwMode="auto">
          <a:xfrm>
            <a:off x="-180528" y="1124744"/>
            <a:ext cx="9754898" cy="6233346"/>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76"/>
          </a:xfrm>
        </p:spPr>
        <p:txBody>
          <a:bodyPr>
            <a:noAutofit/>
          </a:bodyPr>
          <a:lstStyle/>
          <a:p>
            <a:r>
              <a:rPr lang="en-GB" sz="3200" b="1" dirty="0"/>
              <a:t>Cross Sectional Per Capita PMJDY Net Bank Balance </a:t>
            </a:r>
            <a:r>
              <a:rPr lang="en-GB" sz="3200" b="1" dirty="0">
                <a:solidFill>
                  <a:srgbClr val="FF0000"/>
                </a:solidFill>
              </a:rPr>
              <a:t>Shortfalls for Public Sector </a:t>
            </a:r>
            <a:r>
              <a:rPr lang="en-GB" sz="3200" b="1" dirty="0"/>
              <a:t>: Net of Estimated Costs From Panel Regression Approx Rs 2778 shortfall </a:t>
            </a:r>
          </a:p>
        </p:txBody>
      </p:sp>
      <p:sp>
        <p:nvSpPr>
          <p:cNvPr id="3" name="Text Placeholder 2"/>
          <p:cNvSpPr>
            <a:spLocks noGrp="1"/>
          </p:cNvSpPr>
          <p:nvPr>
            <p:ph type="body" idx="1"/>
          </p:nvPr>
        </p:nvSpPr>
        <p:spPr>
          <a:xfrm>
            <a:off x="0" y="1428736"/>
            <a:ext cx="4497388" cy="746139"/>
          </a:xfrm>
        </p:spPr>
        <p:txBody>
          <a:bodyPr>
            <a:normAutofit fontScale="70000" lnSpcReduction="20000"/>
          </a:bodyPr>
          <a:lstStyle/>
          <a:p>
            <a:r>
              <a:rPr lang="en-GB" dirty="0"/>
              <a:t>Majority of Public Sector Banks with Banks with Estimated Per PMJDY Beneficiary Negative Net Bank Balances (Shortfalls) 16 banks </a:t>
            </a:r>
          </a:p>
        </p:txBody>
      </p:sp>
      <p:sp>
        <p:nvSpPr>
          <p:cNvPr id="4" name="Content Placeholder 3"/>
          <p:cNvSpPr>
            <a:spLocks noGrp="1"/>
          </p:cNvSpPr>
          <p:nvPr>
            <p:ph sz="half" idx="2"/>
          </p:nvPr>
        </p:nvSpPr>
        <p:spPr/>
        <p:txBody>
          <a:bodyPr/>
          <a:lstStyle/>
          <a:p>
            <a:r>
              <a:rPr lang="en-GB" b="1" dirty="0"/>
              <a:t> </a:t>
            </a:r>
            <a:endParaRPr lang="en-GB" dirty="0"/>
          </a:p>
          <a:p>
            <a:endParaRPr lang="en-GB" dirty="0"/>
          </a:p>
        </p:txBody>
      </p:sp>
      <p:sp>
        <p:nvSpPr>
          <p:cNvPr id="5" name="Text Placeholder 4"/>
          <p:cNvSpPr>
            <a:spLocks noGrp="1"/>
          </p:cNvSpPr>
          <p:nvPr>
            <p:ph type="body" sz="quarter" idx="3"/>
          </p:nvPr>
        </p:nvSpPr>
        <p:spPr/>
        <p:txBody>
          <a:bodyPr>
            <a:normAutofit fontScale="55000" lnSpcReduction="20000"/>
          </a:bodyPr>
          <a:lstStyle/>
          <a:p>
            <a:r>
              <a:rPr lang="en-GB" dirty="0"/>
              <a:t> 8 Public Sector Banks with Estimated Per PMJDY Beneficiary Positive Net Bank Balances ,  in 2016/17</a:t>
            </a:r>
          </a:p>
        </p:txBody>
      </p:sp>
      <p:graphicFrame>
        <p:nvGraphicFramePr>
          <p:cNvPr id="7" name="Chart 6"/>
          <p:cNvGraphicFramePr/>
          <p:nvPr/>
        </p:nvGraphicFramePr>
        <p:xfrm>
          <a:off x="0" y="2285992"/>
          <a:ext cx="4857720" cy="45720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p:cNvGraphicFramePr>
            <a:graphicFrameLocks noGrp="1"/>
          </p:cNvGraphicFramePr>
          <p:nvPr>
            <p:ph sz="quarter" idx="4"/>
          </p:nvPr>
        </p:nvGraphicFramePr>
        <p:xfrm>
          <a:off x="4857752" y="2285992"/>
          <a:ext cx="4500594" cy="457200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4282" y="71414"/>
            <a:ext cx="4283106" cy="857256"/>
          </a:xfrm>
        </p:spPr>
        <p:txBody>
          <a:bodyPr>
            <a:normAutofit/>
          </a:bodyPr>
          <a:lstStyle/>
          <a:p>
            <a:r>
              <a:rPr lang="en-GB" dirty="0"/>
              <a:t>Rural and Regional Banks Rs636 Shortfall  ( </a:t>
            </a:r>
            <a:r>
              <a:rPr lang="en-GB" dirty="0" err="1"/>
              <a:t>Canara</a:t>
            </a:r>
            <a:r>
              <a:rPr lang="en-GB" dirty="0"/>
              <a:t> Bank in black)</a:t>
            </a:r>
          </a:p>
        </p:txBody>
      </p:sp>
      <p:sp>
        <p:nvSpPr>
          <p:cNvPr id="5" name="Text Placeholder 4"/>
          <p:cNvSpPr>
            <a:spLocks noGrp="1"/>
          </p:cNvSpPr>
          <p:nvPr>
            <p:ph type="body" sz="quarter" idx="3"/>
          </p:nvPr>
        </p:nvSpPr>
        <p:spPr>
          <a:xfrm>
            <a:off x="4645025" y="142852"/>
            <a:ext cx="4498975" cy="639762"/>
          </a:xfrm>
        </p:spPr>
        <p:txBody>
          <a:bodyPr>
            <a:normAutofit fontScale="77500" lnSpcReduction="20000"/>
          </a:bodyPr>
          <a:lstStyle/>
          <a:p>
            <a:r>
              <a:rPr lang="en-GB" dirty="0"/>
              <a:t>Private Sector Banks Shortfall  (HFDC in Black ; ICICI in red/not engaged) Rs163.75</a:t>
            </a:r>
          </a:p>
        </p:txBody>
      </p:sp>
      <p:graphicFrame>
        <p:nvGraphicFramePr>
          <p:cNvPr id="7" name="Content Placeholder 6"/>
          <p:cNvGraphicFramePr>
            <a:graphicFrameLocks noGrp="1"/>
          </p:cNvGraphicFramePr>
          <p:nvPr>
            <p:ph sz="quarter" idx="4"/>
          </p:nvPr>
        </p:nvGraphicFramePr>
        <p:xfrm>
          <a:off x="4645025" y="928670"/>
          <a:ext cx="4498975" cy="59293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p:cNvGraphicFramePr>
            <a:graphicFrameLocks noGrp="1"/>
          </p:cNvGraphicFramePr>
          <p:nvPr>
            <p:ph sz="half" idx="2"/>
          </p:nvPr>
        </p:nvGraphicFramePr>
        <p:xfrm>
          <a:off x="0" y="857250"/>
          <a:ext cx="4497388" cy="60007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C7716-6D38-478D-B0C4-AB5862351AA0}"/>
              </a:ext>
            </a:extLst>
          </p:cNvPr>
          <p:cNvSpPr>
            <a:spLocks noGrp="1"/>
          </p:cNvSpPr>
          <p:nvPr>
            <p:ph type="title"/>
          </p:nvPr>
        </p:nvSpPr>
        <p:spPr/>
        <p:txBody>
          <a:bodyPr>
            <a:normAutofit fontScale="90000"/>
          </a:bodyPr>
          <a:lstStyle/>
          <a:p>
            <a:r>
              <a:rPr lang="en-GB" dirty="0"/>
              <a:t> </a:t>
            </a:r>
            <a:br>
              <a:rPr lang="en-GB" dirty="0"/>
            </a:br>
            <a:r>
              <a:rPr lang="en-GB" b="1" dirty="0"/>
              <a:t>Table 5: Estimated Total Shortfall in PMJDY Accounts of Public Sector Banks (INR)</a:t>
            </a:r>
            <a:br>
              <a:rPr lang="en-GB" dirty="0"/>
            </a:br>
            <a:endParaRPr lang="en-GB" dirty="0"/>
          </a:p>
        </p:txBody>
      </p:sp>
      <p:graphicFrame>
        <p:nvGraphicFramePr>
          <p:cNvPr id="4" name="Content Placeholder 3">
            <a:extLst>
              <a:ext uri="{FF2B5EF4-FFF2-40B4-BE49-F238E27FC236}">
                <a16:creationId xmlns:a16="http://schemas.microsoft.com/office/drawing/2014/main" id="{070ED27C-726E-451E-A3BE-B4569D28353F}"/>
              </a:ext>
            </a:extLst>
          </p:cNvPr>
          <p:cNvGraphicFramePr>
            <a:graphicFrameLocks noGrp="1"/>
          </p:cNvGraphicFramePr>
          <p:nvPr>
            <p:ph idx="1"/>
            <p:extLst>
              <p:ext uri="{D42A27DB-BD31-4B8C-83A1-F6EECF244321}">
                <p14:modId xmlns:p14="http://schemas.microsoft.com/office/powerpoint/2010/main" val="1818854207"/>
              </p:ext>
            </p:extLst>
          </p:nvPr>
        </p:nvGraphicFramePr>
        <p:xfrm>
          <a:off x="302842" y="1765222"/>
          <a:ext cx="8229600" cy="4904138"/>
        </p:xfrm>
        <a:graphic>
          <a:graphicData uri="http://schemas.openxmlformats.org/drawingml/2006/table">
            <a:tbl>
              <a:tblPr firstRow="1" firstCol="1" bandRow="1">
                <a:tableStyleId>{5C22544A-7EE6-4342-B048-85BDC9FD1C3A}</a:tableStyleId>
              </a:tblPr>
              <a:tblGrid>
                <a:gridCol w="1645564">
                  <a:extLst>
                    <a:ext uri="{9D8B030D-6E8A-4147-A177-3AD203B41FA5}">
                      <a16:colId xmlns:a16="http://schemas.microsoft.com/office/drawing/2014/main" val="4064687536"/>
                    </a:ext>
                  </a:extLst>
                </a:gridCol>
                <a:gridCol w="1645564">
                  <a:extLst>
                    <a:ext uri="{9D8B030D-6E8A-4147-A177-3AD203B41FA5}">
                      <a16:colId xmlns:a16="http://schemas.microsoft.com/office/drawing/2014/main" val="992541104"/>
                    </a:ext>
                  </a:extLst>
                </a:gridCol>
                <a:gridCol w="1645564">
                  <a:extLst>
                    <a:ext uri="{9D8B030D-6E8A-4147-A177-3AD203B41FA5}">
                      <a16:colId xmlns:a16="http://schemas.microsoft.com/office/drawing/2014/main" val="4220727307"/>
                    </a:ext>
                  </a:extLst>
                </a:gridCol>
                <a:gridCol w="1646454">
                  <a:extLst>
                    <a:ext uri="{9D8B030D-6E8A-4147-A177-3AD203B41FA5}">
                      <a16:colId xmlns:a16="http://schemas.microsoft.com/office/drawing/2014/main" val="287189831"/>
                    </a:ext>
                  </a:extLst>
                </a:gridCol>
                <a:gridCol w="1646454">
                  <a:extLst>
                    <a:ext uri="{9D8B030D-6E8A-4147-A177-3AD203B41FA5}">
                      <a16:colId xmlns:a16="http://schemas.microsoft.com/office/drawing/2014/main" val="3860577549"/>
                    </a:ext>
                  </a:extLst>
                </a:gridCol>
              </a:tblGrid>
              <a:tr h="297052">
                <a:tc>
                  <a:txBody>
                    <a:bodyPr/>
                    <a:lstStyle/>
                    <a:p>
                      <a:pP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a:effectLst/>
                        </a:rPr>
                        <a:t>2014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2015</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2016</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2017</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0369331"/>
                  </a:ext>
                </a:extLst>
              </a:tr>
              <a:tr h="2148161">
                <a:tc>
                  <a:txBody>
                    <a:bodyPr/>
                    <a:lstStyle/>
                    <a:p>
                      <a:pPr>
                        <a:lnSpc>
                          <a:spcPct val="107000"/>
                        </a:lnSpc>
                        <a:spcAft>
                          <a:spcPts val="0"/>
                        </a:spcAft>
                      </a:pPr>
                      <a:r>
                        <a:rPr lang="en-GB" sz="1800">
                          <a:effectLst/>
                        </a:rPr>
                        <a:t>Average Estimated Per PMJDY Account Shortfall for Public Sector Banks (INR)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3374.25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2670.9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1603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1525.47</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3524882"/>
                  </a:ext>
                </a:extLst>
              </a:tr>
              <a:tr h="1540266">
                <a:tc>
                  <a:txBody>
                    <a:bodyPr/>
                    <a:lstStyle/>
                    <a:p>
                      <a:pPr>
                        <a:lnSpc>
                          <a:spcPct val="107000"/>
                        </a:lnSpc>
                        <a:spcAft>
                          <a:spcPts val="0"/>
                        </a:spcAft>
                      </a:pPr>
                      <a:r>
                        <a:rPr lang="en-GB" sz="1600" dirty="0">
                          <a:effectLst/>
                        </a:rPr>
                        <a:t>Average number of PMJDY Accounts per bank (</a:t>
                      </a:r>
                      <a:r>
                        <a:rPr lang="en-GB" sz="1600" dirty="0" err="1">
                          <a:effectLst/>
                        </a:rPr>
                        <a:t>mn</a:t>
                      </a:r>
                      <a:r>
                        <a:rPr lang="en-GB" sz="1600" dirty="0">
                          <a:effectLst/>
                        </a:rPr>
                        <a:t>)(See Appendix 3)</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3.24</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6.10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8.24</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10.21</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5810987"/>
                  </a:ext>
                </a:extLst>
              </a:tr>
              <a:tr h="918659">
                <a:tc>
                  <a:txBody>
                    <a:bodyPr/>
                    <a:lstStyle/>
                    <a:p>
                      <a:pPr>
                        <a:lnSpc>
                          <a:spcPct val="107000"/>
                        </a:lnSpc>
                        <a:spcAft>
                          <a:spcPts val="0"/>
                        </a:spcAft>
                      </a:pPr>
                      <a:r>
                        <a:rPr lang="en-GB" sz="1600">
                          <a:effectLst/>
                        </a:rPr>
                        <a:t>Estimated Total</a:t>
                      </a:r>
                    </a:p>
                    <a:p>
                      <a:pPr>
                        <a:lnSpc>
                          <a:spcPct val="107000"/>
                        </a:lnSpc>
                        <a:spcAft>
                          <a:spcPts val="0"/>
                        </a:spcAft>
                      </a:pPr>
                      <a:r>
                        <a:rPr lang="en-GB" sz="1600">
                          <a:effectLst/>
                        </a:rPr>
                        <a:t>Shortfalls ( INR mn)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a:effectLst/>
                        </a:rPr>
                        <a:t>10,932.57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16,292.49</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13,208.72</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15,575.04</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5869234"/>
                  </a:ext>
                </a:extLst>
              </a:tr>
            </a:tbl>
          </a:graphicData>
        </a:graphic>
      </p:graphicFrame>
    </p:spTree>
    <p:extLst>
      <p:ext uri="{BB962C8B-B14F-4D97-AF65-F5344CB8AC3E}">
        <p14:creationId xmlns:p14="http://schemas.microsoft.com/office/powerpoint/2010/main" val="2309054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88469-5CCC-4B19-B2E4-C5BBE81202B6}"/>
              </a:ext>
            </a:extLst>
          </p:cNvPr>
          <p:cNvSpPr>
            <a:spLocks noGrp="1"/>
          </p:cNvSpPr>
          <p:nvPr>
            <p:ph type="title"/>
          </p:nvPr>
        </p:nvSpPr>
        <p:spPr>
          <a:xfrm>
            <a:off x="683568" y="332656"/>
            <a:ext cx="8229600" cy="1143000"/>
          </a:xfrm>
        </p:spPr>
        <p:txBody>
          <a:bodyPr>
            <a:normAutofit fontScale="90000"/>
          </a:bodyPr>
          <a:lstStyle/>
          <a:p>
            <a:r>
              <a:rPr lang="en-GB" sz="3200" b="1" dirty="0"/>
              <a:t>Number of E-Direct Benefit Transfer Govt-Person Beneficiaries and DBT Value: Long Term Viability of Indian Financial Inclusion Depends on This </a:t>
            </a:r>
            <a:endParaRPr lang="en-GB" sz="3200" dirty="0"/>
          </a:p>
        </p:txBody>
      </p:sp>
      <p:pic>
        <p:nvPicPr>
          <p:cNvPr id="3" name="Picture 2">
            <a:extLst>
              <a:ext uri="{FF2B5EF4-FFF2-40B4-BE49-F238E27FC236}">
                <a16:creationId xmlns:a16="http://schemas.microsoft.com/office/drawing/2014/main" id="{FA8F8CD1-224D-4FF1-AC57-F0F733AD55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27584" y="1916832"/>
            <a:ext cx="7560840" cy="4248472"/>
          </a:xfrm>
          <a:prstGeom prst="rect">
            <a:avLst/>
          </a:prstGeom>
          <a:noFill/>
          <a:ln>
            <a:noFill/>
          </a:ln>
        </p:spPr>
      </p:pic>
    </p:spTree>
    <p:extLst>
      <p:ext uri="{BB962C8B-B14F-4D97-AF65-F5344CB8AC3E}">
        <p14:creationId xmlns:p14="http://schemas.microsoft.com/office/powerpoint/2010/main" val="289476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412C6-40B1-4601-9332-40281124A058}"/>
              </a:ext>
            </a:extLst>
          </p:cNvPr>
          <p:cNvSpPr>
            <a:spLocks noGrp="1"/>
          </p:cNvSpPr>
          <p:nvPr>
            <p:ph type="title"/>
          </p:nvPr>
        </p:nvSpPr>
        <p:spPr/>
        <p:txBody>
          <a:bodyPr>
            <a:normAutofit fontScale="90000"/>
          </a:bodyPr>
          <a:lstStyle/>
          <a:p>
            <a:r>
              <a:rPr lang="en-GB" dirty="0"/>
              <a:t>Create an Index Expected Shortfall (IES) and FI Target (Tar)</a:t>
            </a:r>
          </a:p>
        </p:txBody>
      </p:sp>
      <p:sp>
        <p:nvSpPr>
          <p:cNvPr id="3" name="Content Placeholder 2">
            <a:extLst>
              <a:ext uri="{FF2B5EF4-FFF2-40B4-BE49-F238E27FC236}">
                <a16:creationId xmlns:a16="http://schemas.microsoft.com/office/drawing/2014/main" id="{93454439-B28E-482D-B47C-EF701216EA6B}"/>
              </a:ext>
            </a:extLst>
          </p:cNvPr>
          <p:cNvSpPr>
            <a:spLocks noGrp="1"/>
          </p:cNvSpPr>
          <p:nvPr>
            <p:ph idx="1"/>
          </p:nvPr>
        </p:nvSpPr>
        <p:spPr/>
        <p:txBody>
          <a:bodyPr/>
          <a:lstStyle/>
          <a:p>
            <a:r>
              <a:rPr lang="en-GB" dirty="0"/>
              <a:t>We run a panel regression with fixed effects for the public sector banks for 2014-2017 with the following specification </a:t>
            </a:r>
          </a:p>
          <a:p>
            <a:r>
              <a:rPr lang="en-GB" b="1" dirty="0"/>
              <a:t>           I(ES)</a:t>
            </a:r>
            <a:r>
              <a:rPr lang="en-GB" dirty="0"/>
              <a:t>   =  Constant  +  </a:t>
            </a:r>
            <a:r>
              <a:rPr lang="en-GB" dirty="0" err="1"/>
              <a:t>b</a:t>
            </a:r>
            <a:r>
              <a:rPr lang="en-GB" b="1" dirty="0" err="1"/>
              <a:t>I</a:t>
            </a:r>
            <a:r>
              <a:rPr lang="en-GB" b="1" dirty="0"/>
              <a:t>(Tar)</a:t>
            </a:r>
            <a:r>
              <a:rPr lang="en-GB" dirty="0"/>
              <a:t>+  </a:t>
            </a:r>
            <a:r>
              <a:rPr lang="en-GB" b="1" dirty="0"/>
              <a:t>e</a:t>
            </a:r>
            <a:r>
              <a:rPr lang="en-GB" dirty="0"/>
              <a:t>. </a:t>
            </a:r>
          </a:p>
          <a:p>
            <a:r>
              <a:rPr lang="en-GB" sz="2400" dirty="0"/>
              <a:t>The bold font indicates the vector notation for the panel data.</a:t>
            </a:r>
          </a:p>
          <a:p>
            <a:endParaRPr lang="en-GB" dirty="0"/>
          </a:p>
          <a:p>
            <a:endParaRPr lang="en-GB" dirty="0"/>
          </a:p>
        </p:txBody>
      </p:sp>
      <p:graphicFrame>
        <p:nvGraphicFramePr>
          <p:cNvPr id="4" name="Table 3">
            <a:extLst>
              <a:ext uri="{FF2B5EF4-FFF2-40B4-BE49-F238E27FC236}">
                <a16:creationId xmlns:a16="http://schemas.microsoft.com/office/drawing/2014/main" id="{B73279BD-3B01-4771-B82C-1ED76E89A0DF}"/>
              </a:ext>
            </a:extLst>
          </p:cNvPr>
          <p:cNvGraphicFramePr>
            <a:graphicFrameLocks noGrp="1"/>
          </p:cNvGraphicFramePr>
          <p:nvPr>
            <p:extLst>
              <p:ext uri="{D42A27DB-BD31-4B8C-83A1-F6EECF244321}">
                <p14:modId xmlns:p14="http://schemas.microsoft.com/office/powerpoint/2010/main" val="4048844253"/>
              </p:ext>
            </p:extLst>
          </p:nvPr>
        </p:nvGraphicFramePr>
        <p:xfrm>
          <a:off x="1972310" y="4653137"/>
          <a:ext cx="5199380" cy="1387475"/>
        </p:xfrm>
        <a:graphic>
          <a:graphicData uri="http://schemas.openxmlformats.org/drawingml/2006/table">
            <a:tbl>
              <a:tblPr firstRow="1" firstCol="1" bandRow="1">
                <a:tableStyleId>{5C22544A-7EE6-4342-B048-85BDC9FD1C3A}</a:tableStyleId>
              </a:tblPr>
              <a:tblGrid>
                <a:gridCol w="1238885">
                  <a:extLst>
                    <a:ext uri="{9D8B030D-6E8A-4147-A177-3AD203B41FA5}">
                      <a16:colId xmlns:a16="http://schemas.microsoft.com/office/drawing/2014/main" val="1066033758"/>
                    </a:ext>
                  </a:extLst>
                </a:gridCol>
                <a:gridCol w="2250440">
                  <a:extLst>
                    <a:ext uri="{9D8B030D-6E8A-4147-A177-3AD203B41FA5}">
                      <a16:colId xmlns:a16="http://schemas.microsoft.com/office/drawing/2014/main" val="2468879791"/>
                    </a:ext>
                  </a:extLst>
                </a:gridCol>
                <a:gridCol w="1710055">
                  <a:extLst>
                    <a:ext uri="{9D8B030D-6E8A-4147-A177-3AD203B41FA5}">
                      <a16:colId xmlns:a16="http://schemas.microsoft.com/office/drawing/2014/main" val="1958078720"/>
                    </a:ext>
                  </a:extLst>
                </a:gridCol>
              </a:tblGrid>
              <a:tr h="1296144">
                <a:tc>
                  <a:txBody>
                    <a:bodyPr/>
                    <a:lstStyle/>
                    <a:p>
                      <a:pPr>
                        <a:lnSpc>
                          <a:spcPct val="150000"/>
                        </a:lnSpc>
                        <a:spcAft>
                          <a:spcPts val="0"/>
                        </a:spcAft>
                        <a:tabLst>
                          <a:tab pos="1815465" algn="l"/>
                        </a:tabLst>
                      </a:pPr>
                      <a:r>
                        <a:rPr lang="en-GB" sz="3200">
                          <a:effectLst/>
                        </a:rPr>
                        <a:t>I(Tar)</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1815465" algn="l"/>
                        </a:tabLst>
                      </a:pPr>
                      <a:r>
                        <a:rPr lang="en-GB" sz="3200" dirty="0">
                          <a:effectLst/>
                        </a:rPr>
                        <a:t>-0.250**</a:t>
                      </a:r>
                    </a:p>
                    <a:p>
                      <a:pPr algn="ctr">
                        <a:lnSpc>
                          <a:spcPct val="150000"/>
                        </a:lnSpc>
                        <a:spcAft>
                          <a:spcPts val="0"/>
                        </a:spcAft>
                        <a:tabLst>
                          <a:tab pos="1815465" algn="l"/>
                        </a:tabLst>
                      </a:pPr>
                      <a:r>
                        <a:rPr lang="en-GB" sz="3200" dirty="0">
                          <a:effectLst/>
                        </a:rPr>
                        <a:t>(-2.63)</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tabLst>
                          <a:tab pos="1815465" algn="l"/>
                        </a:tabLst>
                      </a:pPr>
                      <a:r>
                        <a:rPr lang="en-GB" sz="3200" dirty="0">
                          <a:effectLst/>
                        </a:rPr>
                        <a:t>0.0103</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024370"/>
                  </a:ext>
                </a:extLst>
              </a:tr>
            </a:tbl>
          </a:graphicData>
        </a:graphic>
      </p:graphicFrame>
    </p:spTree>
    <p:extLst>
      <p:ext uri="{BB962C8B-B14F-4D97-AF65-F5344CB8AC3E}">
        <p14:creationId xmlns:p14="http://schemas.microsoft.com/office/powerpoint/2010/main" val="3870695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6C0321-E27A-EB4E-8D70-DC9AF4B6A21C}"/>
              </a:ext>
            </a:extLst>
          </p:cNvPr>
          <p:cNvSpPr>
            <a:spLocks noGrp="1"/>
          </p:cNvSpPr>
          <p:nvPr>
            <p:ph idx="1"/>
          </p:nvPr>
        </p:nvSpPr>
        <p:spPr>
          <a:xfrm>
            <a:off x="0" y="928670"/>
            <a:ext cx="8515350" cy="5929330"/>
          </a:xfrm>
        </p:spPr>
        <p:txBody>
          <a:bodyPr>
            <a:normAutofit fontScale="25000" lnSpcReduction="20000"/>
          </a:bodyPr>
          <a:lstStyle/>
          <a:p>
            <a:endParaRPr lang="en-GB" dirty="0"/>
          </a:p>
          <a:p>
            <a:endParaRPr lang="en-GB" dirty="0"/>
          </a:p>
          <a:p>
            <a:r>
              <a:rPr lang="en-GB" sz="8600" dirty="0"/>
              <a:t>The estimated per bank average shortfall is found to be around INR1525 for 2017.  This implies at least a 4 year period before public sector banks move into PMJDY account surplus. </a:t>
            </a:r>
          </a:p>
          <a:p>
            <a:r>
              <a:rPr lang="en-GB" sz="8600" dirty="0"/>
              <a:t>Productive Credit Function : Example 98% FI in Kerala , yet  no change in using bank credit by  poor who continue to use informal forms of debt  (Rudra Sensarma 2017  field  study of 600 rural  Keralites)</a:t>
            </a:r>
          </a:p>
          <a:p>
            <a:r>
              <a:rPr lang="en-GB" sz="8600" dirty="0"/>
              <a:t>A pilot program in </a:t>
            </a:r>
            <a:r>
              <a:rPr lang="en-GB" sz="8600" dirty="0" err="1"/>
              <a:t>Jharkand</a:t>
            </a:r>
            <a:r>
              <a:rPr lang="en-GB" sz="8600" dirty="0"/>
              <a:t> that looked at the direct transfer of funds to villagers’ bank accounts showed some people had to spend as much as 96 hours withdrawing money and purchasing rice from government ration shops!. </a:t>
            </a:r>
          </a:p>
          <a:p>
            <a:r>
              <a:rPr lang="en-GB" sz="8600" dirty="0"/>
              <a:t>India’s banking system “lags in terms of physical infrastructure and has failed to reach the poor,” (EY and the Associated Chambers of Commerce and Industry of India, 2017), particularly in expanding ATMs and bank branches.</a:t>
            </a:r>
          </a:p>
          <a:p>
            <a:r>
              <a:rPr lang="en-GB" sz="8600" dirty="0"/>
              <a:t>Problem of credit for subprime customers, could result in financial instability or exacerbate the burden on weak institutions (Collard and </a:t>
            </a:r>
            <a:r>
              <a:rPr lang="en-GB" sz="8600" dirty="0" err="1"/>
              <a:t>Kempson</a:t>
            </a:r>
            <a:r>
              <a:rPr lang="en-GB" sz="8600" dirty="0"/>
              <a:t> (2005), </a:t>
            </a:r>
            <a:r>
              <a:rPr lang="en-GB" sz="8600" dirty="0" err="1"/>
              <a:t>Rajan</a:t>
            </a:r>
            <a:r>
              <a:rPr lang="en-GB" sz="8600" dirty="0"/>
              <a:t> (2010) and Khan (2012)).</a:t>
            </a:r>
          </a:p>
          <a:p>
            <a:endParaRPr lang="en-GB" sz="8600" dirty="0"/>
          </a:p>
          <a:p>
            <a:endParaRPr lang="en-GB" sz="8600" dirty="0"/>
          </a:p>
          <a:p>
            <a:endParaRPr lang="en-GB" sz="8600" dirty="0"/>
          </a:p>
          <a:p>
            <a:endParaRPr lang="en-US" dirty="0"/>
          </a:p>
        </p:txBody>
      </p:sp>
      <p:sp>
        <p:nvSpPr>
          <p:cNvPr id="4" name="Title 1"/>
          <p:cNvSpPr>
            <a:spLocks noGrp="1"/>
          </p:cNvSpPr>
          <p:nvPr>
            <p:ph type="title"/>
          </p:nvPr>
        </p:nvSpPr>
        <p:spPr>
          <a:xfrm>
            <a:off x="0" y="71414"/>
            <a:ext cx="9144000" cy="857256"/>
          </a:xfrm>
        </p:spPr>
        <p:txBody>
          <a:bodyPr>
            <a:noAutofit/>
          </a:bodyPr>
          <a:lstStyle/>
          <a:p>
            <a:r>
              <a:rPr lang="en-GB" sz="2800" dirty="0">
                <a:solidFill>
                  <a:srgbClr val="7030A0"/>
                </a:solidFill>
              </a:rPr>
              <a:t>Conclusion- Financial Inclusion: Work In Progress</a:t>
            </a:r>
            <a:br>
              <a:rPr lang="en-GB" sz="2800" dirty="0">
                <a:solidFill>
                  <a:srgbClr val="7030A0"/>
                </a:solidFill>
              </a:rPr>
            </a:br>
            <a:r>
              <a:rPr lang="en-GB" sz="2800" dirty="0">
                <a:solidFill>
                  <a:srgbClr val="7030A0"/>
                </a:solidFill>
              </a:rPr>
              <a:t>Aadhar Links for E- Govt- Person Payments</a:t>
            </a:r>
          </a:p>
        </p:txBody>
      </p:sp>
    </p:spTree>
    <p:extLst>
      <p:ext uri="{BB962C8B-B14F-4D97-AF65-F5344CB8AC3E}">
        <p14:creationId xmlns:p14="http://schemas.microsoft.com/office/powerpoint/2010/main" val="3661657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56792"/>
          </a:xfrm>
        </p:spPr>
        <p:txBody>
          <a:bodyPr>
            <a:normAutofit fontScale="90000"/>
          </a:bodyPr>
          <a:lstStyle/>
          <a:p>
            <a:br>
              <a:rPr lang="en-GB" sz="3600" b="1" dirty="0"/>
            </a:br>
            <a:br>
              <a:rPr lang="en-GB" sz="3600" b="1" dirty="0"/>
            </a:br>
            <a:r>
              <a:rPr lang="en-GB" sz="3100" b="1" dirty="0">
                <a:solidFill>
                  <a:srgbClr val="FF0000"/>
                </a:solidFill>
              </a:rPr>
              <a:t>Account Use </a:t>
            </a:r>
            <a:br>
              <a:rPr lang="en-GB" sz="3100" b="1" dirty="0">
                <a:solidFill>
                  <a:srgbClr val="FF0000"/>
                </a:solidFill>
              </a:rPr>
            </a:br>
            <a:r>
              <a:rPr lang="en-GB" sz="3100" b="1" dirty="0">
                <a:solidFill>
                  <a:srgbClr val="FF0000"/>
                </a:solidFill>
              </a:rPr>
              <a:t>On Left Before Green Those with Accounts 48% in 2017 claim no use ; Green Are those with no Accounts 54% claim insufficient funds : Source Global </a:t>
            </a:r>
            <a:r>
              <a:rPr lang="en-GB" sz="3100" b="1" dirty="0" err="1">
                <a:solidFill>
                  <a:srgbClr val="FF0000"/>
                </a:solidFill>
              </a:rPr>
              <a:t>Findex</a:t>
            </a:r>
            <a:r>
              <a:rPr lang="en-GB" sz="3100" b="1" dirty="0">
                <a:solidFill>
                  <a:srgbClr val="FF0000"/>
                </a:solidFill>
              </a:rPr>
              <a:t>, India</a:t>
            </a:r>
            <a:br>
              <a:rPr lang="en-GB" dirty="0"/>
            </a:br>
            <a:endParaRPr lang="en-GB" dirty="0"/>
          </a:p>
        </p:txBody>
      </p:sp>
      <p:pic>
        <p:nvPicPr>
          <p:cNvPr id="3" name="Picture 2"/>
          <p:cNvPicPr/>
          <p:nvPr/>
        </p:nvPicPr>
        <p:blipFill>
          <a:blip r:embed="rId2"/>
          <a:srcRect/>
          <a:stretch>
            <a:fillRect/>
          </a:stretch>
        </p:blipFill>
        <p:spPr bwMode="auto">
          <a:xfrm>
            <a:off x="0" y="1785926"/>
            <a:ext cx="9644098" cy="507207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214470"/>
            <a:ext cx="9144000" cy="2843270"/>
          </a:xfrm>
        </p:spPr>
        <p:txBody>
          <a:bodyPr>
            <a:normAutofit fontScale="90000"/>
          </a:bodyPr>
          <a:lstStyle/>
          <a:p>
            <a:br>
              <a:rPr lang="en-GB" sz="3600" dirty="0"/>
            </a:br>
            <a:br>
              <a:rPr lang="en-GB" sz="3600" dirty="0"/>
            </a:br>
            <a:br>
              <a:rPr lang="en-GB" sz="3600" dirty="0"/>
            </a:br>
            <a:br>
              <a:rPr lang="en-GB" sz="3600" dirty="0"/>
            </a:br>
            <a:r>
              <a:rPr lang="en-GB" sz="2700" b="1" dirty="0">
                <a:solidFill>
                  <a:srgbClr val="7030A0"/>
                </a:solidFill>
              </a:rPr>
              <a:t>Note fundamental demand side push for openings accounts.  Global </a:t>
            </a:r>
            <a:r>
              <a:rPr lang="en-GB" sz="2700" b="1" dirty="0" err="1">
                <a:solidFill>
                  <a:srgbClr val="7030A0"/>
                </a:solidFill>
              </a:rPr>
              <a:t>Findex</a:t>
            </a:r>
            <a:r>
              <a:rPr lang="en-GB" sz="2700" b="1" dirty="0">
                <a:solidFill>
                  <a:srgbClr val="7030A0"/>
                </a:solidFill>
              </a:rPr>
              <a:t> India (lower middle income) Govt payment Recipients  57% claim in 2017  (29% in 2011) that they opened first account to receive these payments ; In 2017  59% say they received Govt payments in accounts </a:t>
            </a:r>
            <a:r>
              <a:rPr lang="en-GB" sz="2700" b="1" dirty="0" err="1">
                <a:solidFill>
                  <a:srgbClr val="7030A0"/>
                </a:solidFill>
              </a:rPr>
              <a:t>vs</a:t>
            </a:r>
            <a:r>
              <a:rPr lang="en-GB" sz="2700" b="1" dirty="0">
                <a:solidFill>
                  <a:srgbClr val="7030A0"/>
                </a:solidFill>
              </a:rPr>
              <a:t> 20% in cash only </a:t>
            </a:r>
            <a:br>
              <a:rPr lang="en-GB" dirty="0"/>
            </a:br>
            <a:endParaRPr lang="en-GB" dirty="0"/>
          </a:p>
        </p:txBody>
      </p:sp>
      <p:pic>
        <p:nvPicPr>
          <p:cNvPr id="4" name="Content Placeholder 3"/>
          <p:cNvPicPr>
            <a:picLocks noGrp="1"/>
          </p:cNvPicPr>
          <p:nvPr>
            <p:ph idx="1"/>
          </p:nvPr>
        </p:nvPicPr>
        <p:blipFill>
          <a:blip r:embed="rId2"/>
          <a:srcRect/>
          <a:stretch>
            <a:fillRect/>
          </a:stretch>
        </p:blipFill>
        <p:spPr bwMode="auto">
          <a:xfrm>
            <a:off x="0" y="1714488"/>
            <a:ext cx="9144000" cy="51435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71462"/>
            <a:ext cx="9036496" cy="1301006"/>
          </a:xfrm>
        </p:spPr>
        <p:txBody>
          <a:bodyPr>
            <a:normAutofit fontScale="90000"/>
          </a:bodyPr>
          <a:lstStyle/>
          <a:p>
            <a:r>
              <a:rPr lang="en-GB" sz="3200" b="1" dirty="0">
                <a:solidFill>
                  <a:srgbClr val="FF0000"/>
                </a:solidFill>
              </a:rPr>
              <a:t>Rationale : Financial Development, Financial Inclusion, GDP Growth and Reduction of Income  Inequality  </a:t>
            </a:r>
          </a:p>
        </p:txBody>
      </p:sp>
      <p:sp>
        <p:nvSpPr>
          <p:cNvPr id="3" name="Content Placeholder 2"/>
          <p:cNvSpPr>
            <a:spLocks noGrp="1"/>
          </p:cNvSpPr>
          <p:nvPr>
            <p:ph idx="1"/>
          </p:nvPr>
        </p:nvSpPr>
        <p:spPr>
          <a:xfrm>
            <a:off x="0" y="1142984"/>
            <a:ext cx="9144000" cy="5929354"/>
          </a:xfrm>
        </p:spPr>
        <p:txBody>
          <a:bodyPr>
            <a:noAutofit/>
          </a:bodyPr>
          <a:lstStyle/>
          <a:p>
            <a:r>
              <a:rPr lang="en-GB" sz="2400" dirty="0"/>
              <a:t>Extensive  and longstanding discussion  on financial  development and economic growth (Levine 1997). Access to finance  is seen to enable people to transform their production, employment activities and to exit poverty.  (</a:t>
            </a:r>
            <a:r>
              <a:rPr lang="en-GB" sz="2400" dirty="0" err="1">
                <a:hlinkClick r:id="rId2"/>
              </a:rPr>
              <a:t>Aghion</a:t>
            </a:r>
            <a:r>
              <a:rPr lang="en-GB" sz="2400" dirty="0">
                <a:hlinkClick r:id="rId2"/>
              </a:rPr>
              <a:t> and Bolton, 1997</a:t>
            </a:r>
            <a:r>
              <a:rPr lang="en-GB" sz="2400" dirty="0"/>
              <a:t>, </a:t>
            </a:r>
            <a:r>
              <a:rPr lang="en-GB" sz="2400" dirty="0" err="1">
                <a:hlinkClick r:id="rId2"/>
              </a:rPr>
              <a:t>Banerjee</a:t>
            </a:r>
            <a:r>
              <a:rPr lang="en-GB" sz="2400" dirty="0">
                <a:hlinkClick r:id="rId2"/>
              </a:rPr>
              <a:t> and Newman, 1993</a:t>
            </a:r>
            <a:r>
              <a:rPr lang="en-GB" sz="2400" dirty="0"/>
              <a:t>, </a:t>
            </a:r>
            <a:r>
              <a:rPr lang="en-GB" sz="2400" dirty="0" err="1">
                <a:hlinkClick r:id="rId2"/>
              </a:rPr>
              <a:t>Banerjee</a:t>
            </a:r>
            <a:r>
              <a:rPr lang="en-GB" sz="2400" dirty="0">
                <a:hlinkClick r:id="rId2"/>
              </a:rPr>
              <a:t>, 2001</a:t>
            </a:r>
            <a:r>
              <a:rPr lang="en-GB" sz="2400" dirty="0"/>
              <a:t>) </a:t>
            </a:r>
          </a:p>
          <a:p>
            <a:r>
              <a:rPr lang="en-GB" sz="2400" b="1" dirty="0"/>
              <a:t>Financial Inclusion : Objective pursued by successive </a:t>
            </a:r>
            <a:r>
              <a:rPr lang="en-GB" sz="2400" b="1" dirty="0" err="1"/>
              <a:t>govts</a:t>
            </a:r>
            <a:r>
              <a:rPr lang="en-GB" sz="2400" b="1" dirty="0"/>
              <a:t> and private sector orgs in India; 2014 PMJDY initiatives  of  </a:t>
            </a:r>
            <a:r>
              <a:rPr lang="en-GB" sz="2400" b="1" dirty="0" err="1"/>
              <a:t>Modi</a:t>
            </a:r>
            <a:r>
              <a:rPr lang="en-GB" sz="2400" b="1" dirty="0"/>
              <a:t> govt acknowledged by many to have finally and substantially moved the dial on the number of registered bank account holders.   </a:t>
            </a:r>
          </a:p>
          <a:p>
            <a:pPr>
              <a:buNone/>
            </a:pPr>
            <a:r>
              <a:rPr lang="en-GB" sz="2400" dirty="0"/>
              <a:t>      </a:t>
            </a:r>
            <a:r>
              <a:rPr lang="en-GB" sz="2400" b="1" dirty="0">
                <a:solidFill>
                  <a:srgbClr val="7030A0"/>
                </a:solidFill>
              </a:rPr>
              <a:t>World Bank’s Global </a:t>
            </a:r>
            <a:r>
              <a:rPr lang="en-GB" sz="2400" b="1" dirty="0" err="1">
                <a:solidFill>
                  <a:srgbClr val="7030A0"/>
                </a:solidFill>
              </a:rPr>
              <a:t>Findex</a:t>
            </a:r>
            <a:r>
              <a:rPr lang="en-GB" sz="2400" b="1" dirty="0">
                <a:solidFill>
                  <a:srgbClr val="7030A0"/>
                </a:solidFill>
              </a:rPr>
              <a:t> database, 80 percent of adults in India have a financial account now, up from 53 % in 2014 and 35% in 2011</a:t>
            </a:r>
          </a:p>
          <a:p>
            <a:r>
              <a:rPr lang="en-GB" sz="2400" b="1" dirty="0"/>
              <a:t>Supply side : We investigate specific incentives and outlays that had a clear rural bias on the part of encouraging public sector banks  </a:t>
            </a:r>
          </a:p>
          <a:p>
            <a:r>
              <a:rPr lang="en-GB" sz="2400" b="1" dirty="0">
                <a:solidFill>
                  <a:srgbClr val="00B0F0"/>
                </a:solidFill>
              </a:rPr>
              <a:t>However, we find the Public Sector Banks suffer an economic shortfall due to insufficient  PMJDY bank balances</a:t>
            </a:r>
            <a:endParaRPr lang="en-GB" sz="2400" dirty="0">
              <a:solidFill>
                <a:srgbClr val="00B0F0"/>
              </a:solidFill>
            </a:endParaRPr>
          </a:p>
        </p:txBody>
      </p:sp>
    </p:spTree>
    <p:extLst>
      <p:ext uri="{BB962C8B-B14F-4D97-AF65-F5344CB8AC3E}">
        <p14:creationId xmlns:p14="http://schemas.microsoft.com/office/powerpoint/2010/main" val="1806821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A8F3C-072F-4CF3-8E4D-59E1BAA6B6EA}"/>
              </a:ext>
            </a:extLst>
          </p:cNvPr>
          <p:cNvSpPr>
            <a:spLocks noGrp="1"/>
          </p:cNvSpPr>
          <p:nvPr>
            <p:ph type="title"/>
          </p:nvPr>
        </p:nvSpPr>
        <p:spPr>
          <a:xfrm>
            <a:off x="323528" y="0"/>
            <a:ext cx="8363272" cy="1417638"/>
          </a:xfrm>
        </p:spPr>
        <p:txBody>
          <a:bodyPr>
            <a:noAutofit/>
          </a:bodyPr>
          <a:lstStyle/>
          <a:p>
            <a:r>
              <a:rPr lang="en-GB" sz="3600" b="1" dirty="0">
                <a:solidFill>
                  <a:srgbClr val="7030A0"/>
                </a:solidFill>
              </a:rPr>
              <a:t>Roadmap I</a:t>
            </a:r>
            <a:r>
              <a:rPr lang="en-GB" sz="3600" dirty="0"/>
              <a:t>: </a:t>
            </a:r>
            <a:r>
              <a:rPr lang="en-GB" sz="3600" b="1" i="1" dirty="0">
                <a:solidFill>
                  <a:srgbClr val="FF0000"/>
                </a:solidFill>
              </a:rPr>
              <a:t>Double Bind Problem  </a:t>
            </a:r>
            <a:r>
              <a:rPr lang="en-GB" sz="3600" dirty="0"/>
              <a:t>Faced by providers of banking services for poor</a:t>
            </a:r>
          </a:p>
        </p:txBody>
      </p:sp>
      <p:sp>
        <p:nvSpPr>
          <p:cNvPr id="3" name="Content Placeholder 2">
            <a:extLst>
              <a:ext uri="{FF2B5EF4-FFF2-40B4-BE49-F238E27FC236}">
                <a16:creationId xmlns:a16="http://schemas.microsoft.com/office/drawing/2014/main" id="{53A1EAE9-FB34-4FAC-A8F9-A7BC21E9FD15}"/>
              </a:ext>
            </a:extLst>
          </p:cNvPr>
          <p:cNvSpPr>
            <a:spLocks noGrp="1"/>
          </p:cNvSpPr>
          <p:nvPr>
            <p:ph idx="1"/>
          </p:nvPr>
        </p:nvSpPr>
        <p:spPr>
          <a:xfrm>
            <a:off x="179512" y="1268760"/>
            <a:ext cx="8964488" cy="5400600"/>
          </a:xfrm>
        </p:spPr>
        <p:txBody>
          <a:bodyPr>
            <a:noAutofit/>
          </a:bodyPr>
          <a:lstStyle/>
          <a:p>
            <a:r>
              <a:rPr lang="en-GB" sz="2800" dirty="0"/>
              <a:t>Focus on supply side funding gaps inherent to financial inclusion schemes threaten their efficacy/sustainability</a:t>
            </a:r>
          </a:p>
          <a:p>
            <a:r>
              <a:rPr lang="en-GB" sz="2800" dirty="0"/>
              <a:t>Banks struggle to achieve economies of scale to drive down </a:t>
            </a:r>
            <a:r>
              <a:rPr lang="en-GB" sz="2800" dirty="0">
                <a:solidFill>
                  <a:srgbClr val="FF0000"/>
                </a:solidFill>
              </a:rPr>
              <a:t>average fixed financial infrastructure costs</a:t>
            </a:r>
            <a:r>
              <a:rPr lang="en-GB" sz="2800" dirty="0"/>
              <a:t>, while average account balances are low due to insufficient income of Below Poverty Line (BPL)customers</a:t>
            </a:r>
          </a:p>
          <a:p>
            <a:r>
              <a:rPr lang="en-GB" sz="2800" dirty="0"/>
              <a:t>As FI bank account expansion occurs, the size of  deposits fall faster than the cost per account</a:t>
            </a:r>
          </a:p>
          <a:p>
            <a:r>
              <a:rPr lang="en-GB" sz="2800" i="1" dirty="0">
                <a:solidFill>
                  <a:srgbClr val="FF0000"/>
                </a:solidFill>
              </a:rPr>
              <a:t>Service for the poor becomes poor service due to insufficient economic returns </a:t>
            </a:r>
            <a:r>
              <a:rPr lang="en-GB" sz="2800" i="1" dirty="0">
                <a:solidFill>
                  <a:srgbClr val="002060"/>
                </a:solidFill>
              </a:rPr>
              <a:t>(</a:t>
            </a:r>
            <a:r>
              <a:rPr lang="en-GB" sz="2400" dirty="0"/>
              <a:t>Das (2017) and Sriram (2011)) </a:t>
            </a:r>
            <a:endParaRPr lang="en-GB" sz="2400" i="1" dirty="0">
              <a:solidFill>
                <a:srgbClr val="FF0000"/>
              </a:solidFill>
            </a:endParaRPr>
          </a:p>
          <a:p>
            <a:r>
              <a:rPr lang="en-GB" sz="2800" dirty="0"/>
              <a:t>Model applicable to any FI drive; Specific  application of model to PMJDY FI Drive</a:t>
            </a:r>
          </a:p>
        </p:txBody>
      </p:sp>
    </p:spTree>
    <p:extLst>
      <p:ext uri="{BB962C8B-B14F-4D97-AF65-F5344CB8AC3E}">
        <p14:creationId xmlns:p14="http://schemas.microsoft.com/office/powerpoint/2010/main" val="2462098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B8A2B-EFD9-4541-8F9A-E1FF67DD88FB}"/>
              </a:ext>
            </a:extLst>
          </p:cNvPr>
          <p:cNvSpPr>
            <a:spLocks noGrp="1"/>
          </p:cNvSpPr>
          <p:nvPr>
            <p:ph type="title"/>
          </p:nvPr>
        </p:nvSpPr>
        <p:spPr>
          <a:xfrm>
            <a:off x="457200" y="-27384"/>
            <a:ext cx="8229600" cy="1143000"/>
          </a:xfrm>
        </p:spPr>
        <p:txBody>
          <a:bodyPr>
            <a:normAutofit/>
          </a:bodyPr>
          <a:lstStyle/>
          <a:p>
            <a:r>
              <a:rPr lang="en-GB" b="1" dirty="0">
                <a:solidFill>
                  <a:srgbClr val="7030A0"/>
                </a:solidFill>
              </a:rPr>
              <a:t>Roadmap 2: </a:t>
            </a:r>
            <a:r>
              <a:rPr lang="en-GB" dirty="0"/>
              <a:t>Model</a:t>
            </a:r>
          </a:p>
        </p:txBody>
      </p:sp>
      <p:sp>
        <p:nvSpPr>
          <p:cNvPr id="3" name="Content Placeholder 2">
            <a:extLst>
              <a:ext uri="{FF2B5EF4-FFF2-40B4-BE49-F238E27FC236}">
                <a16:creationId xmlns:a16="http://schemas.microsoft.com/office/drawing/2014/main" id="{CBE4501E-9053-419E-95F2-27FB85BEB76B}"/>
              </a:ext>
            </a:extLst>
          </p:cNvPr>
          <p:cNvSpPr>
            <a:spLocks noGrp="1"/>
          </p:cNvSpPr>
          <p:nvPr>
            <p:ph idx="1"/>
          </p:nvPr>
        </p:nvSpPr>
        <p:spPr>
          <a:xfrm>
            <a:off x="251520" y="1115616"/>
            <a:ext cx="8784976" cy="5337720"/>
          </a:xfrm>
        </p:spPr>
        <p:txBody>
          <a:bodyPr>
            <a:noAutofit/>
          </a:bodyPr>
          <a:lstStyle/>
          <a:p>
            <a:r>
              <a:rPr lang="en-GB" sz="2800" dirty="0">
                <a:latin typeface="Times New Roman" panose="02020603050405020304" pitchFamily="18" charset="0"/>
                <a:cs typeface="Times New Roman" panose="02020603050405020304" pitchFamily="18" charset="0"/>
              </a:rPr>
              <a:t>A new Average Cost Bank Infrastructure Model for economies scale vs PMJDY Bank Account Balances </a:t>
            </a:r>
          </a:p>
          <a:p>
            <a:pPr marL="0" indent="0">
              <a:buNone/>
            </a:pPr>
            <a:r>
              <a:rPr lang="en-GB" sz="2400" dirty="0">
                <a:latin typeface="Times New Roman" panose="02020603050405020304" pitchFamily="18" charset="0"/>
                <a:cs typeface="Times New Roman" panose="02020603050405020304" pitchFamily="18" charset="0"/>
              </a:rPr>
              <a:t>(Beck, T., and de la Torre, A. (2006); Humphrey, D. (1990) )</a:t>
            </a:r>
          </a:p>
          <a:p>
            <a:r>
              <a:rPr lang="en-GB" sz="2800" dirty="0">
                <a:latin typeface="Times New Roman" panose="02020603050405020304" pitchFamily="18" charset="0"/>
                <a:cs typeface="Times New Roman" panose="02020603050405020304" pitchFamily="18" charset="0"/>
              </a:rPr>
              <a:t>Innovative approach: based on cross sectional bank level data from 2014 till 2017 used to quantify the incentives and costs involved in targeting unbanked households. </a:t>
            </a:r>
          </a:p>
          <a:p>
            <a:r>
              <a:rPr lang="en-GB" sz="2800" dirty="0">
                <a:latin typeface="Times New Roman" panose="02020603050405020304" pitchFamily="18" charset="0"/>
                <a:cs typeface="Times New Roman" panose="02020603050405020304" pitchFamily="18" charset="0"/>
              </a:rPr>
              <a:t>We give a monetary estimate of economic shortfalls or surpluses for participating banks, </a:t>
            </a:r>
            <a:r>
              <a:rPr lang="en-GB" sz="2800" b="1" i="1" dirty="0">
                <a:solidFill>
                  <a:srgbClr val="002060"/>
                </a:solidFill>
                <a:latin typeface="Times New Roman" panose="02020603050405020304" pitchFamily="18" charset="0"/>
                <a:cs typeface="Times New Roman" panose="02020603050405020304" pitchFamily="18" charset="0"/>
              </a:rPr>
              <a:t>measured as bank balances relative to outlay costs and subsidies per PMJDY beneficiary. </a:t>
            </a:r>
          </a:p>
        </p:txBody>
      </p:sp>
    </p:spTree>
    <p:extLst>
      <p:ext uri="{BB962C8B-B14F-4D97-AF65-F5344CB8AC3E}">
        <p14:creationId xmlns:p14="http://schemas.microsoft.com/office/powerpoint/2010/main" val="144187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DCB3-FC69-4C3E-BCB5-51725D2D81C7}"/>
              </a:ext>
            </a:extLst>
          </p:cNvPr>
          <p:cNvSpPr>
            <a:spLocks noGrp="1"/>
          </p:cNvSpPr>
          <p:nvPr>
            <p:ph type="title"/>
          </p:nvPr>
        </p:nvSpPr>
        <p:spPr>
          <a:xfrm>
            <a:off x="179512" y="116632"/>
            <a:ext cx="8856984" cy="1008112"/>
          </a:xfrm>
        </p:spPr>
        <p:txBody>
          <a:bodyPr>
            <a:noAutofit/>
          </a:bodyPr>
          <a:lstStyle/>
          <a:p>
            <a:pPr algn="l"/>
            <a:r>
              <a:rPr lang="en-GB" sz="2800" b="1" dirty="0">
                <a:solidFill>
                  <a:srgbClr val="7030A0"/>
                </a:solidFill>
              </a:rPr>
              <a:t>Roadmap 3 : Lack of Economic Viability of FI Could exacerbate Systemic Risks ;</a:t>
            </a:r>
            <a:r>
              <a:rPr lang="en-GB" sz="2800" dirty="0"/>
              <a:t>Results &amp; Role of Tech As Solution</a:t>
            </a:r>
          </a:p>
        </p:txBody>
      </p:sp>
      <p:sp>
        <p:nvSpPr>
          <p:cNvPr id="3" name="Content Placeholder 2">
            <a:extLst>
              <a:ext uri="{FF2B5EF4-FFF2-40B4-BE49-F238E27FC236}">
                <a16:creationId xmlns:a16="http://schemas.microsoft.com/office/drawing/2014/main" id="{71B8B55B-624D-4BEE-A70E-511612832247}"/>
              </a:ext>
            </a:extLst>
          </p:cNvPr>
          <p:cNvSpPr>
            <a:spLocks noGrp="1"/>
          </p:cNvSpPr>
          <p:nvPr>
            <p:ph idx="1"/>
          </p:nvPr>
        </p:nvSpPr>
        <p:spPr>
          <a:xfrm>
            <a:off x="179512" y="1268760"/>
            <a:ext cx="8712968" cy="5256584"/>
          </a:xfrm>
        </p:spPr>
        <p:txBody>
          <a:bodyPr>
            <a:normAutofit fontScale="25000" lnSpcReduction="20000"/>
          </a:bodyPr>
          <a:lstStyle/>
          <a:p>
            <a:r>
              <a:rPr lang="en-GB" sz="8000" dirty="0">
                <a:latin typeface="Times New Roman" panose="02020603050405020304" pitchFamily="18" charset="0"/>
                <a:cs typeface="Times New Roman" panose="02020603050405020304" pitchFamily="18" charset="0"/>
              </a:rPr>
              <a:t>Lack of economic viability of PMJDY accounts found in majority of Indian public sector banks, a matter which is problematic in view of their extant financial fragility. </a:t>
            </a:r>
          </a:p>
          <a:p>
            <a:r>
              <a:rPr lang="en-GB" sz="8000" dirty="0">
                <a:latin typeface="Times New Roman" panose="02020603050405020304" pitchFamily="18" charset="0"/>
                <a:cs typeface="Times New Roman" panose="02020603050405020304" pitchFamily="18" charset="0"/>
              </a:rPr>
              <a:t>Majority, 17 of the 26, public sector banks suffer estimated shortfalls in terms of insufficient bank balance per PMJDY account relative to the estimated average net costs.</a:t>
            </a:r>
          </a:p>
          <a:p>
            <a:r>
              <a:rPr lang="en-GB" sz="8000" b="1" dirty="0">
                <a:solidFill>
                  <a:srgbClr val="FF0000"/>
                </a:solidFill>
                <a:latin typeface="Times New Roman" panose="02020603050405020304" pitchFamily="18" charset="0"/>
                <a:cs typeface="Times New Roman" panose="02020603050405020304" pitchFamily="18" charset="0"/>
              </a:rPr>
              <a:t>8 out of the 11 public sector banks </a:t>
            </a:r>
            <a:r>
              <a:rPr lang="en-GB" sz="8000" dirty="0">
                <a:latin typeface="Times New Roman" panose="02020603050405020304" pitchFamily="18" charset="0"/>
                <a:cs typeface="Times New Roman" panose="02020603050405020304" pitchFamily="18" charset="0"/>
              </a:rPr>
              <a:t>been under the Prompt and Corrective Action of the Reserve Bank since 2017, </a:t>
            </a:r>
            <a:r>
              <a:rPr lang="en-GB" sz="8000" dirty="0" err="1">
                <a:latin typeface="Times New Roman" panose="02020603050405020304" pitchFamily="18" charset="0"/>
                <a:cs typeface="Times New Roman" panose="02020603050405020304" pitchFamily="18" charset="0"/>
              </a:rPr>
              <a:t>viz.Allahabad</a:t>
            </a:r>
            <a:r>
              <a:rPr lang="en-GB" sz="8000" dirty="0">
                <a:latin typeface="Times New Roman" panose="02020603050405020304" pitchFamily="18" charset="0"/>
                <a:cs typeface="Times New Roman" panose="02020603050405020304" pitchFamily="18" charset="0"/>
              </a:rPr>
              <a:t> Bank, Dena Bank, Bank of India, Central Bank of India, IDBI Bank, Indian Overseas Bank, UCO Bank, and Union Bank of India (see, </a:t>
            </a:r>
            <a:r>
              <a:rPr lang="en-GB" sz="8000" dirty="0" err="1">
                <a:latin typeface="Times New Roman" panose="02020603050405020304" pitchFamily="18" charset="0"/>
                <a:cs typeface="Times New Roman" panose="02020603050405020304" pitchFamily="18" charset="0"/>
              </a:rPr>
              <a:t>Misra</a:t>
            </a:r>
            <a:r>
              <a:rPr lang="en-GB" sz="8000" dirty="0">
                <a:latin typeface="Times New Roman" panose="02020603050405020304" pitchFamily="18" charset="0"/>
                <a:cs typeface="Times New Roman" panose="02020603050405020304" pitchFamily="18" charset="0"/>
              </a:rPr>
              <a:t> and </a:t>
            </a:r>
            <a:r>
              <a:rPr lang="en-GB" sz="8000" dirty="0" err="1">
                <a:latin typeface="Times New Roman" panose="02020603050405020304" pitchFamily="18" charset="0"/>
                <a:cs typeface="Times New Roman" panose="02020603050405020304" pitchFamily="18" charset="0"/>
              </a:rPr>
              <a:t>Tankha</a:t>
            </a:r>
            <a:r>
              <a:rPr lang="en-GB" sz="8000" dirty="0">
                <a:latin typeface="Times New Roman" panose="02020603050405020304" pitchFamily="18" charset="0"/>
                <a:cs typeface="Times New Roman" panose="02020603050405020304" pitchFamily="18" charset="0"/>
              </a:rPr>
              <a:t>, 2018)</a:t>
            </a:r>
          </a:p>
          <a:p>
            <a:r>
              <a:rPr lang="en-GB" sz="8000" dirty="0">
                <a:latin typeface="Times New Roman" panose="02020603050405020304" pitchFamily="18" charset="0"/>
                <a:cs typeface="Times New Roman" panose="02020603050405020304" pitchFamily="18" charset="0"/>
              </a:rPr>
              <a:t>Problem of credit for subprime customers: could result in financial instability or exacerbate the burden on weak institutions (Collard and </a:t>
            </a:r>
            <a:r>
              <a:rPr lang="en-GB" sz="8000" dirty="0" err="1">
                <a:latin typeface="Times New Roman" panose="02020603050405020304" pitchFamily="18" charset="0"/>
                <a:cs typeface="Times New Roman" panose="02020603050405020304" pitchFamily="18" charset="0"/>
              </a:rPr>
              <a:t>Kempson</a:t>
            </a:r>
            <a:r>
              <a:rPr lang="en-GB" sz="8000" dirty="0">
                <a:latin typeface="Times New Roman" panose="02020603050405020304" pitchFamily="18" charset="0"/>
                <a:cs typeface="Times New Roman" panose="02020603050405020304" pitchFamily="18" charset="0"/>
              </a:rPr>
              <a:t> (2005), </a:t>
            </a:r>
            <a:r>
              <a:rPr lang="en-GB" sz="8000" dirty="0" err="1">
                <a:latin typeface="Times New Roman" panose="02020603050405020304" pitchFamily="18" charset="0"/>
                <a:cs typeface="Times New Roman" panose="02020603050405020304" pitchFamily="18" charset="0"/>
              </a:rPr>
              <a:t>Rajan</a:t>
            </a:r>
            <a:r>
              <a:rPr lang="en-GB" sz="8000" dirty="0">
                <a:latin typeface="Times New Roman" panose="02020603050405020304" pitchFamily="18" charset="0"/>
                <a:cs typeface="Times New Roman" panose="02020603050405020304" pitchFamily="18" charset="0"/>
              </a:rPr>
              <a:t> (2010) and Khan (2012)).</a:t>
            </a:r>
          </a:p>
          <a:p>
            <a:endParaRPr lang="en-GB" sz="8000" dirty="0">
              <a:latin typeface="Times New Roman" panose="02020603050405020304" pitchFamily="18" charset="0"/>
              <a:cs typeface="Times New Roman" panose="02020603050405020304" pitchFamily="18" charset="0"/>
            </a:endParaRPr>
          </a:p>
          <a:p>
            <a:r>
              <a:rPr lang="en-GB" sz="8000" dirty="0">
                <a:solidFill>
                  <a:srgbClr val="FF0000"/>
                </a:solidFill>
                <a:latin typeface="Times New Roman" panose="02020603050405020304" pitchFamily="18" charset="0"/>
                <a:cs typeface="Times New Roman" panose="02020603050405020304" pitchFamily="18" charset="0"/>
              </a:rPr>
              <a:t>Raghuram </a:t>
            </a:r>
            <a:r>
              <a:rPr lang="en-GB" sz="8000" dirty="0" err="1">
                <a:solidFill>
                  <a:srgbClr val="FF0000"/>
                </a:solidFill>
                <a:latin typeface="Times New Roman" panose="02020603050405020304" pitchFamily="18" charset="0"/>
                <a:cs typeface="Times New Roman" panose="02020603050405020304" pitchFamily="18" charset="0"/>
              </a:rPr>
              <a:t>Rajan</a:t>
            </a:r>
            <a:r>
              <a:rPr lang="en-GB" sz="8000" dirty="0">
                <a:solidFill>
                  <a:srgbClr val="FF0000"/>
                </a:solidFill>
                <a:latin typeface="Times New Roman" panose="02020603050405020304" pitchFamily="18" charset="0"/>
                <a:cs typeface="Times New Roman" panose="02020603050405020304" pitchFamily="18" charset="0"/>
              </a:rPr>
              <a:t> , Governor of the Reserve Bank of India in 2014, highlighted this problem of burdening public sector banks with the costs of the PMJDY program (see, Mishra and Tanka, 2018 ).</a:t>
            </a:r>
          </a:p>
          <a:p>
            <a:endParaRPr lang="en-GB" sz="8000" dirty="0">
              <a:latin typeface="Times New Roman" panose="02020603050405020304" pitchFamily="18" charset="0"/>
              <a:cs typeface="Times New Roman" panose="02020603050405020304" pitchFamily="18" charset="0"/>
            </a:endParaRPr>
          </a:p>
          <a:p>
            <a:r>
              <a:rPr lang="en-GB" sz="8000" dirty="0">
                <a:latin typeface="Times New Roman" panose="02020603050405020304" pitchFamily="18" charset="0"/>
                <a:cs typeface="Times New Roman" panose="02020603050405020304" pitchFamily="18" charset="0"/>
              </a:rPr>
              <a:t>Economic non-viability remedied by the PMJDY tie up with Technology of E-Aadhar Biometric based Bank Accord  Card Government – Persons </a:t>
            </a:r>
          </a:p>
          <a:p>
            <a:endParaRPr lang="en-GB" sz="8000" dirty="0">
              <a:latin typeface="Times New Roman" panose="02020603050405020304" pitchFamily="18" charset="0"/>
              <a:cs typeface="Times New Roman" panose="02020603050405020304" pitchFamily="18" charset="0"/>
            </a:endParaRPr>
          </a:p>
          <a:p>
            <a:r>
              <a:rPr lang="en-GB" sz="8000" dirty="0">
                <a:latin typeface="Times New Roman" panose="02020603050405020304" pitchFamily="18" charset="0"/>
                <a:cs typeface="Times New Roman" panose="02020603050405020304" pitchFamily="18" charset="0"/>
              </a:rPr>
              <a:t>We estimate: How long it will take for the non-economic viability to be overcome</a:t>
            </a:r>
          </a:p>
          <a:p>
            <a:r>
              <a:rPr lang="en-GB" sz="8000" dirty="0">
                <a:latin typeface="Times New Roman" panose="02020603050405020304" pitchFamily="18" charset="0"/>
                <a:cs typeface="Times New Roman" panose="02020603050405020304" pitchFamily="18" charset="0"/>
              </a:rPr>
              <a:t>About 4 years  </a:t>
            </a:r>
          </a:p>
          <a:p>
            <a:endParaRPr lang="en-GB" dirty="0"/>
          </a:p>
        </p:txBody>
      </p:sp>
    </p:spTree>
    <p:extLst>
      <p:ext uri="{BB962C8B-B14F-4D97-AF65-F5344CB8AC3E}">
        <p14:creationId xmlns:p14="http://schemas.microsoft.com/office/powerpoint/2010/main" val="1062593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19714-D917-4488-A0BA-12496DC2D3A7}"/>
              </a:ext>
            </a:extLst>
          </p:cNvPr>
          <p:cNvSpPr>
            <a:spLocks noGrp="1"/>
          </p:cNvSpPr>
          <p:nvPr>
            <p:ph type="title"/>
          </p:nvPr>
        </p:nvSpPr>
        <p:spPr>
          <a:xfrm>
            <a:off x="107504" y="116632"/>
            <a:ext cx="9036496" cy="1440160"/>
          </a:xfrm>
        </p:spPr>
        <p:txBody>
          <a:bodyPr>
            <a:normAutofit fontScale="90000"/>
          </a:bodyPr>
          <a:lstStyle/>
          <a:p>
            <a:r>
              <a:rPr lang="en-GB" sz="2200" b="1" dirty="0"/>
              <a:t>Figure 1 Model for Intrinsic Economic Non-Viability of Basic PMJDY Bank Accounts: Expected Shortfalls and Surpluses</a:t>
            </a:r>
            <a:br>
              <a:rPr lang="en-GB" b="1" dirty="0"/>
            </a:br>
            <a:r>
              <a:rPr lang="en-GB" sz="2200" i="1" dirty="0"/>
              <a:t>Scale Economies With Different PMDY Account Totals Leading to Average Costs of PMJDY Accounts for Banks </a:t>
            </a:r>
            <a:r>
              <a:rPr lang="en-GB" sz="2200" b="1" i="1" dirty="0"/>
              <a:t>A </a:t>
            </a:r>
            <a:r>
              <a:rPr lang="en-GB" sz="2200" i="1" dirty="0"/>
              <a:t>and </a:t>
            </a:r>
            <a:r>
              <a:rPr lang="en-GB" sz="2200" b="1" i="1" dirty="0"/>
              <a:t>B</a:t>
            </a:r>
            <a:r>
              <a:rPr lang="en-GB" sz="2200" i="1" dirty="0"/>
              <a:t>  and  their Respective Average PMJDY Account Balances </a:t>
            </a:r>
          </a:p>
        </p:txBody>
      </p:sp>
      <p:pic>
        <p:nvPicPr>
          <p:cNvPr id="3" name="Picture 2">
            <a:extLst>
              <a:ext uri="{FF2B5EF4-FFF2-40B4-BE49-F238E27FC236}">
                <a16:creationId xmlns:a16="http://schemas.microsoft.com/office/drawing/2014/main" id="{A01B4529-14F3-4786-8B24-32179D0E248C}"/>
              </a:ext>
            </a:extLst>
          </p:cNvPr>
          <p:cNvPicPr/>
          <p:nvPr/>
        </p:nvPicPr>
        <p:blipFill rotWithShape="1">
          <a:blip r:embed="rId2">
            <a:extLst>
              <a:ext uri="{28A0092B-C50C-407E-A947-70E740481C1C}">
                <a14:useLocalDpi xmlns:a14="http://schemas.microsoft.com/office/drawing/2010/main" val="0"/>
              </a:ext>
            </a:extLst>
          </a:blip>
          <a:srcRect t="11011"/>
          <a:stretch/>
        </p:blipFill>
        <p:spPr bwMode="auto">
          <a:xfrm>
            <a:off x="179512" y="1700808"/>
            <a:ext cx="8507288" cy="492633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40670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394C553C-6EE6-4B84-B5F2-EAED204A20AE}"/>
              </a:ext>
            </a:extLst>
          </p:cNvPr>
          <p:cNvGraphicFramePr/>
          <p:nvPr>
            <p:extLst>
              <p:ext uri="{D42A27DB-BD31-4B8C-83A1-F6EECF244321}">
                <p14:modId xmlns:p14="http://schemas.microsoft.com/office/powerpoint/2010/main" val="184785401"/>
              </p:ext>
            </p:extLst>
          </p:nvPr>
        </p:nvGraphicFramePr>
        <p:xfrm>
          <a:off x="0" y="1447800"/>
          <a:ext cx="9036496" cy="5077544"/>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a:extLst>
              <a:ext uri="{FF2B5EF4-FFF2-40B4-BE49-F238E27FC236}">
                <a16:creationId xmlns:a16="http://schemas.microsoft.com/office/drawing/2014/main" id="{2BFBDEDC-4373-424C-BB20-BD08187E799F}"/>
              </a:ext>
            </a:extLst>
          </p:cNvPr>
          <p:cNvSpPr/>
          <p:nvPr/>
        </p:nvSpPr>
        <p:spPr>
          <a:xfrm>
            <a:off x="35496" y="101833"/>
            <a:ext cx="8640960" cy="1571392"/>
          </a:xfrm>
          <a:prstGeom prst="rect">
            <a:avLst/>
          </a:prstGeom>
        </p:spPr>
        <p:txBody>
          <a:bodyPr wrap="square">
            <a:spAutoFit/>
          </a:bodyPr>
          <a:lstStyle/>
          <a:p>
            <a:pPr>
              <a:lnSpc>
                <a:spcPct val="150000"/>
              </a:lnSpc>
              <a:spcAft>
                <a:spcPts val="8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Figure 2 </a:t>
            </a:r>
            <a:r>
              <a:rPr lang="en-US" sz="2400" b="1" dirty="0">
                <a:latin typeface="Times New Roman" panose="02020603050405020304" pitchFamily="18" charset="0"/>
                <a:ea typeface="Calibri" panose="020F0502020204030204" pitchFamily="34" charset="0"/>
                <a:cs typeface="Times New Roman" panose="02020603050405020304" pitchFamily="18" charset="0"/>
              </a:rPr>
              <a:t>Public Sector Banks' Average PMJDY Account Balance (INR, Vertical Axis) vs Total Number of PMJDY Accounts </a:t>
            </a:r>
            <a:r>
              <a:rPr lang="en-US" b="1" dirty="0">
                <a:latin typeface="Times New Roman" panose="02020603050405020304" pitchFamily="18" charset="0"/>
                <a:ea typeface="Calibri" panose="020F0502020204030204" pitchFamily="34" charset="0"/>
                <a:cs typeface="Times New Roman" panose="02020603050405020304" pitchFamily="18" charset="0"/>
              </a:rPr>
              <a:t>(Millions, Horizontal Axis) 2014</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790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B1B4E-DDAC-483E-990F-CDE827531619}"/>
              </a:ext>
            </a:extLst>
          </p:cNvPr>
          <p:cNvSpPr>
            <a:spLocks noGrp="1"/>
          </p:cNvSpPr>
          <p:nvPr>
            <p:ph type="title"/>
          </p:nvPr>
        </p:nvSpPr>
        <p:spPr/>
        <p:txBody>
          <a:bodyPr>
            <a:noAutofit/>
          </a:bodyPr>
          <a:lstStyle/>
          <a:p>
            <a:r>
              <a:rPr lang="en-GB" sz="2400" b="1" dirty="0"/>
              <a:t>Figure 3 </a:t>
            </a:r>
            <a:r>
              <a:rPr lang="en-US" sz="2400" b="1" dirty="0"/>
              <a:t>Public Sector Banks' Average PMJDY Account Balance (INR) vs Total Number of PMJDY Accounts (Millions): 2015 Square Series </a:t>
            </a:r>
            <a:r>
              <a:rPr lang="en-US" sz="2400" b="1" dirty="0">
                <a:solidFill>
                  <a:srgbClr val="7030A0"/>
                </a:solidFill>
              </a:rPr>
              <a:t>2;2016 Diamond Series 1 have to move upwards if bank accounts have to be viable  </a:t>
            </a:r>
            <a:br>
              <a:rPr lang="en-GB" sz="2400" dirty="0"/>
            </a:br>
            <a:endParaRPr lang="en-GB" sz="2400" dirty="0"/>
          </a:p>
        </p:txBody>
      </p:sp>
      <p:graphicFrame>
        <p:nvGraphicFramePr>
          <p:cNvPr id="3" name="Chart 2">
            <a:extLst>
              <a:ext uri="{FF2B5EF4-FFF2-40B4-BE49-F238E27FC236}">
                <a16:creationId xmlns:a16="http://schemas.microsoft.com/office/drawing/2014/main" id="{BB9F345D-F447-4DF6-91BB-AE1888621CF2}"/>
              </a:ext>
            </a:extLst>
          </p:cNvPr>
          <p:cNvGraphicFramePr/>
          <p:nvPr>
            <p:extLst>
              <p:ext uri="{D42A27DB-BD31-4B8C-83A1-F6EECF244321}">
                <p14:modId xmlns:p14="http://schemas.microsoft.com/office/powerpoint/2010/main" val="4080060112"/>
              </p:ext>
            </p:extLst>
          </p:nvPr>
        </p:nvGraphicFramePr>
        <p:xfrm>
          <a:off x="539553" y="1943100"/>
          <a:ext cx="6856610" cy="41501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875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71462"/>
            <a:ext cx="9144000" cy="1357322"/>
          </a:xfrm>
        </p:spPr>
        <p:txBody>
          <a:bodyPr>
            <a:noAutofit/>
          </a:bodyPr>
          <a:lstStyle/>
          <a:p>
            <a:r>
              <a:rPr lang="en-GB" sz="3200" b="1" dirty="0">
                <a:solidFill>
                  <a:srgbClr val="7030A0"/>
                </a:solidFill>
              </a:rPr>
              <a:t>Supply Side Incentives and Costs </a:t>
            </a:r>
            <a:br>
              <a:rPr lang="en-GB" sz="3200" b="1" dirty="0">
                <a:solidFill>
                  <a:srgbClr val="7030A0"/>
                </a:solidFill>
              </a:rPr>
            </a:br>
            <a:r>
              <a:rPr lang="en-GB" sz="3200" b="1" dirty="0">
                <a:solidFill>
                  <a:srgbClr val="7030A0"/>
                </a:solidFill>
              </a:rPr>
              <a:t>Models and Panel Regression Results </a:t>
            </a:r>
            <a:br>
              <a:rPr lang="en-GB" sz="3200" b="1" dirty="0">
                <a:solidFill>
                  <a:srgbClr val="7030A0"/>
                </a:solidFill>
              </a:rPr>
            </a:br>
            <a:r>
              <a:rPr lang="en-GB" sz="3200" b="1" dirty="0">
                <a:solidFill>
                  <a:srgbClr val="7030A0"/>
                </a:solidFill>
              </a:rPr>
              <a:t>Cross Section of all PMJDY Banks for 2014-2017</a:t>
            </a:r>
            <a:endParaRPr lang="en-GB" sz="3200" dirty="0"/>
          </a:p>
        </p:txBody>
      </p:sp>
      <p:sp>
        <p:nvSpPr>
          <p:cNvPr id="3" name="Content Placeholder 2"/>
          <p:cNvSpPr>
            <a:spLocks noGrp="1"/>
          </p:cNvSpPr>
          <p:nvPr>
            <p:ph idx="1"/>
          </p:nvPr>
        </p:nvSpPr>
        <p:spPr>
          <a:xfrm>
            <a:off x="0" y="1389788"/>
            <a:ext cx="9144000" cy="6143668"/>
          </a:xfrm>
        </p:spPr>
        <p:txBody>
          <a:bodyPr>
            <a:normAutofit fontScale="32500" lnSpcReduction="20000"/>
          </a:bodyPr>
          <a:lstStyle/>
          <a:p>
            <a:endParaRPr lang="en-GB" dirty="0"/>
          </a:p>
          <a:p>
            <a:r>
              <a:rPr lang="en-GB" sz="9800" b="1" dirty="0">
                <a:solidFill>
                  <a:srgbClr val="FF0000"/>
                </a:solidFill>
              </a:rPr>
              <a:t>For each bank the following time series are constructed : AZ Per PMJDY beneficiary balance ; BB : per PMJDY beneficiary rural account subsidy (0.01 of rural PMJDY balances) ; BC is per PMJDY  beneficiary cost for </a:t>
            </a:r>
            <a:r>
              <a:rPr lang="en-GB" sz="9800" b="1" dirty="0">
                <a:solidFill>
                  <a:srgbClr val="00B0F0"/>
                </a:solidFill>
              </a:rPr>
              <a:t>bank </a:t>
            </a:r>
            <a:r>
              <a:rPr lang="en-GB" sz="9800" b="1" dirty="0" err="1">
                <a:solidFill>
                  <a:srgbClr val="00B0F0"/>
                </a:solidFill>
              </a:rPr>
              <a:t>mitra</a:t>
            </a:r>
            <a:r>
              <a:rPr lang="en-GB" sz="9800" b="1" dirty="0">
                <a:solidFill>
                  <a:srgbClr val="00B0F0"/>
                </a:solidFill>
              </a:rPr>
              <a:t> </a:t>
            </a:r>
            <a:r>
              <a:rPr lang="en-GB" sz="9800" b="1" dirty="0">
                <a:solidFill>
                  <a:srgbClr val="FF0000"/>
                </a:solidFill>
              </a:rPr>
              <a:t>(@Rs 3000) ; BD is per PMJDY beneficiary cost of opening urban account (@ Rs 120) ; BE per PMJDY  beneficiary cost of </a:t>
            </a:r>
            <a:r>
              <a:rPr lang="en-GB" sz="9800" b="1" dirty="0" err="1">
                <a:solidFill>
                  <a:srgbClr val="FF0000"/>
                </a:solidFill>
              </a:rPr>
              <a:t>rupay</a:t>
            </a:r>
            <a:r>
              <a:rPr lang="en-GB" sz="9800" b="1" dirty="0">
                <a:solidFill>
                  <a:srgbClr val="FF0000"/>
                </a:solidFill>
              </a:rPr>
              <a:t> card (@ Rs 140) </a:t>
            </a:r>
          </a:p>
          <a:p>
            <a:r>
              <a:rPr lang="en-GB" sz="9800" b="1" dirty="0">
                <a:solidFill>
                  <a:srgbClr val="FF0000"/>
                </a:solidFill>
              </a:rPr>
              <a:t>Clearly these unit costs differ from bank to bank depending on how much effort is directed for example to bank </a:t>
            </a:r>
            <a:r>
              <a:rPr lang="en-GB" sz="9800" b="1" dirty="0" err="1">
                <a:solidFill>
                  <a:srgbClr val="FF0000"/>
                </a:solidFill>
              </a:rPr>
              <a:t>mitras</a:t>
            </a:r>
            <a:r>
              <a:rPr lang="en-GB" sz="9800" b="1" dirty="0">
                <a:solidFill>
                  <a:srgbClr val="FF0000"/>
                </a:solidFill>
              </a:rPr>
              <a:t> or urban accounts etc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2399</TotalTime>
  <Words>1691</Words>
  <Application>Microsoft Office PowerPoint</Application>
  <PresentationFormat>On-screen Show (4:3)</PresentationFormat>
  <Paragraphs>125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Financial Inclusion, At What Cost? : Quantification of Economic Viability of A Supply Side Roll Out  Oct 2020:Published European Journal of Finance</vt:lpstr>
      <vt:lpstr>Rationale : Financial Development, Financial Inclusion, GDP Growth and Reduction of Income  Inequality  </vt:lpstr>
      <vt:lpstr>Roadmap I: Double Bind Problem  Faced by providers of banking services for poor</vt:lpstr>
      <vt:lpstr>Roadmap 2: Model</vt:lpstr>
      <vt:lpstr>Roadmap 3 : Lack of Economic Viability of FI Could exacerbate Systemic Risks ;Results &amp; Role of Tech As Solution</vt:lpstr>
      <vt:lpstr>Figure 1 Model for Intrinsic Economic Non-Viability of Basic PMJDY Bank Accounts: Expected Shortfalls and Surpluses Scale Economies With Different PMDY Account Totals Leading to Average Costs of PMJDY Accounts for Banks A and B  and  their Respective Average PMJDY Account Balances </vt:lpstr>
      <vt:lpstr>PowerPoint Presentation</vt:lpstr>
      <vt:lpstr>Figure 3 Public Sector Banks' Average PMJDY Account Balance (INR) vs Total Number of PMJDY Accounts (Millions): 2015 Square Series 2;2016 Diamond Series 1 have to move upwards if bank accounts have to be viable   </vt:lpstr>
      <vt:lpstr>Supply Side Incentives and Costs  Models and Panel Regression Results  Cross Section of all PMJDY Banks for 2014-2017</vt:lpstr>
      <vt:lpstr>Economic Effectiveness for Banks </vt:lpstr>
      <vt:lpstr>Panel Regression of Per Capita PMJDY Bank Balance :Shortfall Relative to Per Capita Subsidies (Rural subsidy)and Costs (Mitra, Urban Bank Account, Rupay Card) Note Coeffs all significant for public sector banks </vt:lpstr>
      <vt:lpstr>Cross Sectional Per Capita PMJDY Net Bank Balance Shortfalls for Public Sector : Net of Estimated Costs From Panel Regression Approx Rs 2778 shortfall </vt:lpstr>
      <vt:lpstr>PowerPoint Presentation</vt:lpstr>
      <vt:lpstr>  Table 5: Estimated Total Shortfall in PMJDY Accounts of Public Sector Banks (INR) </vt:lpstr>
      <vt:lpstr>Number of E-Direct Benefit Transfer Govt-Person Beneficiaries and DBT Value: Long Term Viability of Indian Financial Inclusion Depends on This </vt:lpstr>
      <vt:lpstr>Create an Index Expected Shortfall (IES) and FI Target (Tar)</vt:lpstr>
      <vt:lpstr>Conclusion- Financial Inclusion: Work In Progress Aadhar Links for E- Govt- Person Payments</vt:lpstr>
      <vt:lpstr>  Account Use  On Left Before Green Those with Accounts 48% in 2017 claim no use ; Green Are those with no Accounts 54% claim insufficient funds : Source Global Findex, India </vt:lpstr>
      <vt:lpstr>    Note fundamental demand side push for openings accounts.  Global Findex India (lower middle income) Govt payment Recipients  57% claim in 2017  (29% in 2011) that they opened first account to receive these payments ; In 2017  59% say they received Govt payments in accounts vs 20% in cash only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Inclusion, At What Cost? : Quantification of Economic Viability of A Supply Side Roll Out</dc:title>
  <dc:creator>Markose, Sheri</dc:creator>
  <cp:lastModifiedBy>Markose, Sheri</cp:lastModifiedBy>
  <cp:revision>33</cp:revision>
  <dcterms:created xsi:type="dcterms:W3CDTF">2020-11-04T23:39:04Z</dcterms:created>
  <dcterms:modified xsi:type="dcterms:W3CDTF">2020-11-06T15:42:19Z</dcterms:modified>
</cp:coreProperties>
</file>