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56"/>
  </p:notesMasterIdLst>
  <p:sldIdLst>
    <p:sldId id="261" r:id="rId3"/>
    <p:sldId id="581" r:id="rId4"/>
    <p:sldId id="612" r:id="rId5"/>
    <p:sldId id="587" r:id="rId6"/>
    <p:sldId id="588" r:id="rId7"/>
    <p:sldId id="590" r:id="rId8"/>
    <p:sldId id="591" r:id="rId9"/>
    <p:sldId id="593" r:id="rId10"/>
    <p:sldId id="595" r:id="rId11"/>
    <p:sldId id="638" r:id="rId12"/>
    <p:sldId id="596" r:id="rId13"/>
    <p:sldId id="605" r:id="rId14"/>
    <p:sldId id="597" r:id="rId15"/>
    <p:sldId id="606" r:id="rId16"/>
    <p:sldId id="617" r:id="rId17"/>
    <p:sldId id="623" r:id="rId18"/>
    <p:sldId id="599" r:id="rId19"/>
    <p:sldId id="582" r:id="rId20"/>
    <p:sldId id="583" r:id="rId21"/>
    <p:sldId id="602" r:id="rId22"/>
    <p:sldId id="600" r:id="rId23"/>
    <p:sldId id="584" r:id="rId24"/>
    <p:sldId id="619" r:id="rId25"/>
    <p:sldId id="604" r:id="rId26"/>
    <p:sldId id="608" r:id="rId27"/>
    <p:sldId id="620" r:id="rId28"/>
    <p:sldId id="621" r:id="rId29"/>
    <p:sldId id="609" r:id="rId30"/>
    <p:sldId id="624" r:id="rId31"/>
    <p:sldId id="625" r:id="rId32"/>
    <p:sldId id="626" r:id="rId33"/>
    <p:sldId id="627" r:id="rId34"/>
    <p:sldId id="628" r:id="rId35"/>
    <p:sldId id="629" r:id="rId36"/>
    <p:sldId id="630" r:id="rId37"/>
    <p:sldId id="631" r:id="rId38"/>
    <p:sldId id="632" r:id="rId39"/>
    <p:sldId id="633" r:id="rId40"/>
    <p:sldId id="634" r:id="rId41"/>
    <p:sldId id="635" r:id="rId42"/>
    <p:sldId id="636" r:id="rId43"/>
    <p:sldId id="637" r:id="rId44"/>
    <p:sldId id="548" r:id="rId45"/>
    <p:sldId id="523" r:id="rId46"/>
    <p:sldId id="505" r:id="rId47"/>
    <p:sldId id="639" r:id="rId48"/>
    <p:sldId id="640" r:id="rId49"/>
    <p:sldId id="641" r:id="rId50"/>
    <p:sldId id="642" r:id="rId51"/>
    <p:sldId id="643" r:id="rId52"/>
    <p:sldId id="618" r:id="rId53"/>
    <p:sldId id="611" r:id="rId54"/>
    <p:sldId id="407" r:id="rId55"/>
  </p:sldIdLst>
  <p:sldSz cx="9144000" cy="6858000" type="screen4x3"/>
  <p:notesSz cx="6858000" cy="100139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91598" autoAdjust="0"/>
  </p:normalViewPr>
  <p:slideViewPr>
    <p:cSldViewPr>
      <p:cViewPr varScale="1">
        <p:scale>
          <a:sx n="103" d="100"/>
          <a:sy n="103" d="100"/>
        </p:scale>
        <p:origin x="-11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47107" name="Rectangle 3"/>
          <p:cNvSpPr>
            <a:spLocks noGrp="1" noChangeArrowheads="1"/>
          </p:cNvSpPr>
          <p:nvPr>
            <p:ph type="dt" idx="1"/>
          </p:nvPr>
        </p:nvSpPr>
        <p:spPr bwMode="auto">
          <a:xfrm>
            <a:off x="3884613" y="0"/>
            <a:ext cx="2971800"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57348" name="Rectangle 4"/>
          <p:cNvSpPr>
            <a:spLocks noGrp="1" noRot="1" noChangeAspect="1" noChangeArrowheads="1" noTextEdit="1"/>
          </p:cNvSpPr>
          <p:nvPr>
            <p:ph type="sldImg" idx="2"/>
          </p:nvPr>
        </p:nvSpPr>
        <p:spPr bwMode="auto">
          <a:xfrm>
            <a:off x="925513" y="750888"/>
            <a:ext cx="5008562"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756150"/>
            <a:ext cx="5486400" cy="4506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7110" name="Rectangle 6"/>
          <p:cNvSpPr>
            <a:spLocks noGrp="1" noChangeArrowheads="1"/>
          </p:cNvSpPr>
          <p:nvPr>
            <p:ph type="ftr" sz="quarter" idx="4"/>
          </p:nvPr>
        </p:nvSpPr>
        <p:spPr bwMode="auto">
          <a:xfrm>
            <a:off x="0"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47111" name="Rectangle 7"/>
          <p:cNvSpPr>
            <a:spLocks noGrp="1" noChangeArrowheads="1"/>
          </p:cNvSpPr>
          <p:nvPr>
            <p:ph type="sldNum" sz="quarter" idx="5"/>
          </p:nvPr>
        </p:nvSpPr>
        <p:spPr bwMode="auto">
          <a:xfrm>
            <a:off x="3884613" y="9512300"/>
            <a:ext cx="2971800"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B34A7FD-68E4-49BF-A09D-D0E50CBB6A4F}" type="slidenum">
              <a:rPr lang="en-GB"/>
              <a:pPr>
                <a:defRPr/>
              </a:pPr>
              <a:t>‹#›</a:t>
            </a:fld>
            <a:endParaRPr lang="en-GB"/>
          </a:p>
        </p:txBody>
      </p:sp>
    </p:spTree>
    <p:extLst>
      <p:ext uri="{BB962C8B-B14F-4D97-AF65-F5344CB8AC3E}">
        <p14:creationId xmlns:p14="http://schemas.microsoft.com/office/powerpoint/2010/main" val="2897365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C2E316C7-CAB1-455B-BF0D-6AE393BC0277}"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Initial margin requirements may be met either in cash or using high-quality non-cash assets that carry low credit, market and liquidity risk. Only the defaulted participant’s initial margin can be used in the event of a default.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36</a:t>
            </a:fld>
            <a:endParaRPr lang="en-GB"/>
          </a:p>
        </p:txBody>
      </p:sp>
    </p:spTree>
    <p:extLst>
      <p:ext uri="{BB962C8B-B14F-4D97-AF65-F5344CB8AC3E}">
        <p14:creationId xmlns:p14="http://schemas.microsoft.com/office/powerpoint/2010/main" val="282283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37</a:t>
            </a:fld>
            <a:endParaRPr lang="en-GB"/>
          </a:p>
        </p:txBody>
      </p:sp>
    </p:spTree>
    <p:extLst>
      <p:ext uri="{BB962C8B-B14F-4D97-AF65-F5344CB8AC3E}">
        <p14:creationId xmlns:p14="http://schemas.microsoft.com/office/powerpoint/2010/main" val="199376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38</a:t>
            </a:fld>
            <a:endParaRPr lang="en-GB"/>
          </a:p>
        </p:txBody>
      </p:sp>
    </p:spTree>
    <p:extLst>
      <p:ext uri="{BB962C8B-B14F-4D97-AF65-F5344CB8AC3E}">
        <p14:creationId xmlns:p14="http://schemas.microsoft.com/office/powerpoint/2010/main" val="199376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calibrate the CCP’s default fund to </a:t>
            </a:r>
            <a:r>
              <a:rPr lang="en-AU" sz="1200" i="1" kern="1200" dirty="0" smtClean="0">
                <a:solidFill>
                  <a:schemeClr val="tx1"/>
                </a:solidFill>
                <a:effectLst/>
                <a:latin typeface="+mn-lt"/>
                <a:ea typeface="+mn-ea"/>
                <a:cs typeface="+mn-cs"/>
              </a:rPr>
              <a:t>Cover 2</a:t>
            </a:r>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40</a:t>
            </a:fld>
            <a:endParaRPr lang="en-GB"/>
          </a:p>
        </p:txBody>
      </p:sp>
    </p:spTree>
    <p:extLst>
      <p:ext uri="{BB962C8B-B14F-4D97-AF65-F5344CB8AC3E}">
        <p14:creationId xmlns:p14="http://schemas.microsoft.com/office/powerpoint/2010/main" val="420971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DFF45A16-8401-48CC-891C-0DC581499F7D}" type="slidenum">
              <a:rPr lang="en-GB" smtClean="0"/>
              <a:pPr>
                <a:defRPr/>
              </a:pPr>
              <a:t>45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34A7FD-68E4-49BF-A09D-D0E50CBB6A4F}" type="slidenum">
              <a:rPr lang="en-GB" smtClean="0"/>
              <a:pPr>
                <a:defRPr/>
              </a:pPr>
              <a:t>51</a:t>
            </a:fld>
            <a:endParaRPr lang="en-GB"/>
          </a:p>
        </p:txBody>
      </p:sp>
    </p:spTree>
    <p:extLst>
      <p:ext uri="{BB962C8B-B14F-4D97-AF65-F5344CB8AC3E}">
        <p14:creationId xmlns:p14="http://schemas.microsoft.com/office/powerpoint/2010/main" val="172900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81251802-99A7-4C05-B335-7767D6A785E7}" type="slidenum">
              <a:rPr lang="en-GB" smtClean="0"/>
              <a:pPr>
                <a:defRPr/>
              </a:pPr>
              <a:t>53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34A7FD-68E4-49BF-A09D-D0E50CBB6A4F}" type="slidenum">
              <a:rPr lang="en-GB" smtClean="0"/>
              <a:pPr>
                <a:defRPr/>
              </a:pPr>
              <a:t>3</a:t>
            </a:fld>
            <a:endParaRPr lang="en-GB"/>
          </a:p>
        </p:txBody>
      </p:sp>
    </p:spTree>
    <p:extLst>
      <p:ext uri="{BB962C8B-B14F-4D97-AF65-F5344CB8AC3E}">
        <p14:creationId xmlns:p14="http://schemas.microsoft.com/office/powerpoint/2010/main" val="283810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B34A7FD-68E4-49BF-A09D-D0E50CBB6A4F}" type="slidenum">
              <a:rPr lang="en-GB" smtClean="0"/>
              <a:pPr>
                <a:defRPr/>
              </a:pPr>
              <a:t>8</a:t>
            </a:fld>
            <a:endParaRPr lang="en-GB"/>
          </a:p>
        </p:txBody>
      </p:sp>
    </p:spTree>
    <p:extLst>
      <p:ext uri="{BB962C8B-B14F-4D97-AF65-F5344CB8AC3E}">
        <p14:creationId xmlns:p14="http://schemas.microsoft.com/office/powerpoint/2010/main" val="409666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56472" indent="-290951" eaLnBrk="0" hangingPunct="0">
              <a:defRPr>
                <a:solidFill>
                  <a:schemeClr val="tx1"/>
                </a:solidFill>
                <a:latin typeface="Tahoma" pitchFamily="34" charset="0"/>
              </a:defRPr>
            </a:lvl2pPr>
            <a:lvl3pPr marL="1163803" indent="-232761" eaLnBrk="0" hangingPunct="0">
              <a:defRPr>
                <a:solidFill>
                  <a:schemeClr val="tx1"/>
                </a:solidFill>
                <a:latin typeface="Tahoma" pitchFamily="34" charset="0"/>
              </a:defRPr>
            </a:lvl3pPr>
            <a:lvl4pPr marL="1629324" indent="-232761" eaLnBrk="0" hangingPunct="0">
              <a:defRPr>
                <a:solidFill>
                  <a:schemeClr val="tx1"/>
                </a:solidFill>
                <a:latin typeface="Tahoma" pitchFamily="34" charset="0"/>
              </a:defRPr>
            </a:lvl4pPr>
            <a:lvl5pPr marL="2094845" indent="-232761" eaLnBrk="0" hangingPunct="0">
              <a:defRPr>
                <a:solidFill>
                  <a:schemeClr val="tx1"/>
                </a:solidFill>
                <a:latin typeface="Tahoma" pitchFamily="34" charset="0"/>
              </a:defRPr>
            </a:lvl5pPr>
            <a:lvl6pPr marL="2560366" indent="-232761" eaLnBrk="0" fontAlgn="base" hangingPunct="0">
              <a:spcBef>
                <a:spcPct val="0"/>
              </a:spcBef>
              <a:spcAft>
                <a:spcPct val="0"/>
              </a:spcAft>
              <a:defRPr>
                <a:solidFill>
                  <a:schemeClr val="tx1"/>
                </a:solidFill>
                <a:latin typeface="Tahoma" pitchFamily="34" charset="0"/>
              </a:defRPr>
            </a:lvl6pPr>
            <a:lvl7pPr marL="3025887" indent="-232761" eaLnBrk="0" fontAlgn="base" hangingPunct="0">
              <a:spcBef>
                <a:spcPct val="0"/>
              </a:spcBef>
              <a:spcAft>
                <a:spcPct val="0"/>
              </a:spcAft>
              <a:defRPr>
                <a:solidFill>
                  <a:schemeClr val="tx1"/>
                </a:solidFill>
                <a:latin typeface="Tahoma" pitchFamily="34" charset="0"/>
              </a:defRPr>
            </a:lvl7pPr>
            <a:lvl8pPr marL="3491408" indent="-232761" eaLnBrk="0" fontAlgn="base" hangingPunct="0">
              <a:spcBef>
                <a:spcPct val="0"/>
              </a:spcBef>
              <a:spcAft>
                <a:spcPct val="0"/>
              </a:spcAft>
              <a:defRPr>
                <a:solidFill>
                  <a:schemeClr val="tx1"/>
                </a:solidFill>
                <a:latin typeface="Tahoma" pitchFamily="34" charset="0"/>
              </a:defRPr>
            </a:lvl8pPr>
            <a:lvl9pPr marL="3956929" indent="-232761" eaLnBrk="0" fontAlgn="base" hangingPunct="0">
              <a:spcBef>
                <a:spcPct val="0"/>
              </a:spcBef>
              <a:spcAft>
                <a:spcPct val="0"/>
              </a:spcAft>
              <a:defRPr>
                <a:solidFill>
                  <a:schemeClr val="tx1"/>
                </a:solidFill>
                <a:latin typeface="Tahoma" pitchFamily="34" charset="0"/>
              </a:defRPr>
            </a:lvl9pPr>
          </a:lstStyle>
          <a:p>
            <a:pPr eaLnBrk="1" hangingPunct="1"/>
            <a:fld id="{E793F10B-22A7-480D-906E-ACBD071D2D5C}" type="slidenum">
              <a:rPr lang="en-GB" altLang="en-US">
                <a:latin typeface="Times New Roman" pitchFamily="18" charset="0"/>
              </a:rPr>
              <a:pPr eaLnBrk="1" hangingPunct="1"/>
              <a:t>9</a:t>
            </a:fld>
            <a:endParaRPr lang="en-GB" altLang="en-US">
              <a:latin typeface="Times New Roman" pitchFamily="18" charset="0"/>
            </a:endParaRPr>
          </a:p>
        </p:txBody>
      </p:sp>
      <p:sp>
        <p:nvSpPr>
          <p:cNvPr id="74755" name="Rectangle 2"/>
          <p:cNvSpPr>
            <a:spLocks noGrp="1" noRot="1" noChangeAspect="1" noChangeArrowheads="1" noTextEdit="1"/>
          </p:cNvSpPr>
          <p:nvPr>
            <p:ph type="sldImg"/>
          </p:nvPr>
        </p:nvSpPr>
        <p:spPr>
          <a:xfrm>
            <a:off x="928688" y="750888"/>
            <a:ext cx="5003800" cy="3754437"/>
          </a:xfrm>
          <a:ln/>
        </p:spPr>
      </p:sp>
      <p:sp>
        <p:nvSpPr>
          <p:cNvPr id="74756" name="Rectangle 3"/>
          <p:cNvSpPr>
            <a:spLocks noGrp="1" noChangeArrowheads="1"/>
          </p:cNvSpPr>
          <p:nvPr>
            <p:ph type="body" idx="1"/>
          </p:nvPr>
        </p:nvSpPr>
        <p:spPr>
          <a:xfrm>
            <a:off x="684372" y="4757404"/>
            <a:ext cx="5489257" cy="4505377"/>
          </a:xfrm>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641D12-1915-45EE-88AF-90112DF715AE}" type="slidenum">
              <a:rPr lang="en-GB" altLang="en-US"/>
              <a:pPr eaLnBrk="1" hangingPunct="1"/>
              <a:t>17</a:t>
            </a:fld>
            <a:endParaRPr lang="en-GB" altLang="en-US"/>
          </a:p>
        </p:txBody>
      </p:sp>
      <p:sp>
        <p:nvSpPr>
          <p:cNvPr id="41987" name="Rectangle 2"/>
          <p:cNvSpPr>
            <a:spLocks noGrp="1" noRot="1" noChangeAspect="1" noChangeArrowheads="1" noTextEdit="1"/>
          </p:cNvSpPr>
          <p:nvPr>
            <p:ph type="sldImg"/>
          </p:nvPr>
        </p:nvSpPr>
        <p:spPr>
          <a:xfrm>
            <a:off x="930275" y="752475"/>
            <a:ext cx="5003800" cy="3752850"/>
          </a:xfrm>
          <a:ln/>
        </p:spPr>
      </p:sp>
      <p:sp>
        <p:nvSpPr>
          <p:cNvPr id="41988" name="Rectangle 3"/>
          <p:cNvSpPr>
            <a:spLocks noGrp="1" noChangeArrowheads="1"/>
          </p:cNvSpPr>
          <p:nvPr>
            <p:ph type="body" idx="1"/>
          </p:nvPr>
        </p:nvSpPr>
        <p:spPr>
          <a:xfrm>
            <a:off x="914400" y="4757738"/>
            <a:ext cx="5029200" cy="4503737"/>
          </a:xfrm>
          <a:noFill/>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D7916B-3301-4375-A7C6-BA08E017F3CF}" type="slidenum">
              <a:rPr lang="en-GB" altLang="en-US"/>
              <a:pPr eaLnBrk="1" hangingPunct="1"/>
              <a:t>20</a:t>
            </a:fld>
            <a:endParaRPr lang="en-GB" altLang="en-US"/>
          </a:p>
        </p:txBody>
      </p:sp>
      <p:sp>
        <p:nvSpPr>
          <p:cNvPr id="43011" name="Rectangle 2"/>
          <p:cNvSpPr>
            <a:spLocks noGrp="1" noRot="1" noChangeAspect="1" noChangeArrowheads="1" noTextEdit="1"/>
          </p:cNvSpPr>
          <p:nvPr>
            <p:ph type="sldImg"/>
          </p:nvPr>
        </p:nvSpPr>
        <p:spPr>
          <a:xfrm>
            <a:off x="941388" y="746125"/>
            <a:ext cx="4976812" cy="3732213"/>
          </a:xfrm>
          <a:ln/>
        </p:spPr>
      </p:sp>
      <p:sp>
        <p:nvSpPr>
          <p:cNvPr id="43012" name="Rectangle 3"/>
          <p:cNvSpPr>
            <a:spLocks noGrp="1" noChangeArrowheads="1"/>
          </p:cNvSpPr>
          <p:nvPr>
            <p:ph type="body" idx="1"/>
          </p:nvPr>
        </p:nvSpPr>
        <p:spPr>
          <a:xfrm>
            <a:off x="914400" y="4729163"/>
            <a:ext cx="5029200" cy="4559300"/>
          </a:xfrm>
          <a:noFill/>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7E18A55-EBE7-4C5C-B04F-FBB97816F8B0}" type="slidenum">
              <a:rPr lang="en-GB" smtClean="0"/>
              <a:pPr>
                <a:defRPr/>
              </a:pPr>
              <a:t>24</a:t>
            </a:fld>
            <a:endParaRPr lang="en-GB"/>
          </a:p>
        </p:txBody>
      </p:sp>
    </p:spTree>
    <p:extLst>
      <p:ext uri="{BB962C8B-B14F-4D97-AF65-F5344CB8AC3E}">
        <p14:creationId xmlns:p14="http://schemas.microsoft.com/office/powerpoint/2010/main" val="331444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some topological statistical features</a:t>
            </a:r>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33</a:t>
            </a:fld>
            <a:endParaRPr lang="en-GB"/>
          </a:p>
        </p:txBody>
      </p:sp>
    </p:spTree>
    <p:extLst>
      <p:ext uri="{BB962C8B-B14F-4D97-AF65-F5344CB8AC3E}">
        <p14:creationId xmlns:p14="http://schemas.microsoft.com/office/powerpoint/2010/main" val="284455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Initial margin requirements may be met either in cash or using high-quality non-cash assets that carry low credit, market and liquidity risk. Only the defaulted participant’s initial margin can be used in the event of a default.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554AFE9-04AB-4A0C-A16D-313C65131FD0}" type="slidenum">
              <a:rPr lang="en-GB" smtClean="0"/>
              <a:pPr/>
              <a:t>35</a:t>
            </a:fld>
            <a:endParaRPr lang="en-GB"/>
          </a:p>
        </p:txBody>
      </p:sp>
    </p:spTree>
    <p:extLst>
      <p:ext uri="{BB962C8B-B14F-4D97-AF65-F5344CB8AC3E}">
        <p14:creationId xmlns:p14="http://schemas.microsoft.com/office/powerpoint/2010/main" val="282283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C6C42B-0F64-4E71-8A3E-D0406CFE5BB6}" type="slidenum">
              <a:rPr lang="en-US"/>
              <a:pPr>
                <a:defRPr/>
              </a:pPr>
              <a:t>‹#›</a:t>
            </a:fld>
            <a:endParaRPr lang="en-US"/>
          </a:p>
        </p:txBody>
      </p:sp>
    </p:spTree>
    <p:extLst>
      <p:ext uri="{BB962C8B-B14F-4D97-AF65-F5344CB8AC3E}">
        <p14:creationId xmlns:p14="http://schemas.microsoft.com/office/powerpoint/2010/main" val="3164315331"/>
      </p:ext>
    </p:extLst>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EABD36-6492-43FD-A773-13EAB729BCEB}" type="slidenum">
              <a:rPr lang="en-US"/>
              <a:pPr>
                <a:defRPr/>
              </a:pPr>
              <a:t>‹#›</a:t>
            </a:fld>
            <a:endParaRPr lang="en-US"/>
          </a:p>
        </p:txBody>
      </p:sp>
    </p:spTree>
    <p:extLst>
      <p:ext uri="{BB962C8B-B14F-4D97-AF65-F5344CB8AC3E}">
        <p14:creationId xmlns:p14="http://schemas.microsoft.com/office/powerpoint/2010/main" val="299945820"/>
      </p:ext>
    </p:extLst>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E258D-D1DD-4B39-8D61-A4ED9EAAADBD}" type="slidenum">
              <a:rPr lang="en-US"/>
              <a:pPr>
                <a:defRPr/>
              </a:pPr>
              <a:t>‹#›</a:t>
            </a:fld>
            <a:endParaRPr lang="en-US"/>
          </a:p>
        </p:txBody>
      </p:sp>
    </p:spTree>
    <p:extLst>
      <p:ext uri="{BB962C8B-B14F-4D97-AF65-F5344CB8AC3E}">
        <p14:creationId xmlns:p14="http://schemas.microsoft.com/office/powerpoint/2010/main" val="1652729303"/>
      </p:ext>
    </p:extLst>
  </p:cSld>
  <p:clrMapOvr>
    <a:masterClrMapping/>
  </p:clrMapOvr>
  <p:transition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54BB1E-FC9A-4152-BD92-0E574A79D3CA}" type="slidenum">
              <a:rPr lang="en-US"/>
              <a:pPr>
                <a:defRPr/>
              </a:pPr>
              <a:t>‹#›</a:t>
            </a:fld>
            <a:endParaRPr lang="en-US"/>
          </a:p>
        </p:txBody>
      </p:sp>
    </p:spTree>
    <p:extLst>
      <p:ext uri="{BB962C8B-B14F-4D97-AF65-F5344CB8AC3E}">
        <p14:creationId xmlns:p14="http://schemas.microsoft.com/office/powerpoint/2010/main" val="1725963429"/>
      </p:ext>
    </p:extLst>
  </p:cSld>
  <p:clrMapOvr>
    <a:masterClrMapping/>
  </p:clrMapOvr>
  <p:transition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3AB00-3E5E-47AB-AD47-1DE319A62ABA}" type="slidenum">
              <a:rPr lang="en-US"/>
              <a:pPr>
                <a:defRPr/>
              </a:pPr>
              <a:t>‹#›</a:t>
            </a:fld>
            <a:endParaRPr lang="en-US"/>
          </a:p>
        </p:txBody>
      </p:sp>
    </p:spTree>
    <p:extLst>
      <p:ext uri="{BB962C8B-B14F-4D97-AF65-F5344CB8AC3E}">
        <p14:creationId xmlns:p14="http://schemas.microsoft.com/office/powerpoint/2010/main" val="3002825980"/>
      </p:ext>
    </p:extLst>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31379-AB46-4653-B2E2-70B47A1E67C6}" type="slidenum">
              <a:rPr lang="en-US"/>
              <a:pPr>
                <a:defRPr/>
              </a:pPr>
              <a:t>‹#›</a:t>
            </a:fld>
            <a:endParaRPr lang="en-US"/>
          </a:p>
        </p:txBody>
      </p:sp>
    </p:spTree>
    <p:extLst>
      <p:ext uri="{BB962C8B-B14F-4D97-AF65-F5344CB8AC3E}">
        <p14:creationId xmlns:p14="http://schemas.microsoft.com/office/powerpoint/2010/main" val="1534275254"/>
      </p:ext>
    </p:extLst>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5E6F5E-4684-4325-85F5-5208A8941FF5}" type="slidenum">
              <a:rPr lang="en-US"/>
              <a:pPr>
                <a:defRPr/>
              </a:pPr>
              <a:t>‹#›</a:t>
            </a:fld>
            <a:endParaRPr lang="en-US"/>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C6E44B-A172-422E-A676-BD69E1FFF944}" type="slidenum">
              <a:rPr lang="en-US"/>
              <a:pPr>
                <a:defRPr/>
              </a:pPr>
              <a:t>‹#›</a:t>
            </a:fld>
            <a:endParaRPr lang="en-US"/>
          </a:p>
        </p:txBody>
      </p:sp>
    </p:spTree>
    <p:extLst>
      <p:ext uri="{BB962C8B-B14F-4D97-AF65-F5344CB8AC3E}">
        <p14:creationId xmlns:p14="http://schemas.microsoft.com/office/powerpoint/2010/main" val="818083339"/>
      </p:ext>
    </p:extLst>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3540A6-D382-4B58-B559-ECD17B53CB32}" type="slidenum">
              <a:rPr lang="en-US"/>
              <a:pPr>
                <a:defRPr/>
              </a:pPr>
              <a:t>‹#›</a:t>
            </a:fld>
            <a:endParaRPr lang="en-US"/>
          </a:p>
        </p:txBody>
      </p:sp>
    </p:spTree>
    <p:extLst>
      <p:ext uri="{BB962C8B-B14F-4D97-AF65-F5344CB8AC3E}">
        <p14:creationId xmlns:p14="http://schemas.microsoft.com/office/powerpoint/2010/main" val="3816866969"/>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C37700-9380-4306-86D0-A0E759D6BCB0}" type="slidenum">
              <a:rPr lang="en-US"/>
              <a:pPr>
                <a:defRPr/>
              </a:pPr>
              <a:t>‹#›</a:t>
            </a:fld>
            <a:endParaRPr lang="en-US"/>
          </a:p>
        </p:txBody>
      </p:sp>
    </p:spTree>
    <p:extLst>
      <p:ext uri="{BB962C8B-B14F-4D97-AF65-F5344CB8AC3E}">
        <p14:creationId xmlns:p14="http://schemas.microsoft.com/office/powerpoint/2010/main" val="3448530920"/>
      </p:ext>
    </p:extLst>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7BBE7-CCB4-455A-811F-2A39D5EF180B}" type="slidenum">
              <a:rPr lang="en-US"/>
              <a:pPr>
                <a:defRPr/>
              </a:pPr>
              <a:t>‹#›</a:t>
            </a:fld>
            <a:endParaRPr lang="en-US"/>
          </a:p>
        </p:txBody>
      </p:sp>
    </p:spTree>
    <p:extLst>
      <p:ext uri="{BB962C8B-B14F-4D97-AF65-F5344CB8AC3E}">
        <p14:creationId xmlns:p14="http://schemas.microsoft.com/office/powerpoint/2010/main" val="2038618628"/>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7AC0D-F5FB-442D-8B25-B4BB33BA7B39}" type="slidenum">
              <a:rPr lang="en-US"/>
              <a:pPr>
                <a:defRPr/>
              </a:pPr>
              <a:t>‹#›</a:t>
            </a:fld>
            <a:endParaRPr lang="en-US"/>
          </a:p>
        </p:txBody>
      </p:sp>
    </p:spTree>
    <p:extLst>
      <p:ext uri="{BB962C8B-B14F-4D97-AF65-F5344CB8AC3E}">
        <p14:creationId xmlns:p14="http://schemas.microsoft.com/office/powerpoint/2010/main" val="2644305922"/>
      </p:ext>
    </p:extLst>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D1420D-080E-45A5-AB92-1D0E47F34C46}" type="slidenum">
              <a:rPr lang="en-US"/>
              <a:pPr>
                <a:defRPr/>
              </a:pPr>
              <a:t>‹#›</a:t>
            </a:fld>
            <a:endParaRPr lang="en-US"/>
          </a:p>
        </p:txBody>
      </p:sp>
    </p:spTree>
    <p:extLst>
      <p:ext uri="{BB962C8B-B14F-4D97-AF65-F5344CB8AC3E}">
        <p14:creationId xmlns:p14="http://schemas.microsoft.com/office/powerpoint/2010/main" val="397110732"/>
      </p:ext>
    </p:extLst>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F1844-FAB4-4EA4-867E-E7FFE72ADDDB}" type="slidenum">
              <a:rPr lang="en-US"/>
              <a:pPr>
                <a:defRPr/>
              </a:pPr>
              <a:t>‹#›</a:t>
            </a:fld>
            <a:endParaRPr lang="en-US"/>
          </a:p>
        </p:txBody>
      </p:sp>
    </p:spTree>
    <p:extLst>
      <p:ext uri="{BB962C8B-B14F-4D97-AF65-F5344CB8AC3E}">
        <p14:creationId xmlns:p14="http://schemas.microsoft.com/office/powerpoint/2010/main" val="3825962047"/>
      </p:ext>
    </p:extLst>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643359-E63E-4C52-8E16-420CB1F83837}" type="slidenum">
              <a:rPr lang="en-US"/>
              <a:pPr>
                <a:defRPr/>
              </a:pPr>
              <a:t>‹#›</a:t>
            </a:fld>
            <a:endParaRPr lang="en-US"/>
          </a:p>
        </p:txBody>
      </p:sp>
    </p:spTree>
    <p:extLst>
      <p:ext uri="{BB962C8B-B14F-4D97-AF65-F5344CB8AC3E}">
        <p14:creationId xmlns:p14="http://schemas.microsoft.com/office/powerpoint/2010/main" val="2803506274"/>
      </p:ext>
    </p:extLst>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FDD28A3-477D-4C1C-AC96-29D9089CD4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6" r:id="rId14"/>
  </p:sldLayoutIdLst>
  <p:transition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rgbClr val="464653"/>
                </a:solidFill>
                <a:latin typeface="Gill Sans MT"/>
                <a:cs typeface="+mn-cs"/>
              </a:defRPr>
            </a:lvl1pPr>
          </a:lstStyle>
          <a:p>
            <a:pPr>
              <a:defRPr/>
            </a:pPr>
            <a:fld id="{C174D601-E1FF-4E7D-8F2B-0CC8EA17AA4F}" type="datetimeFigureOut">
              <a:rPr lang="en-US"/>
              <a:pPr>
                <a:defRPr/>
              </a:pPr>
              <a:t>1/13/2016</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rgbClr val="464653"/>
                </a:solidFill>
                <a:latin typeface="Gill Sans M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rgbClr val="464653"/>
                </a:solidFill>
                <a:latin typeface="Gill Sans MT"/>
                <a:cs typeface="+mn-cs"/>
              </a:defRPr>
            </a:lvl1pPr>
          </a:lstStyle>
          <a:p>
            <a:pPr>
              <a:defRPr/>
            </a:pPr>
            <a:fld id="{4D116D7A-C891-4A85-A0FD-41D150A30015}" type="slidenum">
              <a:rPr lang="en-US"/>
              <a:pPr>
                <a:defRPr/>
              </a:pPr>
              <a:t>‹#›</a:t>
            </a:fld>
            <a:endParaRPr lang="en-US"/>
          </a:p>
        </p:txBody>
      </p:sp>
      <p:sp>
        <p:nvSpPr>
          <p:cNvPr id="5127"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GB"/>
          </a:p>
        </p:txBody>
      </p:sp>
      <p:sp>
        <p:nvSpPr>
          <p:cNvPr id="5128"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a:defRPr/>
            </a:pPr>
            <a:endParaRPr lang="en-GB"/>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85" r:id="rId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her@essex.ac.u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http://www.essex.ac.uk/images/essexheader.gif" TargetMode="External"/><Relationship Id="rId5" Type="http://schemas.openxmlformats.org/officeDocument/2006/relationships/image" Target="../media/image2.gif"/><Relationship Id="rId4" Type="http://schemas.openxmlformats.org/officeDocument/2006/relationships/hyperlink" Target="http://www.gemasainz.com/amadeo/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rivatewww.essex.ac.uk/~aalent/herding/herding.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is.org/publ/othp20.pdf" TargetMode="External"/><Relationship Id="rId1" Type="http://schemas.openxmlformats.org/officeDocument/2006/relationships/slideLayout" Target="../slideLayouts/slideLayout1.xml"/><Relationship Id="rId4" Type="http://schemas.openxmlformats.org/officeDocument/2006/relationships/image" Target="http://www.essex.ac.uk/images/essexheader.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hyperlink" Target="http://papers.ssrn.com/sol3/cf_dev/AbsByAuth.cfm?per_id=45059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oleObject" Target="../embeddings/oleObject3.bin"/><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ciencedirect.com/science?_ob=PublicationURL&amp;_tockey=#TOC#5861#2007#999689993#651529#FLA#&amp;_cdi=5861&amp;_pubType=J&amp;view=c&amp;_auth=y&amp;_acct=C000025998&amp;_version=1&amp;_urlVersion=0&amp;_userid=520547&amp;md5=32d5b747b36f16145d327d441ba5ceae" TargetMode="External"/><Relationship Id="rId7" Type="http://schemas.openxmlformats.org/officeDocument/2006/relationships/hyperlink" Target="http://www.sciencedirect.com/science?_ob=MImg&amp;_imagekey=B6V85-4NJP97X-1-1&amp;_cdi=5861&amp;_user=520547&amp;_orig=browse&amp;_coverDate=06/30/2007&amp;_sk=999689993&amp;view=c&amp;wchp=dGLbVtz-zSkWb&amp;md5=d2091a6c7aa11c83fb23d692b0d2711e&amp;ie=/sdarticle.pdf" TargetMode="External"/><Relationship Id="rId2" Type="http://schemas.openxmlformats.org/officeDocument/2006/relationships/hyperlink" Target="http://www.sciencedirect.com/science/journal/01651889" TargetMode="External"/><Relationship Id="rId1" Type="http://schemas.openxmlformats.org/officeDocument/2006/relationships/slideLayout" Target="../slideLayouts/slideLayout2.xml"/><Relationship Id="rId6" Type="http://schemas.openxmlformats.org/officeDocument/2006/relationships/hyperlink" Target="http://www.sciencedirect.com/science?_ob=ArticleURL&amp;_udi=B6V85-4NJP97X-1&amp;_user=520547&amp;_coverDate=06/30/2007&amp;_rdoc=1&amp;_fmt=full&amp;_orig=browse&amp;_srch=doc-info(#toc#5861#2007#999689993#651529#FLA#display#Volume)&amp;_cdi=5861&amp;_sort=d&amp;_docanchor=&amp;_ct=12&amp;_acct=C000025998&amp;_version=1&amp;_urlVersion=0&amp;_userid=520547&amp;md5=7e122b3ec2fde9a775052a25781ef681" TargetMode="External"/><Relationship Id="rId5" Type="http://schemas.openxmlformats.org/officeDocument/2006/relationships/hyperlink" Target="http://privatewww.essex.ac.uk/~scher/JEDCSmart%20market/IntroJEDCRevSSMar7007.doc" TargetMode="External"/><Relationship Id="rId4" Type="http://schemas.openxmlformats.org/officeDocument/2006/relationships/hyperlink" Target="http://privatewww.essex.ac.uk/~aalent/herding/WEHIAGuruFinalJuly2004.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sciencedirect.com/science/journal/01672681/83/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www.acefinmod.com/CDS1.html" TargetMode="External"/><Relationship Id="rId4" Type="http://schemas.openxmlformats.org/officeDocument/2006/relationships/hyperlink" Target="http://www.sciencedirect.com/science/article/pii/S016726811200125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4000" i="1" dirty="0" smtClean="0"/>
              <a:t/>
            </a:r>
            <a:br>
              <a:rPr lang="en-GB" sz="4000" i="1" dirty="0" smtClean="0"/>
            </a:br>
            <a:endParaRPr lang="en-GB" sz="4000" i="1" dirty="0" smtClean="0"/>
          </a:p>
        </p:txBody>
      </p:sp>
      <p:sp>
        <p:nvSpPr>
          <p:cNvPr id="11267" name="Rectangle 3"/>
          <p:cNvSpPr>
            <a:spLocks noGrp="1" noChangeArrowheads="1"/>
          </p:cNvSpPr>
          <p:nvPr>
            <p:ph type="body" sz="half" idx="1"/>
          </p:nvPr>
        </p:nvSpPr>
        <p:spPr>
          <a:xfrm>
            <a:off x="0" y="1524000"/>
            <a:ext cx="8763000" cy="4602163"/>
          </a:xfrm>
        </p:spPr>
        <p:txBody>
          <a:bodyPr/>
          <a:lstStyle/>
          <a:p>
            <a:pPr>
              <a:buNone/>
            </a:pPr>
            <a:endParaRPr lang="en-GB" sz="2400" b="1" dirty="0" smtClean="0">
              <a:solidFill>
                <a:srgbClr val="FF0000"/>
              </a:solidFill>
            </a:endParaRPr>
          </a:p>
          <a:p>
            <a:pPr>
              <a:buNone/>
            </a:pPr>
            <a:r>
              <a:rPr lang="en-GB" sz="2400" b="1" dirty="0" smtClean="0">
                <a:solidFill>
                  <a:srgbClr val="FF0000"/>
                </a:solidFill>
              </a:rPr>
              <a:t>Overview of Computational Microeconomics and Complexity Economics:</a:t>
            </a:r>
          </a:p>
          <a:p>
            <a:pPr>
              <a:buNone/>
            </a:pPr>
            <a:r>
              <a:rPr lang="en-GB" sz="2400" b="1" dirty="0" smtClean="0">
                <a:solidFill>
                  <a:srgbClr val="FF0000"/>
                </a:solidFill>
              </a:rPr>
              <a:t>New Directions In Agent-Based Computational Economics (ACE) and Complexity Economics</a:t>
            </a:r>
            <a:endParaRPr lang="en-GB" sz="2400" b="1" dirty="0"/>
          </a:p>
          <a:p>
            <a:pPr>
              <a:buNone/>
            </a:pPr>
            <a:r>
              <a:rPr lang="en-GB" sz="2400" b="1" dirty="0" smtClean="0"/>
              <a:t>Sheri </a:t>
            </a:r>
            <a:r>
              <a:rPr lang="en-GB" sz="2400" b="1" dirty="0" err="1" smtClean="0"/>
              <a:t>Markose</a:t>
            </a:r>
            <a:r>
              <a:rPr lang="en-GB" sz="2400" b="1" dirty="0" smtClean="0"/>
              <a:t> (Economics Dept. University of Essex) </a:t>
            </a:r>
            <a:r>
              <a:rPr lang="en-GB" sz="2000" i="1" dirty="0" smtClean="0"/>
              <a:t>	</a:t>
            </a:r>
            <a:r>
              <a:rPr lang="en-GB" sz="2400" dirty="0" smtClean="0">
                <a:hlinkClick r:id="rId3"/>
              </a:rPr>
              <a:t>scher@essex.ac.uk</a:t>
            </a:r>
            <a:endParaRPr lang="en-GB" sz="2400" dirty="0" smtClean="0"/>
          </a:p>
          <a:p>
            <a:pPr>
              <a:buNone/>
            </a:pPr>
            <a:endParaRPr lang="en-GB" sz="2400" dirty="0"/>
          </a:p>
          <a:p>
            <a:pPr>
              <a:buNone/>
            </a:pPr>
            <a:r>
              <a:rPr lang="en-GB" sz="2400" dirty="0" smtClean="0"/>
              <a:t>Simulation links of software Sheri Markose co-developed with </a:t>
            </a:r>
            <a:r>
              <a:rPr lang="en-GB" sz="2400" smtClean="0"/>
              <a:t>Amadeo Alentorn</a:t>
            </a:r>
            <a:endParaRPr lang="en-GB" sz="2400" dirty="0" smtClean="0"/>
          </a:p>
          <a:p>
            <a:pPr>
              <a:buNone/>
            </a:pPr>
            <a:r>
              <a:rPr lang="en-GB" sz="2400" u="sng" dirty="0">
                <a:hlinkClick r:id="rId4"/>
              </a:rPr>
              <a:t>http://www.gemasainz.com/amadeo/index.html</a:t>
            </a:r>
            <a:endParaRPr lang="en-GB" sz="2400" dirty="0"/>
          </a:p>
          <a:p>
            <a:pPr>
              <a:buNone/>
            </a:pPr>
            <a:endParaRPr lang="en-GB" sz="2400" dirty="0" smtClean="0"/>
          </a:p>
        </p:txBody>
      </p:sp>
      <p:sp>
        <p:nvSpPr>
          <p:cNvPr id="112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11269" name="Picture 5" descr="University of Essex"/>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0" y="0"/>
            <a:ext cx="3048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p>
        </p:txBody>
      </p:sp>
      <p:sp>
        <p:nvSpPr>
          <p:cNvPr id="11271" name="Rectangle 8"/>
          <p:cNvSpPr>
            <a:spLocks noChangeArrowheads="1"/>
          </p:cNvSpPr>
          <p:nvPr/>
        </p:nvSpPr>
        <p:spPr bwMode="auto">
          <a:xfrm>
            <a:off x="692150" y="838200"/>
            <a:ext cx="677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a:solidFill>
                  <a:srgbClr val="990099"/>
                </a:solidFill>
              </a:rPr>
              <a:t>Economics Department</a:t>
            </a:r>
            <a:br>
              <a:rPr lang="en-GB" b="1" dirty="0">
                <a:solidFill>
                  <a:srgbClr val="990099"/>
                </a:solidFill>
              </a:rPr>
            </a:br>
            <a:endParaRPr lang="en-GB" dirty="0"/>
          </a:p>
        </p:txBody>
      </p:sp>
      <p:sp>
        <p:nvSpPr>
          <p:cNvPr id="11272" name="Rectangle 8"/>
          <p:cNvSpPr>
            <a:spLocks noChangeArrowheads="1"/>
          </p:cNvSpPr>
          <p:nvPr/>
        </p:nvSpPr>
        <p:spPr bwMode="auto">
          <a:xfrm>
            <a:off x="0" y="1447800"/>
            <a:ext cx="875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a:t>  </a:t>
            </a:r>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990099"/>
                </a:solidFill>
              </a:rPr>
              <a:t>What is computational/electronic market micro-structure ?</a:t>
            </a:r>
            <a:endParaRPr lang="en-GB" sz="2800" dirty="0">
              <a:solidFill>
                <a:srgbClr val="990099"/>
              </a:solidFill>
            </a:endParaRPr>
          </a:p>
        </p:txBody>
      </p:sp>
      <p:sp>
        <p:nvSpPr>
          <p:cNvPr id="3" name="Content Placeholder 2"/>
          <p:cNvSpPr>
            <a:spLocks noGrp="1"/>
          </p:cNvSpPr>
          <p:nvPr>
            <p:ph idx="1"/>
          </p:nvPr>
        </p:nvSpPr>
        <p:spPr/>
        <p:txBody>
          <a:bodyPr/>
          <a:lstStyle/>
          <a:p>
            <a:r>
              <a:rPr lang="en-GB" dirty="0" smtClean="0"/>
              <a:t>Alibaba, E-bay</a:t>
            </a:r>
          </a:p>
          <a:p>
            <a:r>
              <a:rPr lang="en-GB" dirty="0" smtClean="0"/>
              <a:t>Design of e-markets</a:t>
            </a:r>
          </a:p>
          <a:p>
            <a:r>
              <a:rPr lang="en-GB" dirty="0" smtClean="0"/>
              <a:t>Price Determination</a:t>
            </a:r>
          </a:p>
          <a:p>
            <a:r>
              <a:rPr lang="en-GB" dirty="0" smtClean="0"/>
              <a:t>Winner Determination</a:t>
            </a:r>
          </a:p>
          <a:p>
            <a:r>
              <a:rPr lang="en-GB" dirty="0" smtClean="0"/>
              <a:t>How to Access Electronic Markets ?</a:t>
            </a:r>
          </a:p>
          <a:p>
            <a:r>
              <a:rPr lang="en-GB" dirty="0" smtClean="0"/>
              <a:t>Algorithms needed</a:t>
            </a:r>
            <a:endParaRPr lang="en-GB" dirty="0"/>
          </a:p>
        </p:txBody>
      </p:sp>
    </p:spTree>
    <p:extLst>
      <p:ext uri="{BB962C8B-B14F-4D97-AF65-F5344CB8AC3E}">
        <p14:creationId xmlns:p14="http://schemas.microsoft.com/office/powerpoint/2010/main" val="1415402745"/>
      </p:ext>
    </p:extLst>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GB" altLang="en-US" sz="2400" dirty="0" smtClean="0"/>
              <a:t>Example of An Agent Based Economic Model: Canonical Example of Self-Reflexive Systems and Archetype of the Contrarian (called Liar in Math Logic)</a:t>
            </a:r>
          </a:p>
        </p:txBody>
      </p:sp>
      <p:sp>
        <p:nvSpPr>
          <p:cNvPr id="155651" name="Rectangle 3"/>
          <p:cNvSpPr>
            <a:spLocks noGrp="1" noChangeArrowheads="1"/>
          </p:cNvSpPr>
          <p:nvPr>
            <p:ph type="body" idx="1"/>
          </p:nvPr>
        </p:nvSpPr>
        <p:spPr/>
        <p:txBody>
          <a:bodyPr/>
          <a:lstStyle/>
          <a:p>
            <a:pPr eaLnBrk="1" hangingPunct="1">
              <a:lnSpc>
                <a:spcPct val="80000"/>
              </a:lnSpc>
              <a:defRPr/>
            </a:pPr>
            <a:r>
              <a:rPr lang="en-GB" altLang="en-US" sz="1400" dirty="0" smtClean="0"/>
              <a:t>First example developed by Santa Fe Institute is the Artificial Stock Market (ASM)</a:t>
            </a:r>
          </a:p>
          <a:p>
            <a:pPr eaLnBrk="1" hangingPunct="1">
              <a:lnSpc>
                <a:spcPct val="80000"/>
              </a:lnSpc>
              <a:buFont typeface="Wingdings" pitchFamily="2" charset="2"/>
              <a:buNone/>
              <a:defRPr/>
            </a:pPr>
            <a:endParaRPr lang="en-GB" altLang="en-US" sz="1400" dirty="0" smtClean="0"/>
          </a:p>
          <a:p>
            <a:pPr eaLnBrk="1" hangingPunct="1">
              <a:lnSpc>
                <a:spcPct val="80000"/>
              </a:lnSpc>
              <a:defRPr/>
            </a:pPr>
            <a:r>
              <a:rPr lang="en-GB" altLang="en-US" sz="1400" dirty="0" smtClean="0"/>
              <a:t>Brian Arthur gave a powerful rebuttal of why traditional economic analysis will fail to understand stock markets and why ACE modelling is needed</a:t>
            </a:r>
          </a:p>
          <a:p>
            <a:pPr eaLnBrk="1" hangingPunct="1">
              <a:lnSpc>
                <a:spcPct val="80000"/>
              </a:lnSpc>
              <a:defRPr/>
            </a:pPr>
            <a:endParaRPr lang="en-GB" altLang="en-US" sz="1400" dirty="0" smtClean="0"/>
          </a:p>
          <a:p>
            <a:pPr eaLnBrk="1" hangingPunct="1">
              <a:lnSpc>
                <a:spcPct val="80000"/>
              </a:lnSpc>
              <a:defRPr/>
            </a:pPr>
            <a:r>
              <a:rPr lang="en-GB" altLang="en-US" sz="1400" dirty="0" smtClean="0"/>
              <a:t>In a stock market an investor makes money if he/she can sell when everybody else is buying and buy when everybody else is selling.  </a:t>
            </a:r>
            <a:r>
              <a:rPr lang="en-GB" altLang="en-US" sz="1400" dirty="0" smtClean="0">
                <a:solidFill>
                  <a:srgbClr val="FF0000"/>
                </a:solidFill>
              </a:rPr>
              <a:t>In other words, one needs to be in the minority or contrarian</a:t>
            </a:r>
          </a:p>
          <a:p>
            <a:pPr eaLnBrk="1" hangingPunct="1">
              <a:lnSpc>
                <a:spcPct val="80000"/>
              </a:lnSpc>
              <a:buFont typeface="Wingdings" pitchFamily="2" charset="2"/>
              <a:buNone/>
              <a:defRPr/>
            </a:pPr>
            <a:endParaRPr lang="en-GB" altLang="en-US" sz="1400" dirty="0" smtClean="0">
              <a:solidFill>
                <a:srgbClr val="FF0000"/>
              </a:solidFill>
            </a:endParaRPr>
          </a:p>
          <a:p>
            <a:pPr eaLnBrk="1" hangingPunct="1">
              <a:lnSpc>
                <a:spcPct val="80000"/>
              </a:lnSpc>
              <a:defRPr/>
            </a:pPr>
            <a:r>
              <a:rPr lang="en-GB" altLang="en-US" sz="1400" dirty="0" smtClean="0"/>
              <a:t>Arthur called this the El </a:t>
            </a:r>
            <a:r>
              <a:rPr lang="en-GB" altLang="en-US" sz="1400" dirty="0" err="1" smtClean="0"/>
              <a:t>Farol</a:t>
            </a:r>
            <a:r>
              <a:rPr lang="en-GB" altLang="en-US" sz="1400" dirty="0" smtClean="0"/>
              <a:t> Bar problem.  You want to go to the pub when it is not crowded.  Assume everybody else wants to do the same.  How can you rationally decide/strategize to succeed in this objective of being in the minority ?</a:t>
            </a:r>
          </a:p>
          <a:p>
            <a:pPr eaLnBrk="1" hangingPunct="1">
              <a:lnSpc>
                <a:spcPct val="80000"/>
              </a:lnSpc>
              <a:buFont typeface="Wingdings" pitchFamily="2" charset="2"/>
              <a:buNone/>
              <a:defRPr/>
            </a:pPr>
            <a:endParaRPr lang="en-GB" altLang="en-US" sz="1400" dirty="0" smtClean="0"/>
          </a:p>
          <a:p>
            <a:pPr eaLnBrk="1" hangingPunct="1">
              <a:lnSpc>
                <a:spcPct val="80000"/>
              </a:lnSpc>
              <a:defRPr/>
            </a:pPr>
            <a:r>
              <a:rPr lang="en-GB" altLang="en-US" sz="1400" dirty="0" smtClean="0"/>
              <a:t>If all of us have the same forecasting model to work out how many people will turn up – say our model says it will be 80% full – then as all of us do not want to be there when it is crowded – none of us will go.</a:t>
            </a:r>
          </a:p>
          <a:p>
            <a:pPr eaLnBrk="1" hangingPunct="1">
              <a:lnSpc>
                <a:spcPct val="80000"/>
              </a:lnSpc>
              <a:buFont typeface="Wingdings" pitchFamily="2" charset="2"/>
              <a:buNone/>
              <a:defRPr/>
            </a:pPr>
            <a:endParaRPr lang="en-GB" altLang="en-US" sz="1400" dirty="0" smtClean="0"/>
          </a:p>
          <a:p>
            <a:pPr eaLnBrk="1" hangingPunct="1">
              <a:lnSpc>
                <a:spcPct val="80000"/>
              </a:lnSpc>
              <a:defRPr/>
            </a:pPr>
            <a:r>
              <a:rPr lang="en-GB" altLang="en-US" sz="1400" dirty="0" smtClean="0"/>
              <a:t>This contradicts the prediction of our model and in fact we should go. If all reasoned this way – once again we will fail etc. So there is no </a:t>
            </a:r>
            <a:r>
              <a:rPr lang="en-GB" altLang="en-US" sz="1400" b="1" dirty="0" smtClean="0"/>
              <a:t>Homogenous Rational Expectations</a:t>
            </a:r>
            <a:r>
              <a:rPr lang="en-GB" altLang="en-US" sz="1400" dirty="0" smtClean="0"/>
              <a:t> and no rational way in which we can decide to go. Traditional economics cannot deal with this</a:t>
            </a:r>
          </a:p>
          <a:p>
            <a:pPr eaLnBrk="1" hangingPunct="1">
              <a:lnSpc>
                <a:spcPct val="80000"/>
              </a:lnSpc>
              <a:buFont typeface="Wingdings" pitchFamily="2" charset="2"/>
              <a:buNone/>
              <a:defRPr/>
            </a:pPr>
            <a:endParaRPr lang="en-GB" altLang="en-US" sz="1400" dirty="0" smtClean="0"/>
          </a:p>
          <a:p>
            <a:pPr eaLnBrk="1" hangingPunct="1">
              <a:lnSpc>
                <a:spcPct val="80000"/>
              </a:lnSpc>
              <a:defRPr/>
            </a:pPr>
            <a:r>
              <a:rPr lang="en-GB" altLang="en-US" sz="1400" dirty="0" smtClean="0"/>
              <a:t>Hence, Brian Arthur said we must use ACE models and see how the system dynamically self-organizes </a:t>
            </a:r>
          </a:p>
          <a:p>
            <a:pPr eaLnBrk="1" hangingPunct="1">
              <a:lnSpc>
                <a:spcPct val="80000"/>
              </a:lnSpc>
              <a:buFont typeface="Wingdings" pitchFamily="2" charset="2"/>
              <a:buNone/>
              <a:defRPr/>
            </a:pPr>
            <a:endParaRPr lang="en-GB" altLang="en-US" sz="1400" dirty="0" smtClean="0"/>
          </a:p>
          <a:p>
            <a:pPr eaLnBrk="1" hangingPunct="1">
              <a:lnSpc>
                <a:spcPct val="80000"/>
              </a:lnSpc>
              <a:defRPr/>
            </a:pPr>
            <a:endParaRPr lang="en-GB" altLang="en-US" sz="1400" dirty="0" smtClean="0"/>
          </a:p>
          <a:p>
            <a:pPr eaLnBrk="1" hangingPunct="1">
              <a:lnSpc>
                <a:spcPct val="80000"/>
              </a:lnSpc>
              <a:defRPr/>
            </a:pPr>
            <a:endParaRPr lang="en-GB" altLang="en-US" sz="1400" dirty="0" smtClean="0"/>
          </a:p>
          <a:p>
            <a:pPr eaLnBrk="1" hangingPunct="1">
              <a:lnSpc>
                <a:spcPct val="80000"/>
              </a:lnSpc>
              <a:buFont typeface="Wingdings" pitchFamily="2" charset="2"/>
              <a:buNone/>
              <a:defRPr/>
            </a:pPr>
            <a:endParaRPr lang="en-GB" altLang="en-US" sz="1400" dirty="0" smtClean="0"/>
          </a:p>
          <a:p>
            <a:pPr eaLnBrk="1" hangingPunct="1">
              <a:lnSpc>
                <a:spcPct val="80000"/>
              </a:lnSpc>
              <a:buFont typeface="Wingdings" pitchFamily="2" charset="2"/>
              <a:buNone/>
              <a:defRPr/>
            </a:pPr>
            <a:endParaRPr lang="en-GB" altLang="en-US" sz="1400" dirty="0" smtClean="0"/>
          </a:p>
          <a:p>
            <a:pPr eaLnBrk="1" hangingPunct="1">
              <a:lnSpc>
                <a:spcPct val="80000"/>
              </a:lnSpc>
              <a:defRPr/>
            </a:pPr>
            <a:endParaRPr lang="en-GB" altLang="en-US" sz="1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54770"/>
            <a:ext cx="7886700" cy="1325563"/>
          </a:xfrm>
        </p:spPr>
        <p:txBody>
          <a:bodyPr/>
          <a:lstStyle/>
          <a:p>
            <a:pPr algn="ctr"/>
            <a:r>
              <a:rPr lang="en-US" altLang="zh-CN" sz="2400" i="1" dirty="0" smtClean="0"/>
              <a:t>Winning a stock game a non-computable game : There are winning strategies but no algorithm for this</a:t>
            </a:r>
            <a:endParaRPr lang="zh-CN" altLang="en-US" sz="2400" i="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380332"/>
                <a:ext cx="7810500" cy="5477668"/>
              </a:xfrm>
            </p:spPr>
            <p:txBody>
              <a:bodyPr>
                <a:normAutofit/>
              </a:bodyPr>
              <a:lstStyle/>
              <a:p>
                <a:pPr marL="0" indent="0" algn="ctr">
                  <a:buNone/>
                </a:pPr>
                <a:r>
                  <a:rPr lang="en-US" altLang="zh-CN" b="1" dirty="0" smtClean="0"/>
                  <a:t>No unique algorithm/optimal strategy</a:t>
                </a:r>
              </a:p>
              <a:p>
                <a:pPr marL="0" indent="0">
                  <a:buNone/>
                </a:pPr>
                <a:r>
                  <a:rPr lang="en-US" altLang="zh-CN" i="1" dirty="0" smtClean="0"/>
                  <a:t>Reason: Price determination is Self-Reflexive, </a:t>
                </a:r>
                <a14:m>
                  <m:oMath xmlns:m="http://schemas.openxmlformats.org/officeDocument/2006/math">
                    <m:sSub>
                      <m:sSubPr>
                        <m:ctrlPr>
                          <a:rPr lang="zh-CN" altLang="zh-CN" sz="2400" i="1">
                            <a:latin typeface="Cambria Math"/>
                          </a:rPr>
                        </m:ctrlPr>
                      </m:sSubPr>
                      <m:e>
                        <m:r>
                          <a:rPr lang="en-US" altLang="zh-CN" sz="2400" i="1">
                            <a:latin typeface="Cambria Math"/>
                          </a:rPr>
                          <m:t>𝑃</m:t>
                        </m:r>
                      </m:e>
                      <m:sub>
                        <m:r>
                          <a:rPr lang="en-US" altLang="zh-CN" sz="2400" i="1">
                            <a:latin typeface="Cambria Math"/>
                          </a:rPr>
                          <m:t>𝑡</m:t>
                        </m:r>
                        <m:r>
                          <a:rPr lang="en-US" altLang="zh-CN" sz="2400" i="1">
                            <a:latin typeface="Cambria Math"/>
                          </a:rPr>
                          <m:t>+1</m:t>
                        </m:r>
                      </m:sub>
                    </m:sSub>
                    <m:r>
                      <a:rPr lang="en-US" altLang="zh-CN" sz="2400" i="1">
                        <a:latin typeface="Cambria Math"/>
                      </a:rPr>
                      <m:t>=</m:t>
                    </m:r>
                    <m:r>
                      <a:rPr lang="en-US" altLang="zh-CN" sz="2400" i="1">
                        <a:latin typeface="Cambria Math"/>
                      </a:rPr>
                      <m:t>𝑔</m:t>
                    </m:r>
                    <m:r>
                      <a:rPr lang="en-US" altLang="zh-CN" sz="2400" i="1">
                        <a:latin typeface="Cambria Math"/>
                      </a:rPr>
                      <m:t>(</m:t>
                    </m:r>
                    <m:nary>
                      <m:naryPr>
                        <m:chr m:val="∑"/>
                        <m:limLoc m:val="undOvr"/>
                        <m:ctrlPr>
                          <a:rPr lang="zh-CN" altLang="zh-CN" sz="2400" i="1">
                            <a:latin typeface="Cambria Math"/>
                          </a:rPr>
                        </m:ctrlPr>
                      </m:naryPr>
                      <m:sub>
                        <m:r>
                          <a:rPr lang="en-US" altLang="zh-CN" sz="2400" i="1">
                            <a:latin typeface="Cambria Math"/>
                          </a:rPr>
                          <m:t>𝑖</m:t>
                        </m:r>
                        <m:r>
                          <a:rPr lang="en-US" altLang="zh-CN" sz="2400" i="1">
                            <a:latin typeface="Cambria Math"/>
                          </a:rPr>
                          <m:t>=1</m:t>
                        </m:r>
                      </m:sub>
                      <m:sup>
                        <m:r>
                          <a:rPr lang="en-US" altLang="zh-CN" sz="2400" i="1">
                            <a:latin typeface="Cambria Math"/>
                          </a:rPr>
                          <m:t>𝑁</m:t>
                        </m:r>
                      </m:sup>
                      <m:e>
                        <m:sSub>
                          <m:sSubPr>
                            <m:ctrlPr>
                              <a:rPr lang="zh-CN" altLang="zh-CN" sz="2400" i="1">
                                <a:latin typeface="Cambria Math"/>
                              </a:rPr>
                            </m:ctrlPr>
                          </m:sSubPr>
                          <m:e>
                            <m:r>
                              <a:rPr lang="en-US" altLang="zh-CN" sz="2400" i="1">
                                <a:latin typeface="Cambria Math"/>
                              </a:rPr>
                              <m:t>𝛽</m:t>
                            </m:r>
                          </m:e>
                          <m:sub>
                            <m:r>
                              <a:rPr lang="en-US" altLang="zh-CN" sz="2400" i="1">
                                <a:latin typeface="Cambria Math"/>
                              </a:rPr>
                              <m:t>𝑖𝑡</m:t>
                            </m:r>
                          </m:sub>
                        </m:sSub>
                      </m:e>
                    </m:nary>
                  </m:oMath>
                </a14:m>
                <a:r>
                  <a:rPr lang="en-US" altLang="zh-CN" sz="2400" dirty="0"/>
                  <a:t>(</a:t>
                </a:r>
                <a14:m>
                  <m:oMath xmlns:m="http://schemas.openxmlformats.org/officeDocument/2006/math">
                    <m:sSub>
                      <m:sSubPr>
                        <m:ctrlPr>
                          <a:rPr lang="zh-CN" altLang="zh-CN" sz="2400" i="1">
                            <a:latin typeface="Cambria Math"/>
                          </a:rPr>
                        </m:ctrlPr>
                      </m:sSubPr>
                      <m:e>
                        <m:acc>
                          <m:accPr>
                            <m:chr m:val="̂"/>
                            <m:ctrlPr>
                              <a:rPr lang="zh-CN" altLang="zh-CN" sz="2400" i="1">
                                <a:latin typeface="Cambria Math"/>
                              </a:rPr>
                            </m:ctrlPr>
                          </m:accPr>
                          <m:e>
                            <m:r>
                              <a:rPr lang="en-GB" altLang="zh-CN" sz="2400" i="1">
                                <a:latin typeface="Cambria Math"/>
                              </a:rPr>
                              <m:t>𝑓</m:t>
                            </m:r>
                          </m:e>
                        </m:acc>
                      </m:e>
                      <m:sub>
                        <m:r>
                          <a:rPr lang="en-GB" altLang="zh-CN" sz="2400" i="1">
                            <a:latin typeface="Cambria Math"/>
                          </a:rPr>
                          <m:t>𝑖𝑡</m:t>
                        </m:r>
                      </m:sub>
                    </m:sSub>
                    <m:r>
                      <a:rPr lang="en-GB" altLang="zh-CN" sz="2400" i="1">
                        <a:latin typeface="Cambria Math"/>
                      </a:rPr>
                      <m:t>(</m:t>
                    </m:r>
                    <m:sSub>
                      <m:sSubPr>
                        <m:ctrlPr>
                          <a:rPr lang="zh-CN" altLang="zh-CN" sz="2400" i="1">
                            <a:latin typeface="Cambria Math"/>
                          </a:rPr>
                        </m:ctrlPr>
                      </m:sSubPr>
                      <m:e>
                        <m:r>
                          <a:rPr lang="en-GB" altLang="zh-CN" sz="2400" i="1">
                            <a:latin typeface="Cambria Math"/>
                          </a:rPr>
                          <m:t>𝑃</m:t>
                        </m:r>
                      </m:e>
                      <m:sub>
                        <m:r>
                          <a:rPr lang="en-GB" altLang="zh-CN" sz="2400" i="1">
                            <a:latin typeface="Cambria Math"/>
                          </a:rPr>
                          <m:t>𝑡</m:t>
                        </m:r>
                        <m:r>
                          <a:rPr lang="en-US" altLang="zh-CN" sz="2400" i="1">
                            <a:latin typeface="Cambria Math" panose="02040503050406030204" pitchFamily="18" charset="0"/>
                          </a:rPr>
                          <m:t>+1</m:t>
                        </m:r>
                      </m:sub>
                    </m:sSub>
                    <m:r>
                      <a:rPr lang="en-GB" altLang="zh-CN" sz="2400" i="1">
                        <a:latin typeface="Cambria Math"/>
                      </a:rPr>
                      <m:t>)</m:t>
                    </m:r>
                  </m:oMath>
                </a14:m>
                <a:r>
                  <a:rPr lang="en-GB" altLang="zh-CN" sz="2400" dirty="0"/>
                  <a:t>))</a:t>
                </a:r>
                <a:endParaRPr lang="en-GB" altLang="zh-CN" sz="2400" dirty="0" smtClean="0"/>
              </a:p>
              <a:p>
                <a:pPr marL="0" indent="0" algn="ctr">
                  <a:buNone/>
                </a:pPr>
                <a:endParaRPr lang="en-GB" altLang="zh-CN" dirty="0" smtClean="0"/>
              </a:p>
              <a:p>
                <a:pPr marL="0" indent="0" algn="ctr">
                  <a:buNone/>
                </a:pPr>
                <a:endParaRPr lang="en-US" altLang="zh-CN" i="1" dirty="0" smtClean="0"/>
              </a:p>
              <a:p>
                <a:pPr marL="0" indent="0" algn="ctr">
                  <a:buNone/>
                </a:pPr>
                <a:endParaRPr lang="en-US" altLang="zh-CN" i="1" dirty="0" smtClean="0"/>
              </a:p>
              <a:p>
                <a:pPr marL="0" indent="0" algn="ctr">
                  <a:buNone/>
                </a:pPr>
                <a14:m>
                  <m:oMath xmlns:m="http://schemas.openxmlformats.org/officeDocument/2006/math">
                    <m:sSub>
                      <m:sSubPr>
                        <m:ctrlPr>
                          <a:rPr lang="zh-CN" altLang="zh-CN" i="1">
                            <a:latin typeface="Cambria Math"/>
                          </a:rPr>
                        </m:ctrlPr>
                      </m:sSubPr>
                      <m:e>
                        <m:r>
                          <a:rPr lang="en-US" altLang="zh-CN" i="1">
                            <a:latin typeface="Cambria Math"/>
                          </a:rPr>
                          <m:t>𝑃</m:t>
                        </m:r>
                      </m:e>
                      <m:sub>
                        <m:r>
                          <a:rPr lang="en-US" altLang="zh-CN" i="1">
                            <a:latin typeface="Cambria Math"/>
                          </a:rPr>
                          <m:t>𝑡</m:t>
                        </m:r>
                        <m:r>
                          <a:rPr lang="en-US" altLang="zh-CN" i="1">
                            <a:latin typeface="Cambria Math"/>
                          </a:rPr>
                          <m:t>+1</m:t>
                        </m:r>
                      </m:sub>
                    </m:sSub>
                    <m:r>
                      <a:rPr lang="en-US" altLang="zh-CN" b="0" i="1" smtClean="0">
                        <a:latin typeface="Cambria Math"/>
                      </a:rPr>
                      <m:t> </m:t>
                    </m:r>
                    <m:r>
                      <a:rPr lang="en-GB" altLang="zh-CN" b="0" i="1" smtClean="0">
                        <a:latin typeface="Cambria Math"/>
                      </a:rPr>
                      <m:t>𝑡h𝑒</m:t>
                    </m:r>
                    <m:r>
                      <a:rPr lang="en-GB" altLang="zh-CN" b="0" i="1" smtClean="0">
                        <a:latin typeface="Cambria Math"/>
                      </a:rPr>
                      <m:t> </m:t>
                    </m:r>
                    <m:r>
                      <a:rPr lang="en-GB" altLang="zh-CN" b="0" i="1" smtClean="0">
                        <a:latin typeface="Cambria Math"/>
                      </a:rPr>
                      <m:t>𝑜𝑢𝑡𝑐𝑜𝑚𝑒</m:t>
                    </m:r>
                    <m:r>
                      <a:rPr lang="en-GB" altLang="zh-CN" b="0" i="1" smtClean="0">
                        <a:latin typeface="Cambria Math"/>
                      </a:rPr>
                      <m:t> </m:t>
                    </m:r>
                    <m:r>
                      <a:rPr lang="en-GB" altLang="zh-CN" b="0" i="1" smtClean="0">
                        <a:latin typeface="Cambria Math"/>
                      </a:rPr>
                      <m:t>𝑜𝑛</m:t>
                    </m:r>
                    <m:r>
                      <a:rPr lang="en-US" altLang="zh-CN" b="0" i="1" smtClean="0">
                        <a:latin typeface="Cambria Math"/>
                      </a:rPr>
                      <m:t> </m:t>
                    </m:r>
                    <m:r>
                      <a:rPr lang="en-GB" altLang="zh-CN" b="0" i="1" smtClean="0">
                        <a:latin typeface="Cambria Math"/>
                      </a:rPr>
                      <m:t>𝐿𝐻𝑆</m:t>
                    </m:r>
                    <m:r>
                      <a:rPr lang="en-US" altLang="zh-CN" b="0" i="1" smtClean="0">
                        <a:latin typeface="Cambria Math"/>
                      </a:rPr>
                      <m:t> </m:t>
                    </m:r>
                    <m:r>
                      <a:rPr lang="en-GB" altLang="zh-CN" b="0" i="1" smtClean="0">
                        <a:latin typeface="Cambria Math"/>
                      </a:rPr>
                      <m:t>𝑏𝑎𝑠𝑒𝑑</m:t>
                    </m:r>
                    <m:r>
                      <a:rPr lang="en-GB" altLang="zh-CN" b="0" i="1" smtClean="0">
                        <a:latin typeface="Cambria Math"/>
                      </a:rPr>
                      <m:t> </m:t>
                    </m:r>
                    <m:r>
                      <a:rPr lang="en-GB" altLang="zh-CN" b="0" i="1" smtClean="0">
                        <a:latin typeface="Cambria Math"/>
                      </a:rPr>
                      <m:t>𝑜𝑛</m:t>
                    </m:r>
                    <m:r>
                      <a:rPr lang="en-GB" altLang="zh-CN" b="0" i="1" smtClean="0">
                        <a:latin typeface="Cambria Math"/>
                      </a:rPr>
                      <m:t> </m:t>
                    </m:r>
                  </m:oMath>
                </a14:m>
                <a:r>
                  <a:rPr lang="en-GB" altLang="zh-CN" i="1" dirty="0" smtClean="0">
                    <a:latin typeface="Times New Roman" panose="02020603050405020304" pitchFamily="18" charset="0"/>
                    <a:cs typeface="Times New Roman" panose="02020603050405020304" pitchFamily="18" charset="0"/>
                  </a:rPr>
                  <a:t>beliefs of the same</a:t>
                </a:r>
                <a:r>
                  <a:rPr lang="en-GB" altLang="zh-CN" dirty="0" smtClean="0">
                    <a:latin typeface="Times New Roman" panose="02020603050405020304" pitchFamily="18" charset="0"/>
                    <a:cs typeface="Times New Roman" panose="02020603050405020304" pitchFamily="18" charset="0"/>
                  </a:rPr>
                  <a:t> on RHS</a:t>
                </a:r>
              </a:p>
              <a:p>
                <a:pPr marL="0" indent="0">
                  <a:buNone/>
                </a:pPr>
                <a:endParaRPr lang="en-US" altLang="zh-CN" b="1" dirty="0"/>
              </a:p>
              <a:p>
                <a:pPr marL="0" indent="0" algn="ctr">
                  <a:buNone/>
                </a:pPr>
                <a:endParaRPr lang="en-GB" altLang="zh-CN" dirty="0"/>
              </a:p>
              <a:p>
                <a:pPr marL="0" indent="0" algn="ctr">
                  <a:buNone/>
                </a:pPr>
                <a:endParaRPr lang="en-US" altLang="zh-CN" i="1"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380332"/>
                <a:ext cx="7810500" cy="5477668"/>
              </a:xfrm>
              <a:blipFill rotWithShape="1">
                <a:blip r:embed="rId2"/>
                <a:stretch>
                  <a:fillRect l="-1952" t="-1446" r="-1171"/>
                </a:stretch>
              </a:blipFill>
            </p:spPr>
            <p:txBody>
              <a:bodyPr/>
              <a:lstStyle/>
              <a:p>
                <a:r>
                  <a:rPr lang="en-GB">
                    <a:noFill/>
                  </a:rPr>
                  <a:t> </a:t>
                </a:r>
              </a:p>
            </p:txBody>
          </p:sp>
        </mc:Fallback>
      </mc:AlternateContent>
      <p:sp>
        <p:nvSpPr>
          <p:cNvPr id="4" name="上弧形箭头 3"/>
          <p:cNvSpPr/>
          <p:nvPr/>
        </p:nvSpPr>
        <p:spPr>
          <a:xfrm>
            <a:off x="3838571" y="3073648"/>
            <a:ext cx="1781175" cy="787400"/>
          </a:xfrm>
          <a:prstGeom prst="curvedDownArrow">
            <a:avLst>
              <a:gd name="adj1" fmla="val 2878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上弧形箭头 10"/>
          <p:cNvSpPr/>
          <p:nvPr/>
        </p:nvSpPr>
        <p:spPr>
          <a:xfrm rot="10800000">
            <a:off x="3838570" y="3841867"/>
            <a:ext cx="1781175" cy="754855"/>
          </a:xfrm>
          <a:prstGeom prst="curvedDownArrow">
            <a:avLst>
              <a:gd name="adj1" fmla="val 2878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5364812" y="3059668"/>
            <a:ext cx="2591564" cy="646331"/>
          </a:xfrm>
          <a:prstGeom prst="rect">
            <a:avLst/>
          </a:prstGeom>
          <a:noFill/>
        </p:spPr>
        <p:txBody>
          <a:bodyPr wrap="square" rtlCol="0">
            <a:spAutoFit/>
          </a:bodyPr>
          <a:lstStyle/>
          <a:p>
            <a:r>
              <a:rPr lang="en-GB" altLang="zh-CN" i="1" dirty="0" smtClean="0"/>
              <a:t>Strategies based on beliefs of future price</a:t>
            </a:r>
            <a:endParaRPr lang="en-GB" altLang="zh-CN" i="1" dirty="0"/>
          </a:p>
        </p:txBody>
      </p:sp>
      <p:sp>
        <p:nvSpPr>
          <p:cNvPr id="16" name="文本框 15"/>
          <p:cNvSpPr txBox="1"/>
          <p:nvPr/>
        </p:nvSpPr>
        <p:spPr>
          <a:xfrm>
            <a:off x="5724128" y="4221088"/>
            <a:ext cx="1903085" cy="369332"/>
          </a:xfrm>
          <a:prstGeom prst="rect">
            <a:avLst/>
          </a:prstGeom>
          <a:noFill/>
        </p:spPr>
        <p:txBody>
          <a:bodyPr wrap="none" rtlCol="0">
            <a:spAutoFit/>
          </a:bodyPr>
          <a:lstStyle/>
          <a:p>
            <a:r>
              <a:rPr lang="en-US" altLang="zh-CN" i="1" dirty="0" smtClean="0"/>
              <a:t>Modifying beliefs</a:t>
            </a:r>
            <a:endParaRPr lang="zh-CN" altLang="en-US" i="1" dirty="0"/>
          </a:p>
        </p:txBody>
      </p:sp>
      <mc:AlternateContent xmlns:mc="http://schemas.openxmlformats.org/markup-compatibility/2006" xmlns:a14="http://schemas.microsoft.com/office/drawing/2010/main">
        <mc:Choice Requires="a14">
          <p:sp>
            <p:nvSpPr>
              <p:cNvPr id="8" name="矩形 7"/>
              <p:cNvSpPr/>
              <p:nvPr/>
            </p:nvSpPr>
            <p:spPr>
              <a:xfrm>
                <a:off x="762000" y="5874465"/>
                <a:ext cx="7677150" cy="9389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𝑔</m:t>
                      </m:r>
                      <m:d>
                        <m:dPr>
                          <m:ctrlPr>
                            <a:rPr lang="en-US" altLang="zh-CN" i="1">
                              <a:latin typeface="Cambria Math"/>
                            </a:rPr>
                          </m:ctrlPr>
                        </m:dPr>
                        <m:e>
                          <m:r>
                            <a:rPr lang="en-US" altLang="zh-CN" i="1">
                              <a:latin typeface="Cambria Math" panose="02040503050406030204" pitchFamily="18" charset="0"/>
                              <a:ea typeface="Cambria Math" panose="02040503050406030204" pitchFamily="18" charset="0"/>
                            </a:rPr>
                            <m:t>∙</m:t>
                          </m:r>
                        </m:e>
                      </m:d>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𝑖𝑠</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𝑡h𝑒</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𝑝𝑟𝑖𝑐𝑒</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𝑑𝑒𝑡𝑒𝑟𝑚𝑖𝑛𝑎𝑡𝑖𝑜𝑛</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𝑓𝑢𝑛𝑐𝑡𝑖𝑜𝑛</m:t>
                      </m:r>
                    </m:oMath>
                  </m:oMathPara>
                </a14:m>
                <a:endParaRPr lang="en-US" altLang="zh-CN" i="1" dirty="0"/>
              </a:p>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GB" altLang="zh-CN" i="1">
                              <a:latin typeface="Cambria Math"/>
                            </a:rPr>
                            <m:t>𝛽</m:t>
                          </m:r>
                        </m:e>
                        <m:sub>
                          <m:r>
                            <m:rPr>
                              <m:sty m:val="p"/>
                            </m:rPr>
                            <a:rPr lang="en-GB" altLang="zh-CN">
                              <a:latin typeface="Cambria Math"/>
                            </a:rPr>
                            <m:t>it</m:t>
                          </m:r>
                        </m:sub>
                      </m:sSub>
                      <m:r>
                        <a:rPr lang="en-GB" altLang="zh-CN">
                          <a:latin typeface="Cambria Math"/>
                        </a:rPr>
                        <m:t> </m:t>
                      </m:r>
                      <m:r>
                        <a:rPr lang="en-GB" altLang="zh-CN" i="1">
                          <a:latin typeface="Cambria Math"/>
                        </a:rPr>
                        <m:t>𝑖𝑠</m:t>
                      </m:r>
                      <m:r>
                        <a:rPr lang="en-GB" altLang="zh-CN" i="1">
                          <a:latin typeface="Cambria Math"/>
                        </a:rPr>
                        <m:t> </m:t>
                      </m:r>
                      <m:r>
                        <a:rPr lang="en-GB" altLang="zh-CN" i="1">
                          <a:latin typeface="Cambria Math"/>
                        </a:rPr>
                        <m:t>𝑡h𝑒</m:t>
                      </m:r>
                      <m:r>
                        <a:rPr lang="en-GB" altLang="zh-CN" i="1">
                          <a:latin typeface="Cambria Math"/>
                        </a:rPr>
                        <m:t> </m:t>
                      </m:r>
                      <m:r>
                        <a:rPr lang="en-GB" altLang="zh-CN" i="1">
                          <a:latin typeface="Cambria Math"/>
                        </a:rPr>
                        <m:t>𝑠𝑡𝑟𝑎𝑡𝑒𝑔𝑦</m:t>
                      </m:r>
                      <m:r>
                        <a:rPr lang="en-GB" altLang="zh-CN" i="1">
                          <a:latin typeface="Cambria Math"/>
                        </a:rPr>
                        <m:t> </m:t>
                      </m:r>
                      <m:r>
                        <a:rPr lang="en-GB" altLang="zh-CN" i="1">
                          <a:latin typeface="Cambria Math"/>
                        </a:rPr>
                        <m:t>𝑜𝑓</m:t>
                      </m:r>
                      <m:r>
                        <a:rPr lang="en-GB" altLang="zh-CN" i="1">
                          <a:latin typeface="Cambria Math"/>
                        </a:rPr>
                        <m:t> </m:t>
                      </m:r>
                      <m:r>
                        <a:rPr lang="en-GB" altLang="zh-CN" i="1">
                          <a:latin typeface="Cambria Math"/>
                        </a:rPr>
                        <m:t>𝑖𝑛𝑑𝑖𝑣𝑖𝑑𝑢𝑎𝑙</m:t>
                      </m:r>
                      <m:r>
                        <a:rPr lang="en-GB" altLang="zh-CN" i="1">
                          <a:latin typeface="Cambria Math"/>
                        </a:rPr>
                        <m:t> </m:t>
                      </m:r>
                      <m:r>
                        <a:rPr lang="en-GB" altLang="zh-CN" i="1">
                          <a:latin typeface="Cambria Math"/>
                        </a:rPr>
                        <m:t>𝑎𝑔𝑒𝑛𝑡</m:t>
                      </m:r>
                      <m:r>
                        <a:rPr lang="en-GB" altLang="zh-CN" i="1">
                          <a:latin typeface="Cambria Math"/>
                        </a:rPr>
                        <m:t> </m:t>
                      </m:r>
                      <m:r>
                        <a:rPr lang="en-GB" altLang="zh-CN" i="1">
                          <a:latin typeface="Cambria Math"/>
                        </a:rPr>
                        <m:t>𝑎𝑡</m:t>
                      </m:r>
                      <m:r>
                        <a:rPr lang="en-GB" altLang="zh-CN" i="1">
                          <a:latin typeface="Cambria Math"/>
                        </a:rPr>
                        <m:t> </m:t>
                      </m:r>
                      <m:r>
                        <a:rPr lang="en-GB" altLang="zh-CN" i="1">
                          <a:latin typeface="Cambria Math"/>
                        </a:rPr>
                        <m:t>𝑡𝑖𝑚𝑒</m:t>
                      </m:r>
                      <m:r>
                        <a:rPr lang="en-GB" altLang="zh-CN" i="1">
                          <a:latin typeface="Cambria Math"/>
                        </a:rPr>
                        <m:t> </m:t>
                      </m:r>
                      <m:r>
                        <a:rPr lang="en-GB" altLang="zh-CN" i="1">
                          <a:latin typeface="Cambria Math"/>
                        </a:rPr>
                        <m:t>𝑡</m:t>
                      </m:r>
                    </m:oMath>
                  </m:oMathPara>
                </a14:m>
                <a:endParaRPr lang="zh-CN" altLang="zh-CN" i="1" dirty="0"/>
              </a:p>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acc>
                            <m:accPr>
                              <m:chr m:val="̂"/>
                              <m:ctrlPr>
                                <a:rPr lang="zh-CN" altLang="zh-CN" i="1">
                                  <a:latin typeface="Cambria Math"/>
                                </a:rPr>
                              </m:ctrlPr>
                            </m:accPr>
                            <m:e>
                              <m:r>
                                <a:rPr lang="en-GB" altLang="zh-CN" i="1">
                                  <a:latin typeface="Cambria Math"/>
                                </a:rPr>
                                <m:t>𝑓</m:t>
                              </m:r>
                            </m:e>
                          </m:acc>
                        </m:e>
                        <m:sub>
                          <m:r>
                            <m:rPr>
                              <m:sty m:val="p"/>
                            </m:rPr>
                            <a:rPr lang="en-GB" altLang="zh-CN">
                              <a:latin typeface="Cambria Math"/>
                            </a:rPr>
                            <m:t>it</m:t>
                          </m:r>
                        </m:sub>
                      </m:sSub>
                      <m:r>
                        <a:rPr lang="en-GB" altLang="zh-CN" i="1">
                          <a:latin typeface="Cambria Math"/>
                        </a:rPr>
                        <m:t> </m:t>
                      </m:r>
                      <m:r>
                        <a:rPr lang="en-GB" altLang="zh-CN" i="1">
                          <a:latin typeface="Cambria Math"/>
                        </a:rPr>
                        <m:t>𝑖𝑠</m:t>
                      </m:r>
                      <m:r>
                        <a:rPr lang="en-GB" altLang="zh-CN" i="1">
                          <a:latin typeface="Cambria Math"/>
                        </a:rPr>
                        <m:t> </m:t>
                      </m:r>
                      <m:r>
                        <a:rPr lang="en-GB" altLang="zh-CN" i="1">
                          <a:latin typeface="Cambria Math"/>
                        </a:rPr>
                        <m:t>𝑡h𝑒</m:t>
                      </m:r>
                      <m:r>
                        <a:rPr lang="en-GB" altLang="zh-CN" i="1">
                          <a:latin typeface="Cambria Math"/>
                        </a:rPr>
                        <m:t> </m:t>
                      </m:r>
                      <m:r>
                        <a:rPr lang="en-GB" altLang="zh-CN" i="1">
                          <a:latin typeface="Cambria Math"/>
                        </a:rPr>
                        <m:t>𝑏𝑒𝑙𝑖𝑒𝑓</m:t>
                      </m:r>
                      <m:r>
                        <a:rPr lang="en-GB" altLang="zh-CN" i="1">
                          <a:latin typeface="Cambria Math"/>
                        </a:rPr>
                        <m:t> </m:t>
                      </m:r>
                      <m:r>
                        <a:rPr lang="en-GB" altLang="zh-CN" i="1">
                          <a:latin typeface="Cambria Math"/>
                        </a:rPr>
                        <m:t>𝑜𝑓</m:t>
                      </m:r>
                      <m:r>
                        <a:rPr lang="en-GB" altLang="zh-CN" i="1">
                          <a:latin typeface="Cambria Math"/>
                        </a:rPr>
                        <m:t> </m:t>
                      </m:r>
                      <m:r>
                        <a:rPr lang="en-GB" altLang="zh-CN" i="1">
                          <a:latin typeface="Cambria Math"/>
                        </a:rPr>
                        <m:t>𝑖𝑛𝑑𝑖𝑣𝑖𝑑𝑢𝑎𝑙</m:t>
                      </m:r>
                      <m:r>
                        <a:rPr lang="en-GB" altLang="zh-CN" i="1">
                          <a:latin typeface="Cambria Math"/>
                        </a:rPr>
                        <m:t> </m:t>
                      </m:r>
                      <m:r>
                        <a:rPr lang="en-GB" altLang="zh-CN" i="1">
                          <a:latin typeface="Cambria Math"/>
                        </a:rPr>
                        <m:t>𝑎𝑔𝑒𝑛𝑡</m:t>
                      </m:r>
                      <m:r>
                        <a:rPr lang="en-GB" altLang="zh-CN" i="1">
                          <a:latin typeface="Cambria Math"/>
                        </a:rPr>
                        <m:t> </m:t>
                      </m:r>
                      <m:r>
                        <a:rPr lang="en-GB" altLang="zh-CN" i="1">
                          <a:latin typeface="Cambria Math"/>
                        </a:rPr>
                        <m:t>𝑎𝑡</m:t>
                      </m:r>
                      <m:r>
                        <a:rPr lang="en-GB" altLang="zh-CN" i="1">
                          <a:latin typeface="Cambria Math"/>
                        </a:rPr>
                        <m:t> </m:t>
                      </m:r>
                      <m:r>
                        <a:rPr lang="en-GB" altLang="zh-CN" i="1">
                          <a:latin typeface="Cambria Math"/>
                        </a:rPr>
                        <m:t>𝑡𝑖𝑚𝑒</m:t>
                      </m:r>
                      <m:r>
                        <a:rPr lang="en-GB" altLang="zh-CN" i="1">
                          <a:latin typeface="Cambria Math"/>
                        </a:rPr>
                        <m:t> </m:t>
                      </m:r>
                      <m:r>
                        <a:rPr lang="en-GB" altLang="zh-CN" i="1">
                          <a:latin typeface="Cambria Math"/>
                        </a:rPr>
                        <m:t>𝑡</m:t>
                      </m:r>
                    </m:oMath>
                  </m:oMathPara>
                </a14:m>
                <a:endParaRPr lang="en-US" altLang="zh-CN" dirty="0"/>
              </a:p>
            </p:txBody>
          </p:sp>
        </mc:Choice>
        <mc:Fallback xmlns="">
          <p:sp>
            <p:nvSpPr>
              <p:cNvPr id="8" name="矩形 7"/>
              <p:cNvSpPr>
                <a:spLocks noRot="1" noChangeAspect="1" noMove="1" noResize="1" noEditPoints="1" noAdjustHandles="1" noChangeArrowheads="1" noChangeShapeType="1" noTextEdit="1"/>
              </p:cNvSpPr>
              <p:nvPr/>
            </p:nvSpPr>
            <p:spPr>
              <a:xfrm>
                <a:off x="762000" y="5874465"/>
                <a:ext cx="7677150" cy="938911"/>
              </a:xfrm>
              <a:prstGeom prst="rect">
                <a:avLst/>
              </a:prstGeom>
              <a:blipFill rotWithShape="1">
                <a:blip r:embed="rId3"/>
                <a:stretch>
                  <a:fillRect b="-5195"/>
                </a:stretch>
              </a:blipFill>
            </p:spPr>
            <p:txBody>
              <a:bodyPr/>
              <a:lstStyle/>
              <a:p>
                <a:r>
                  <a:rPr lang="en-GB">
                    <a:noFill/>
                  </a:rPr>
                  <a:t> </a:t>
                </a:r>
              </a:p>
            </p:txBody>
          </p:sp>
        </mc:Fallback>
      </mc:AlternateContent>
    </p:spTree>
    <p:extLst>
      <p:ext uri="{BB962C8B-B14F-4D97-AF65-F5344CB8AC3E}">
        <p14:creationId xmlns:p14="http://schemas.microsoft.com/office/powerpoint/2010/main" val="1318858776"/>
      </p:ext>
    </p:extLst>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GB" altLang="en-US" sz="3200" dirty="0" smtClean="0"/>
              <a:t>Simple Stock Market Model With</a:t>
            </a:r>
            <a:br>
              <a:rPr lang="en-GB" altLang="en-US" sz="3200" dirty="0" smtClean="0"/>
            </a:br>
            <a:r>
              <a:rPr lang="en-GB" altLang="en-US" sz="3200" dirty="0" smtClean="0"/>
              <a:t>Agents Relying on Investment ‘Tips’ From Others/Gurus</a:t>
            </a:r>
          </a:p>
        </p:txBody>
      </p:sp>
      <p:sp>
        <p:nvSpPr>
          <p:cNvPr id="156675" name="Rectangle 3"/>
          <p:cNvSpPr>
            <a:spLocks noGrp="1" noChangeArrowheads="1"/>
          </p:cNvSpPr>
          <p:nvPr>
            <p:ph type="body" idx="1"/>
          </p:nvPr>
        </p:nvSpPr>
        <p:spPr>
          <a:xfrm>
            <a:off x="457200" y="1556792"/>
            <a:ext cx="8229600" cy="4539208"/>
          </a:xfrm>
        </p:spPr>
        <p:txBody>
          <a:bodyPr/>
          <a:lstStyle/>
          <a:p>
            <a:pPr eaLnBrk="1" hangingPunct="1">
              <a:lnSpc>
                <a:spcPct val="80000"/>
              </a:lnSpc>
              <a:defRPr/>
            </a:pPr>
            <a:r>
              <a:rPr lang="en-GB" altLang="en-US" sz="2400" dirty="0" smtClean="0">
                <a:hlinkClick r:id="rId2"/>
              </a:rPr>
              <a:t>http://privatewww.essex.ac.uk/~aalent/herding/herding.htm</a:t>
            </a:r>
            <a:endParaRPr lang="en-GB" altLang="en-US" sz="2400" dirty="0" smtClean="0"/>
          </a:p>
          <a:p>
            <a:pPr eaLnBrk="1" hangingPunct="1">
              <a:lnSpc>
                <a:spcPct val="80000"/>
              </a:lnSpc>
              <a:defRPr/>
            </a:pPr>
            <a:r>
              <a:rPr lang="en-GB" altLang="en-US" sz="2400" dirty="0" smtClean="0"/>
              <a:t>Agents have to buy or sell one unit of an asset; they take advise from their neighbours; they act on the basis of the majority view amongst their neighbours;</a:t>
            </a:r>
          </a:p>
          <a:p>
            <a:pPr eaLnBrk="1" hangingPunct="1">
              <a:lnSpc>
                <a:spcPct val="80000"/>
              </a:lnSpc>
              <a:defRPr/>
            </a:pPr>
            <a:r>
              <a:rPr lang="en-GB" altLang="en-US" sz="2400" dirty="0" smtClean="0"/>
              <a:t>Neighbours who give bad advise are eventually cut off and new advisers are found</a:t>
            </a:r>
          </a:p>
          <a:p>
            <a:pPr eaLnBrk="1" hangingPunct="1">
              <a:lnSpc>
                <a:spcPct val="80000"/>
              </a:lnSpc>
              <a:defRPr/>
            </a:pPr>
            <a:r>
              <a:rPr lang="en-GB" altLang="en-US" sz="2400" dirty="0" smtClean="0"/>
              <a:t>All agents are identical except for how far back they can remember;</a:t>
            </a:r>
          </a:p>
          <a:p>
            <a:pPr eaLnBrk="1" hangingPunct="1">
              <a:lnSpc>
                <a:spcPct val="80000"/>
              </a:lnSpc>
              <a:buFont typeface="Wingdings" pitchFamily="2" charset="2"/>
              <a:buNone/>
              <a:defRPr/>
            </a:pPr>
            <a:r>
              <a:rPr lang="en-GB" altLang="en-US" sz="2400" dirty="0" smtClean="0"/>
              <a:t>Some have zero memory and they give random advise; others with memory give the average trend of the market</a:t>
            </a:r>
          </a:p>
          <a:p>
            <a:pPr eaLnBrk="1" hangingPunct="1">
              <a:lnSpc>
                <a:spcPct val="80000"/>
              </a:lnSpc>
              <a:buFont typeface="Wingdings" pitchFamily="2" charset="2"/>
              <a:buNone/>
              <a:defRPr/>
            </a:pPr>
            <a:r>
              <a:rPr lang="en-GB" altLang="en-US" sz="2400" i="1" dirty="0" smtClean="0"/>
              <a:t>Who will give best advise in a minority winning structure ?</a:t>
            </a:r>
          </a:p>
          <a:p>
            <a:pPr eaLnBrk="1" hangingPunct="1">
              <a:lnSpc>
                <a:spcPct val="80000"/>
              </a:lnSpc>
              <a:buFont typeface="Wingdings" pitchFamily="2" charset="2"/>
              <a:buNone/>
              <a:defRPr/>
            </a:pPr>
            <a:r>
              <a:rPr lang="en-GB" altLang="en-US" sz="2400" dirty="0" smtClean="0"/>
              <a:t>Eventually what does the communication network look like?</a:t>
            </a:r>
          </a:p>
          <a:p>
            <a:pPr eaLnBrk="1" hangingPunct="1">
              <a:lnSpc>
                <a:spcPct val="80000"/>
              </a:lnSpc>
              <a:defRPr/>
            </a:pPr>
            <a:r>
              <a:rPr lang="en-GB" altLang="en-US" sz="2400" dirty="0" smtClean="0"/>
              <a:t>Hence, paper is called Dynamic Learning, Herding and Guru Effects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300"/>
            <a:ext cx="7200800" cy="811436"/>
          </a:xfrm>
        </p:spPr>
        <p:txBody>
          <a:bodyPr/>
          <a:lstStyle/>
          <a:p>
            <a:pPr algn="ctr"/>
            <a:r>
              <a:rPr lang="en-GB" u="sng" dirty="0" smtClean="0"/>
              <a:t>Price trend With Different Determination Rules </a:t>
            </a:r>
            <a:endParaRPr lang="en-GB" u="sng"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88" y="4897646"/>
            <a:ext cx="639139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
          <p:cNvPicPr/>
          <p:nvPr/>
        </p:nvPicPr>
        <p:blipFill rotWithShape="1">
          <a:blip r:embed="rId3"/>
          <a:srcRect t="53307" r="28525" b="9920"/>
          <a:stretch/>
        </p:blipFill>
        <p:spPr bwMode="auto">
          <a:xfrm>
            <a:off x="694968" y="1206500"/>
            <a:ext cx="6391513" cy="1657350"/>
          </a:xfrm>
          <a:prstGeom prst="rect">
            <a:avLst/>
          </a:prstGeom>
          <a:ln>
            <a:noFill/>
          </a:ln>
          <a:extLst>
            <a:ext uri="{53640926-AAD7-44D8-BBD7-CCE9431645EC}">
              <a14:shadowObscured xmlns:a14="http://schemas.microsoft.com/office/drawing/2010/main"/>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r="50689" b="66171"/>
          <a:stretch>
            <a:fillRect/>
          </a:stretch>
        </p:blipFill>
        <p:spPr bwMode="auto">
          <a:xfrm>
            <a:off x="652225" y="3334430"/>
            <a:ext cx="643425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7174" y="260648"/>
            <a:ext cx="314563" cy="2585323"/>
          </a:xfrm>
          <a:prstGeom prst="rect">
            <a:avLst/>
          </a:prstGeom>
          <a:noFill/>
        </p:spPr>
        <p:txBody>
          <a:bodyPr wrap="square" rtlCol="0">
            <a:spAutoFit/>
          </a:bodyPr>
          <a:lstStyle/>
          <a:p>
            <a:r>
              <a:rPr lang="en-US" dirty="0" smtClean="0"/>
              <a:t>MAJ O R</a:t>
            </a:r>
          </a:p>
          <a:p>
            <a:r>
              <a:rPr lang="en-US" dirty="0" smtClean="0"/>
              <a:t>I</a:t>
            </a:r>
          </a:p>
          <a:p>
            <a:r>
              <a:rPr lang="en-US" dirty="0" smtClean="0"/>
              <a:t>T</a:t>
            </a:r>
          </a:p>
          <a:p>
            <a:r>
              <a:rPr lang="en-US" dirty="0"/>
              <a:t>Y</a:t>
            </a:r>
            <a:endParaRPr lang="en-GB" dirty="0"/>
          </a:p>
        </p:txBody>
      </p:sp>
      <p:sp>
        <p:nvSpPr>
          <p:cNvPr id="4" name="TextBox 3"/>
          <p:cNvSpPr txBox="1"/>
          <p:nvPr/>
        </p:nvSpPr>
        <p:spPr>
          <a:xfrm>
            <a:off x="237887" y="2870200"/>
            <a:ext cx="323850" cy="2308324"/>
          </a:xfrm>
          <a:prstGeom prst="rect">
            <a:avLst/>
          </a:prstGeom>
          <a:noFill/>
        </p:spPr>
        <p:txBody>
          <a:bodyPr wrap="square" rtlCol="0">
            <a:spAutoFit/>
          </a:bodyPr>
          <a:lstStyle/>
          <a:p>
            <a:r>
              <a:rPr lang="en-US" dirty="0" smtClean="0">
                <a:solidFill>
                  <a:srgbClr val="FF0000"/>
                </a:solidFill>
              </a:rPr>
              <a:t>M</a:t>
            </a:r>
          </a:p>
          <a:p>
            <a:r>
              <a:rPr lang="en-US" dirty="0" smtClean="0">
                <a:solidFill>
                  <a:srgbClr val="FF0000"/>
                </a:solidFill>
              </a:rPr>
              <a:t>I</a:t>
            </a:r>
          </a:p>
          <a:p>
            <a:r>
              <a:rPr lang="en-US" dirty="0" smtClean="0">
                <a:solidFill>
                  <a:srgbClr val="FF0000"/>
                </a:solidFill>
              </a:rPr>
              <a:t>N</a:t>
            </a:r>
          </a:p>
          <a:p>
            <a:r>
              <a:rPr lang="en-US" dirty="0" smtClean="0">
                <a:solidFill>
                  <a:srgbClr val="FF0000"/>
                </a:solidFill>
              </a:rPr>
              <a:t>O</a:t>
            </a:r>
          </a:p>
          <a:p>
            <a:r>
              <a:rPr lang="en-US" dirty="0" smtClean="0">
                <a:solidFill>
                  <a:srgbClr val="FF0000"/>
                </a:solidFill>
              </a:rPr>
              <a:t>R</a:t>
            </a:r>
          </a:p>
          <a:p>
            <a:r>
              <a:rPr lang="en-US" dirty="0" smtClean="0">
                <a:solidFill>
                  <a:srgbClr val="FF0000"/>
                </a:solidFill>
              </a:rPr>
              <a:t>I</a:t>
            </a:r>
          </a:p>
          <a:p>
            <a:r>
              <a:rPr lang="en-US" dirty="0" smtClean="0">
                <a:solidFill>
                  <a:srgbClr val="FF0000"/>
                </a:solidFill>
              </a:rPr>
              <a:t>T</a:t>
            </a:r>
          </a:p>
          <a:p>
            <a:r>
              <a:rPr lang="en-US" dirty="0">
                <a:solidFill>
                  <a:srgbClr val="FF0000"/>
                </a:solidFill>
              </a:rPr>
              <a:t>Y</a:t>
            </a:r>
            <a:endParaRPr lang="en-GB" dirty="0">
              <a:solidFill>
                <a:srgbClr val="FF0000"/>
              </a:solidFill>
            </a:endParaRPr>
          </a:p>
        </p:txBody>
      </p:sp>
      <p:sp>
        <p:nvSpPr>
          <p:cNvPr id="6" name="TextBox 5"/>
          <p:cNvSpPr txBox="1"/>
          <p:nvPr/>
        </p:nvSpPr>
        <p:spPr>
          <a:xfrm>
            <a:off x="249080" y="5103674"/>
            <a:ext cx="323850" cy="1754326"/>
          </a:xfrm>
          <a:prstGeom prst="rect">
            <a:avLst/>
          </a:prstGeom>
          <a:noFill/>
        </p:spPr>
        <p:txBody>
          <a:bodyPr wrap="square" rtlCol="0">
            <a:spAutoFit/>
          </a:bodyPr>
          <a:lstStyle/>
          <a:p>
            <a:r>
              <a:rPr lang="en-US" dirty="0" smtClean="0">
                <a:solidFill>
                  <a:srgbClr val="0070C0"/>
                </a:solidFill>
              </a:rPr>
              <a:t>R</a:t>
            </a:r>
          </a:p>
          <a:p>
            <a:r>
              <a:rPr lang="en-US" dirty="0" smtClean="0">
                <a:solidFill>
                  <a:srgbClr val="0070C0"/>
                </a:solidFill>
              </a:rPr>
              <a:t>A</a:t>
            </a:r>
          </a:p>
          <a:p>
            <a:r>
              <a:rPr lang="en-US" dirty="0" smtClean="0">
                <a:solidFill>
                  <a:srgbClr val="0070C0"/>
                </a:solidFill>
              </a:rPr>
              <a:t>N</a:t>
            </a:r>
          </a:p>
          <a:p>
            <a:r>
              <a:rPr lang="en-US" dirty="0" smtClean="0">
                <a:solidFill>
                  <a:srgbClr val="0070C0"/>
                </a:solidFill>
              </a:rPr>
              <a:t>D</a:t>
            </a:r>
          </a:p>
          <a:p>
            <a:r>
              <a:rPr lang="en-US" dirty="0" smtClean="0">
                <a:solidFill>
                  <a:srgbClr val="0070C0"/>
                </a:solidFill>
              </a:rPr>
              <a:t>O</a:t>
            </a:r>
          </a:p>
          <a:p>
            <a:r>
              <a:rPr lang="en-US" dirty="0">
                <a:solidFill>
                  <a:srgbClr val="0070C0"/>
                </a:solidFill>
              </a:rPr>
              <a:t>M</a:t>
            </a:r>
            <a:endParaRPr lang="en-GB" dirty="0">
              <a:solidFill>
                <a:srgbClr val="0070C0"/>
              </a:solidFill>
            </a:endParaRPr>
          </a:p>
        </p:txBody>
      </p:sp>
      <p:sp>
        <p:nvSpPr>
          <p:cNvPr id="7" name="TextBox 6"/>
          <p:cNvSpPr txBox="1"/>
          <p:nvPr/>
        </p:nvSpPr>
        <p:spPr>
          <a:xfrm>
            <a:off x="7210424" y="980728"/>
            <a:ext cx="172402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When majority wins, the  price is increasing or decreasing. In this case is decreasing since everyone is buying.</a:t>
            </a:r>
            <a:endParaRPr lang="en-GB" dirty="0"/>
          </a:p>
        </p:txBody>
      </p:sp>
      <p:sp>
        <p:nvSpPr>
          <p:cNvPr id="8" name="TextBox 7"/>
          <p:cNvSpPr txBox="1"/>
          <p:nvPr/>
        </p:nvSpPr>
        <p:spPr>
          <a:xfrm>
            <a:off x="7210424" y="3334430"/>
            <a:ext cx="1724025"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When minority wins, we experience </a:t>
            </a:r>
            <a:r>
              <a:rPr lang="en-US" dirty="0"/>
              <a:t>b</a:t>
            </a:r>
            <a:r>
              <a:rPr lang="en-US" dirty="0" smtClean="0"/>
              <a:t>oom and bust in price. </a:t>
            </a:r>
            <a:endParaRPr lang="en-GB" dirty="0"/>
          </a:p>
        </p:txBody>
      </p:sp>
      <p:sp>
        <p:nvSpPr>
          <p:cNvPr id="11" name="TextBox 10"/>
          <p:cNvSpPr txBox="1"/>
          <p:nvPr/>
        </p:nvSpPr>
        <p:spPr>
          <a:xfrm>
            <a:off x="7219830" y="4993892"/>
            <a:ext cx="171461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price is fluctuating but not is a stable rate as in the minority case.</a:t>
            </a:r>
            <a:endParaRPr lang="en-GB" dirty="0"/>
          </a:p>
        </p:txBody>
      </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68" y="5808499"/>
            <a:ext cx="6391513" cy="69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71" y="820257"/>
            <a:ext cx="3916189" cy="339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09575" y="206513"/>
            <a:ext cx="8172450" cy="830997"/>
          </a:xfrm>
          <a:prstGeom prst="rect">
            <a:avLst/>
          </a:prstGeom>
          <a:noFill/>
        </p:spPr>
        <p:txBody>
          <a:bodyPr wrap="square" rtlCol="0">
            <a:spAutoFit/>
          </a:bodyPr>
          <a:lstStyle/>
          <a:p>
            <a:pPr algn="ctr"/>
            <a:r>
              <a:rPr lang="en-US" sz="2400" u="sng" dirty="0" smtClean="0"/>
              <a:t>Degree of memory and structure of Communication Network </a:t>
            </a:r>
            <a:endParaRPr lang="en-GB" sz="2400" u="sng" dirty="0"/>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4215464"/>
            <a:ext cx="3170038"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360" y="935731"/>
            <a:ext cx="4302690" cy="32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38900" y="5071766"/>
            <a:ext cx="2143125" cy="1754326"/>
          </a:xfrm>
          <a:prstGeom prst="rect">
            <a:avLst/>
          </a:prstGeom>
          <a:noFill/>
        </p:spPr>
        <p:txBody>
          <a:bodyPr wrap="square" rtlCol="0">
            <a:spAutoFit/>
          </a:bodyPr>
          <a:lstStyle/>
          <a:p>
            <a:r>
              <a:rPr lang="en-US" dirty="0" smtClean="0"/>
              <a:t>2</a:t>
            </a:r>
            <a:r>
              <a:rPr lang="en-US" dirty="0"/>
              <a:t>)</a:t>
            </a:r>
            <a:r>
              <a:rPr lang="en-US" dirty="0" smtClean="0"/>
              <a:t> MINORITY WINS:</a:t>
            </a:r>
          </a:p>
          <a:p>
            <a:r>
              <a:rPr lang="en-US" dirty="0" smtClean="0"/>
              <a:t>GURU IN THE CENTER OF NETWORK HAVE ZERO MEMORY</a:t>
            </a:r>
            <a:endParaRPr lang="en-GB" dirty="0"/>
          </a:p>
        </p:txBody>
      </p:sp>
      <p:sp>
        <p:nvSpPr>
          <p:cNvPr id="3" name="Up Arrow 2"/>
          <p:cNvSpPr/>
          <p:nvPr/>
        </p:nvSpPr>
        <p:spPr>
          <a:xfrm>
            <a:off x="7038975" y="4343400"/>
            <a:ext cx="266700" cy="596900"/>
          </a:xfrm>
          <a:prstGeom prst="upArrow">
            <a:avLst>
              <a:gd name="adj1" fmla="val 21429"/>
              <a:gd name="adj2" fmla="val 67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9576" y="4025900"/>
            <a:ext cx="2578248" cy="1477328"/>
          </a:xfrm>
          <a:prstGeom prst="rect">
            <a:avLst/>
          </a:prstGeom>
          <a:noFill/>
        </p:spPr>
        <p:txBody>
          <a:bodyPr wrap="square" rtlCol="0">
            <a:spAutoFit/>
          </a:bodyPr>
          <a:lstStyle/>
          <a:p>
            <a:pPr marL="342900" indent="-342900">
              <a:buAutoNum type="arabicParenR"/>
            </a:pPr>
            <a:r>
              <a:rPr lang="en-US" dirty="0" smtClean="0"/>
              <a:t>MAJORITY WINS:</a:t>
            </a:r>
            <a:endParaRPr lang="en-GB" dirty="0" smtClean="0"/>
          </a:p>
          <a:p>
            <a:r>
              <a:rPr lang="en-US" dirty="0" smtClean="0"/>
              <a:t>GURU IN THE CENTER OF NETWORK HAVE HIGHEST MEMORY</a:t>
            </a:r>
          </a:p>
        </p:txBody>
      </p:sp>
      <p:sp>
        <p:nvSpPr>
          <p:cNvPr id="5" name="Up Arrow 4"/>
          <p:cNvSpPr/>
          <p:nvPr/>
        </p:nvSpPr>
        <p:spPr>
          <a:xfrm>
            <a:off x="567370" y="3251200"/>
            <a:ext cx="242255" cy="647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9575" y="5510863"/>
            <a:ext cx="1895475" cy="1200329"/>
          </a:xfrm>
          <a:prstGeom prst="rect">
            <a:avLst/>
          </a:prstGeom>
          <a:noFill/>
        </p:spPr>
        <p:txBody>
          <a:bodyPr wrap="square" rtlCol="0">
            <a:spAutoFit/>
          </a:bodyPr>
          <a:lstStyle/>
          <a:p>
            <a:r>
              <a:rPr lang="en-US" dirty="0" smtClean="0"/>
              <a:t>3) RANDOM WINS:</a:t>
            </a:r>
          </a:p>
          <a:p>
            <a:r>
              <a:rPr lang="en-US" dirty="0" smtClean="0"/>
              <a:t>NO STRUCTURE</a:t>
            </a:r>
            <a:endParaRPr lang="en-GB" dirty="0"/>
          </a:p>
        </p:txBody>
      </p:sp>
      <p:sp>
        <p:nvSpPr>
          <p:cNvPr id="7" name="Right Arrow 6"/>
          <p:cNvSpPr/>
          <p:nvPr/>
        </p:nvSpPr>
        <p:spPr>
          <a:xfrm>
            <a:off x="2047875" y="5834027"/>
            <a:ext cx="828675"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6645405"/>
      </p:ext>
    </p:extLst>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14558"/>
      </p:ext>
    </p:extLst>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0C6A54-2A54-4728-8CAE-C6D80783C9A6}" type="slidenum">
              <a:rPr lang="en-US" altLang="en-US"/>
              <a:pPr eaLnBrk="1" hangingPunct="1"/>
              <a:t>17</a:t>
            </a:fld>
            <a:endParaRPr lang="en-US" altLang="en-US" dirty="0"/>
          </a:p>
        </p:txBody>
      </p:sp>
      <p:sp>
        <p:nvSpPr>
          <p:cNvPr id="13315" name="Rectangle 2"/>
          <p:cNvSpPr>
            <a:spLocks noGrp="1" noChangeArrowheads="1"/>
          </p:cNvSpPr>
          <p:nvPr>
            <p:ph type="ctrTitle"/>
          </p:nvPr>
        </p:nvSpPr>
        <p:spPr>
          <a:xfrm>
            <a:off x="179388" y="2349500"/>
            <a:ext cx="7056437" cy="1143000"/>
          </a:xfrm>
        </p:spPr>
        <p:txBody>
          <a:bodyPr/>
          <a:lstStyle/>
          <a:p>
            <a:pPr eaLnBrk="1" hangingPunct="1">
              <a:lnSpc>
                <a:spcPct val="90000"/>
              </a:lnSpc>
            </a:pPr>
            <a:r>
              <a:rPr lang="en-GB" altLang="en-US" sz="2400" b="1" dirty="0" smtClean="0">
                <a:solidFill>
                  <a:srgbClr val="990099"/>
                </a:solidFill>
                <a:latin typeface="Comic Sans MS" pitchFamily="66" charset="0"/>
              </a:rPr>
              <a:t>Future Intelligent Infrastructure</a:t>
            </a:r>
            <a:br>
              <a:rPr lang="en-GB" altLang="en-US" sz="2400" b="1" dirty="0" smtClean="0">
                <a:solidFill>
                  <a:srgbClr val="990099"/>
                </a:solidFill>
                <a:latin typeface="Comic Sans MS" pitchFamily="66" charset="0"/>
              </a:rPr>
            </a:br>
            <a:r>
              <a:rPr lang="en-GB" altLang="en-US" sz="2400" b="1" dirty="0" smtClean="0">
                <a:solidFill>
                  <a:srgbClr val="990099"/>
                </a:solidFill>
                <a:latin typeface="Comic Sans MS" pitchFamily="66" charset="0"/>
              </a:rPr>
              <a:t>2007 Project funded by </a:t>
            </a:r>
            <a:br>
              <a:rPr lang="en-GB" altLang="en-US" sz="2400" b="1" dirty="0" smtClean="0">
                <a:solidFill>
                  <a:srgbClr val="990099"/>
                </a:solidFill>
                <a:latin typeface="Comic Sans MS" pitchFamily="66" charset="0"/>
              </a:rPr>
            </a:br>
            <a:r>
              <a:rPr lang="en-GB" altLang="en-US" sz="2400" b="1" dirty="0" smtClean="0">
                <a:solidFill>
                  <a:srgbClr val="990099"/>
                </a:solidFill>
                <a:latin typeface="Comic Sans MS" pitchFamily="66" charset="0"/>
              </a:rPr>
              <a:t>UK Office of Science and Technology </a:t>
            </a:r>
            <a:r>
              <a:rPr lang="en-GB" altLang="en-US" sz="4000" b="1" dirty="0" smtClean="0">
                <a:solidFill>
                  <a:srgbClr val="990099"/>
                </a:solidFill>
                <a:latin typeface="Comic Sans MS" pitchFamily="66" charset="0"/>
              </a:rPr>
              <a:t> </a:t>
            </a:r>
            <a:br>
              <a:rPr lang="en-GB" altLang="en-US" sz="4000" b="1" dirty="0" smtClean="0">
                <a:solidFill>
                  <a:srgbClr val="990099"/>
                </a:solidFill>
                <a:latin typeface="Comic Sans MS" pitchFamily="66" charset="0"/>
              </a:rPr>
            </a:br>
            <a:r>
              <a:rPr lang="en-GB" altLang="en-US" sz="3600" b="1" dirty="0" smtClean="0">
                <a:solidFill>
                  <a:schemeClr val="accent2"/>
                </a:solidFill>
                <a:latin typeface="Comic Sans MS" pitchFamily="66" charset="0"/>
              </a:rPr>
              <a:t>Intelligent Charging: Smart Market</a:t>
            </a:r>
            <a:br>
              <a:rPr lang="en-GB" altLang="en-US" sz="3600" b="1" dirty="0" smtClean="0">
                <a:solidFill>
                  <a:schemeClr val="accent2"/>
                </a:solidFill>
                <a:latin typeface="Comic Sans MS" pitchFamily="66" charset="0"/>
              </a:rPr>
            </a:br>
            <a:r>
              <a:rPr lang="en-GB" altLang="en-US" sz="3600" b="1" dirty="0" smtClean="0">
                <a:solidFill>
                  <a:schemeClr val="accent2"/>
                </a:solidFill>
                <a:latin typeface="Comic Sans MS" pitchFamily="66" charset="0"/>
              </a:rPr>
              <a:t>Protocols for Road Transport</a:t>
            </a:r>
            <a:br>
              <a:rPr lang="en-GB" altLang="en-US" sz="3600" b="1" dirty="0" smtClean="0">
                <a:solidFill>
                  <a:schemeClr val="accent2"/>
                </a:solidFill>
                <a:latin typeface="Comic Sans MS" pitchFamily="66" charset="0"/>
              </a:rPr>
            </a:br>
            <a:r>
              <a:rPr lang="en-GB" altLang="en-US" sz="4000" b="1" dirty="0" smtClean="0">
                <a:solidFill>
                  <a:schemeClr val="accent2"/>
                </a:solidFill>
                <a:latin typeface="Comic Sans MS" pitchFamily="66" charset="0"/>
              </a:rPr>
              <a:t/>
            </a:r>
            <a:br>
              <a:rPr lang="en-GB" altLang="en-US" sz="4000" b="1" dirty="0" smtClean="0">
                <a:solidFill>
                  <a:schemeClr val="accent2"/>
                </a:solidFill>
                <a:latin typeface="Comic Sans MS" pitchFamily="66" charset="0"/>
              </a:rPr>
            </a:br>
            <a:endParaRPr lang="en-GB" altLang="en-US" sz="4000" b="1" dirty="0" smtClean="0">
              <a:solidFill>
                <a:schemeClr val="accent2"/>
              </a:solidFill>
              <a:latin typeface="Comic Sans MS" pitchFamily="66" charset="0"/>
            </a:endParaRPr>
          </a:p>
        </p:txBody>
      </p:sp>
      <p:sp>
        <p:nvSpPr>
          <p:cNvPr id="13316" name="Rectangle 3"/>
          <p:cNvSpPr>
            <a:spLocks noGrp="1" noChangeArrowheads="1"/>
          </p:cNvSpPr>
          <p:nvPr>
            <p:ph type="subTitle" idx="1"/>
          </p:nvPr>
        </p:nvSpPr>
        <p:spPr>
          <a:xfrm>
            <a:off x="0" y="4076700"/>
            <a:ext cx="7235825" cy="1944688"/>
          </a:xfrm>
        </p:spPr>
        <p:txBody>
          <a:bodyPr/>
          <a:lstStyle/>
          <a:p>
            <a:pPr eaLnBrk="1" hangingPunct="1">
              <a:lnSpc>
                <a:spcPct val="80000"/>
              </a:lnSpc>
            </a:pPr>
            <a:endParaRPr lang="en-GB" altLang="en-US" sz="1400" b="1" dirty="0" smtClean="0">
              <a:solidFill>
                <a:schemeClr val="accent2"/>
              </a:solidFill>
            </a:endParaRPr>
          </a:p>
          <a:p>
            <a:pPr eaLnBrk="1" hangingPunct="1">
              <a:lnSpc>
                <a:spcPct val="80000"/>
              </a:lnSpc>
            </a:pPr>
            <a:r>
              <a:rPr lang="en-GB" altLang="ja-JP" sz="1400" b="1" dirty="0" smtClean="0">
                <a:solidFill>
                  <a:schemeClr val="accent2"/>
                </a:solidFill>
                <a:ea typeface="MS PGothic" pitchFamily="34" charset="-128"/>
              </a:rPr>
              <a:t>Sheri M. Markose </a:t>
            </a:r>
            <a:r>
              <a:rPr lang="en-GB" altLang="zh-CN" sz="1400" b="1" i="1" dirty="0" smtClean="0">
                <a:solidFill>
                  <a:schemeClr val="accent2"/>
                </a:solidFill>
                <a:ea typeface="宋体" pitchFamily="2" charset="-122"/>
              </a:rPr>
              <a:t>Amadeo Alentorn and  </a:t>
            </a:r>
            <a:r>
              <a:rPr lang="en-GB" altLang="zh-CN" sz="1400" b="1" i="1" dirty="0" err="1" smtClean="0">
                <a:solidFill>
                  <a:schemeClr val="accent2"/>
                </a:solidFill>
                <a:ea typeface="宋体" pitchFamily="2" charset="-122"/>
              </a:rPr>
              <a:t>Deddy</a:t>
            </a:r>
            <a:r>
              <a:rPr lang="en-GB" altLang="zh-CN" sz="1400" b="1" i="1" dirty="0" smtClean="0">
                <a:solidFill>
                  <a:schemeClr val="accent2"/>
                </a:solidFill>
                <a:ea typeface="宋体" pitchFamily="2" charset="-122"/>
              </a:rPr>
              <a:t> </a:t>
            </a:r>
            <a:r>
              <a:rPr lang="en-GB" altLang="zh-CN" sz="1400" b="1" i="1" dirty="0" err="1" smtClean="0">
                <a:solidFill>
                  <a:schemeClr val="accent2"/>
                </a:solidFill>
                <a:ea typeface="宋体" pitchFamily="2" charset="-122"/>
              </a:rPr>
              <a:t>Koesrindartoto</a:t>
            </a:r>
            <a:r>
              <a:rPr lang="en-GB" altLang="zh-CN" sz="1400" b="1" i="1" dirty="0" smtClean="0">
                <a:solidFill>
                  <a:schemeClr val="accent2"/>
                </a:solidFill>
                <a:ea typeface="宋体" pitchFamily="2" charset="-122"/>
              </a:rPr>
              <a:t> </a:t>
            </a:r>
            <a:endParaRPr lang="en-GB" altLang="ja-JP" sz="1400" b="1" dirty="0" smtClean="0">
              <a:solidFill>
                <a:schemeClr val="accent2"/>
              </a:solidFill>
              <a:ea typeface="MS PGothic" pitchFamily="34" charset="-128"/>
            </a:endParaRPr>
          </a:p>
          <a:p>
            <a:pPr eaLnBrk="1" hangingPunct="1">
              <a:lnSpc>
                <a:spcPct val="80000"/>
              </a:lnSpc>
            </a:pPr>
            <a:r>
              <a:rPr lang="en-GB" altLang="ja-JP" sz="1400" b="1" i="1" dirty="0" smtClean="0">
                <a:solidFill>
                  <a:schemeClr val="accent2"/>
                </a:solidFill>
                <a:ea typeface="MS PGothic" pitchFamily="34" charset="-128"/>
              </a:rPr>
              <a:t>Economics Department and Centre For Computational Finance and Economic Agents (CCFEA), University of Essex, </a:t>
            </a:r>
          </a:p>
          <a:p>
            <a:pPr eaLnBrk="1" hangingPunct="1">
              <a:lnSpc>
                <a:spcPct val="80000"/>
              </a:lnSpc>
            </a:pPr>
            <a:endParaRPr lang="en-GB" altLang="ja-JP" sz="1400" b="1" i="1" dirty="0" smtClean="0">
              <a:solidFill>
                <a:schemeClr val="accent2"/>
              </a:solidFill>
              <a:ea typeface="MS PGothic" pitchFamily="34" charset="-128"/>
            </a:endParaRPr>
          </a:p>
          <a:p>
            <a:pPr eaLnBrk="1" hangingPunct="1">
              <a:lnSpc>
                <a:spcPct val="80000"/>
              </a:lnSpc>
            </a:pPr>
            <a:r>
              <a:rPr lang="en-GB" altLang="zh-CN" sz="1400" b="1" i="1" dirty="0" smtClean="0">
                <a:solidFill>
                  <a:schemeClr val="accent2"/>
                </a:solidFill>
                <a:ea typeface="宋体" pitchFamily="2" charset="-122"/>
              </a:rPr>
              <a:t>Phil Blythe, Sergio Grosso, </a:t>
            </a:r>
            <a:r>
              <a:rPr lang="en-GB" altLang="zh-CN" sz="1400" b="1" i="1" dirty="0" err="1" smtClean="0">
                <a:solidFill>
                  <a:schemeClr val="accent2"/>
                </a:solidFill>
                <a:ea typeface="宋体" pitchFamily="2" charset="-122"/>
              </a:rPr>
              <a:t>Anett</a:t>
            </a:r>
            <a:r>
              <a:rPr lang="en-GB" altLang="zh-CN" sz="1400" b="1" i="1" dirty="0" smtClean="0">
                <a:solidFill>
                  <a:schemeClr val="accent2"/>
                </a:solidFill>
                <a:ea typeface="宋体" pitchFamily="2" charset="-122"/>
              </a:rPr>
              <a:t>  </a:t>
            </a:r>
            <a:r>
              <a:rPr lang="en-GB" altLang="zh-CN" sz="1400" b="1" i="1" dirty="0" err="1" smtClean="0">
                <a:solidFill>
                  <a:schemeClr val="accent2"/>
                </a:solidFill>
                <a:ea typeface="宋体" pitchFamily="2" charset="-122"/>
              </a:rPr>
              <a:t>Ehlert</a:t>
            </a:r>
            <a:r>
              <a:rPr lang="en-GB" altLang="zh-CN" sz="1400" b="1" i="1" dirty="0" smtClean="0">
                <a:solidFill>
                  <a:schemeClr val="accent2"/>
                </a:solidFill>
                <a:ea typeface="宋体" pitchFamily="2" charset="-122"/>
              </a:rPr>
              <a:t> and </a:t>
            </a:r>
            <a:r>
              <a:rPr lang="en-GB" altLang="zh-CN" sz="1400" b="1" i="1" dirty="0" err="1" smtClean="0">
                <a:solidFill>
                  <a:schemeClr val="accent2"/>
                </a:solidFill>
                <a:ea typeface="宋体" pitchFamily="2" charset="-122"/>
              </a:rPr>
              <a:t>Dilum</a:t>
            </a:r>
            <a:r>
              <a:rPr lang="en-GB" altLang="zh-CN" sz="1400" b="1" i="1" dirty="0" smtClean="0">
                <a:solidFill>
                  <a:schemeClr val="accent2"/>
                </a:solidFill>
                <a:ea typeface="宋体" pitchFamily="2" charset="-122"/>
              </a:rPr>
              <a:t> </a:t>
            </a:r>
            <a:r>
              <a:rPr lang="en-GB" altLang="zh-CN" sz="1400" b="1" i="1" dirty="0" err="1" smtClean="0">
                <a:solidFill>
                  <a:schemeClr val="accent2"/>
                </a:solidFill>
                <a:ea typeface="宋体" pitchFamily="2" charset="-122"/>
              </a:rPr>
              <a:t>Dissanayake</a:t>
            </a:r>
            <a:r>
              <a:rPr lang="en-GB" altLang="zh-CN" sz="1400" b="1" i="1" dirty="0" smtClean="0">
                <a:solidFill>
                  <a:schemeClr val="accent2"/>
                </a:solidFill>
                <a:ea typeface="宋体" pitchFamily="2" charset="-122"/>
              </a:rPr>
              <a:t> </a:t>
            </a:r>
          </a:p>
          <a:p>
            <a:pPr eaLnBrk="1" hangingPunct="1">
              <a:lnSpc>
                <a:spcPct val="80000"/>
              </a:lnSpc>
            </a:pPr>
            <a:r>
              <a:rPr lang="en-GB" altLang="zh-CN" sz="1400" b="1" dirty="0" smtClean="0">
                <a:solidFill>
                  <a:schemeClr val="accent2"/>
                </a:solidFill>
                <a:ea typeface="宋体" pitchFamily="2" charset="-122"/>
              </a:rPr>
              <a:t>Transport Operations Research Group (TORG), University of Newcastle upon Tyne</a:t>
            </a:r>
          </a:p>
          <a:p>
            <a:pPr eaLnBrk="1" hangingPunct="1">
              <a:lnSpc>
                <a:spcPct val="80000"/>
              </a:lnSpc>
            </a:pPr>
            <a:r>
              <a:rPr lang="en-GB" altLang="zh-CN" sz="1400" b="1" i="1" dirty="0" smtClean="0">
                <a:solidFill>
                  <a:schemeClr val="accent2"/>
                </a:solidFill>
                <a:ea typeface="宋体" pitchFamily="2" charset="-122"/>
              </a:rPr>
              <a:t>And</a:t>
            </a:r>
          </a:p>
          <a:p>
            <a:pPr eaLnBrk="1" hangingPunct="1">
              <a:lnSpc>
                <a:spcPct val="80000"/>
              </a:lnSpc>
            </a:pPr>
            <a:r>
              <a:rPr lang="en-GB" altLang="zh-CN" sz="1400" b="1" i="1" dirty="0" smtClean="0">
                <a:solidFill>
                  <a:schemeClr val="accent2"/>
                </a:solidFill>
                <a:ea typeface="宋体" pitchFamily="2" charset="-122"/>
              </a:rPr>
              <a:t>Peter Allen </a:t>
            </a:r>
          </a:p>
          <a:p>
            <a:pPr eaLnBrk="1" hangingPunct="1">
              <a:lnSpc>
                <a:spcPct val="80000"/>
              </a:lnSpc>
            </a:pPr>
            <a:r>
              <a:rPr lang="en-GB" altLang="zh-CN" sz="1400" b="1" dirty="0" smtClean="0">
                <a:solidFill>
                  <a:schemeClr val="accent2"/>
                </a:solidFill>
                <a:ea typeface="宋体" pitchFamily="2" charset="-122"/>
              </a:rPr>
              <a:t>Complex Systems Management Centre, Cranfield School of Management</a:t>
            </a:r>
            <a:endParaRPr lang="en-GB" altLang="en-US" sz="1400" b="1" dirty="0" smtClean="0">
              <a:solidFill>
                <a:schemeClr val="accent2"/>
              </a:solidFill>
            </a:endParaRPr>
          </a:p>
          <a:p>
            <a:pPr eaLnBrk="1" hangingPunct="1">
              <a:lnSpc>
                <a:spcPct val="80000"/>
              </a:lnSpc>
            </a:pPr>
            <a:endParaRPr lang="en-GB" altLang="en-US" sz="1400" b="1" dirty="0" smtClean="0">
              <a:solidFill>
                <a:schemeClr val="accent2"/>
              </a:solidFill>
            </a:endParaRPr>
          </a:p>
          <a:p>
            <a:pPr eaLnBrk="1" hangingPunct="1">
              <a:lnSpc>
                <a:spcPct val="80000"/>
              </a:lnSpc>
            </a:pPr>
            <a:endParaRPr lang="en-GB" altLang="en-US" sz="1400" b="1" dirty="0" smtClean="0">
              <a:solidFill>
                <a:schemeClr val="accent2"/>
              </a:solidFill>
            </a:endParaRPr>
          </a:p>
          <a:p>
            <a:pPr eaLnBrk="1" hangingPunct="1">
              <a:lnSpc>
                <a:spcPct val="80000"/>
              </a:lnSpc>
            </a:pPr>
            <a:endParaRPr lang="en-GB" altLang="en-US" sz="1400" b="1" dirty="0" smtClean="0">
              <a:solidFill>
                <a:schemeClr val="accent2"/>
              </a:solidFill>
            </a:endParaRPr>
          </a:p>
          <a:p>
            <a:pPr eaLnBrk="1" hangingPunct="1">
              <a:lnSpc>
                <a:spcPct val="80000"/>
              </a:lnSpc>
            </a:pPr>
            <a:endParaRPr lang="en-GB" altLang="en-US" sz="1400" b="1" dirty="0" smtClean="0">
              <a:solidFill>
                <a:schemeClr val="accent2"/>
              </a:solidFill>
            </a:endParaRPr>
          </a:p>
          <a:p>
            <a:pPr eaLnBrk="1" hangingPunct="1">
              <a:lnSpc>
                <a:spcPct val="80000"/>
              </a:lnSpc>
            </a:pPr>
            <a:endParaRPr lang="en-GB" altLang="en-US" sz="1400" b="1" dirty="0" smtClean="0">
              <a:solidFill>
                <a:schemeClr val="accent2"/>
              </a:solidFill>
            </a:endParaRPr>
          </a:p>
          <a:p>
            <a:pPr eaLnBrk="1" hangingPunct="1">
              <a:lnSpc>
                <a:spcPct val="80000"/>
              </a:lnSpc>
            </a:pPr>
            <a:endParaRPr lang="en-GB" altLang="en-US" sz="1200" b="1" dirty="0" smtClean="0">
              <a:solidFill>
                <a:schemeClr val="accent2"/>
              </a:solidFill>
            </a:endParaRPr>
          </a:p>
          <a:p>
            <a:pPr eaLnBrk="1" hangingPunct="1">
              <a:lnSpc>
                <a:spcPct val="80000"/>
              </a:lnSpc>
            </a:pPr>
            <a:endParaRPr lang="en-GB" altLang="en-US" sz="1200" b="1" dirty="0" smtClean="0"/>
          </a:p>
        </p:txBody>
      </p:sp>
      <p:pic>
        <p:nvPicPr>
          <p:cNvPr id="13317"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209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352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724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j028350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08850" y="3357563"/>
            <a:ext cx="1366838"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51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GB"/>
              <a:t>The actual Central Gateshead Model: </a:t>
            </a:r>
          </a:p>
        </p:txBody>
      </p:sp>
      <p:pic>
        <p:nvPicPr>
          <p:cNvPr id="294915" name="Picture 3"/>
          <p:cNvPicPr>
            <a:picLocks noChangeAspect="1" noChangeArrowheads="1"/>
          </p:cNvPicPr>
          <p:nvPr/>
        </p:nvPicPr>
        <p:blipFill>
          <a:blip r:embed="rId2"/>
          <a:srcRect/>
          <a:stretch>
            <a:fillRect/>
          </a:stretch>
        </p:blipFill>
        <p:spPr bwMode="auto">
          <a:xfrm>
            <a:off x="179388" y="1601788"/>
            <a:ext cx="8696325" cy="5256212"/>
          </a:xfrm>
          <a:prstGeom prst="rect">
            <a:avLst/>
          </a:prstGeom>
          <a:noFill/>
        </p:spPr>
      </p:pic>
      <p:sp>
        <p:nvSpPr>
          <p:cNvPr id="294916" name="AutoShape 4"/>
          <p:cNvSpPr>
            <a:spLocks noChangeArrowheads="1"/>
          </p:cNvSpPr>
          <p:nvPr/>
        </p:nvSpPr>
        <p:spPr bwMode="auto">
          <a:xfrm rot="2874534">
            <a:off x="3619500" y="1117600"/>
            <a:ext cx="2171700" cy="469900"/>
          </a:xfrm>
          <a:prstGeom prst="rightArrow">
            <a:avLst>
              <a:gd name="adj1" fmla="val 50000"/>
              <a:gd name="adj2" fmla="val 115541"/>
            </a:avLst>
          </a:prstGeom>
          <a:solidFill>
            <a:srgbClr val="99CCFF"/>
          </a:solidFill>
          <a:ln w="9525">
            <a:solidFill>
              <a:schemeClr val="tx1"/>
            </a:solidFill>
            <a:miter lim="800000"/>
            <a:headEnd/>
            <a:tailEnd/>
          </a:ln>
          <a:effectLst/>
        </p:spPr>
        <p:txBody>
          <a:bodyPr wrap="none" lIns="92075" tIns="46038" rIns="92075" bIns="46038" anchor="ctr">
            <a:spAutoFit/>
          </a:bodyPr>
          <a:lstStyle/>
          <a:p>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5" name="Object 5"/>
          <p:cNvGraphicFramePr>
            <a:graphicFrameLocks noChangeAspect="1"/>
          </p:cNvGraphicFramePr>
          <p:nvPr/>
        </p:nvGraphicFramePr>
        <p:xfrm>
          <a:off x="211138" y="404813"/>
          <a:ext cx="8723312" cy="5903912"/>
        </p:xfrm>
        <a:graphic>
          <a:graphicData uri="http://schemas.openxmlformats.org/presentationml/2006/ole">
            <mc:AlternateContent xmlns:mc="http://schemas.openxmlformats.org/markup-compatibility/2006">
              <mc:Choice xmlns:v="urn:schemas-microsoft-com:vml" Requires="v">
                <p:oleObj spid="_x0000_s153639" name="Bitmap Image" r:id="rId3" imgW="8723810" imgH="4904762" progId="Paint.Picture">
                  <p:embed/>
                </p:oleObj>
              </mc:Choice>
              <mc:Fallback>
                <p:oleObj name="Bitmap Image" r:id="rId3" imgW="8723810" imgH="4904762"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04813"/>
                        <a:ext cx="8723312" cy="59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solidFill>
                  <a:srgbClr val="FF0000"/>
                </a:solidFill>
              </a:rPr>
              <a:t>ICT and Agent-based Computational Economics (ACE) to Augment Statistics and Econometrics For Economic Analysis and Inference</a:t>
            </a:r>
            <a:endParaRPr lang="en-GB" sz="2800" b="1" dirty="0">
              <a:solidFill>
                <a:srgbClr val="FF0000"/>
              </a:solidFill>
            </a:endParaRPr>
          </a:p>
        </p:txBody>
      </p:sp>
      <p:sp>
        <p:nvSpPr>
          <p:cNvPr id="3" name="Content Placeholder 2"/>
          <p:cNvSpPr>
            <a:spLocks noGrp="1"/>
          </p:cNvSpPr>
          <p:nvPr>
            <p:ph idx="1"/>
          </p:nvPr>
        </p:nvSpPr>
        <p:spPr>
          <a:xfrm>
            <a:off x="457200" y="1600200"/>
            <a:ext cx="8229600" cy="5141168"/>
          </a:xfrm>
        </p:spPr>
        <p:txBody>
          <a:bodyPr/>
          <a:lstStyle/>
          <a:p>
            <a:r>
              <a:rPr lang="en-GB" sz="2400" dirty="0" smtClean="0"/>
              <a:t>In an era of ICT (Information and Communication  Technologies) and </a:t>
            </a:r>
            <a:r>
              <a:rPr lang="en-GB" sz="2400" i="1" dirty="0" smtClean="0"/>
              <a:t>www </a:t>
            </a:r>
            <a:r>
              <a:rPr lang="en-GB" sz="2400" dirty="0" smtClean="0"/>
              <a:t>based on programming virtual realities using agent based models: this is soon becoming a routine method of inference and knowledge acquisition- Economists need new skills in this field</a:t>
            </a:r>
          </a:p>
          <a:p>
            <a:r>
              <a:rPr lang="en-GB" sz="2400" dirty="0" smtClean="0"/>
              <a:t>ESRC (Economic and Social Research Council)Conference at University of Essex on </a:t>
            </a:r>
            <a:r>
              <a:rPr lang="en-GB" sz="2400" b="1" i="1" dirty="0" smtClean="0">
                <a:solidFill>
                  <a:schemeClr val="accent6"/>
                </a:solidFill>
              </a:rPr>
              <a:t>Diversity in Macroeconomics </a:t>
            </a:r>
            <a:r>
              <a:rPr lang="en-GB" sz="2400" dirty="0" smtClean="0"/>
              <a:t>responded to failure of extant macro-economic models in the context of the 2007 Great Financial Crisis: the </a:t>
            </a:r>
            <a:r>
              <a:rPr lang="en-GB" sz="2400" smtClean="0"/>
              <a:t>aim is to </a:t>
            </a:r>
            <a:r>
              <a:rPr lang="en-GB" sz="2400" dirty="0" smtClean="0"/>
              <a:t>build capacity within UK Econ. Depts. in ACE and Complexity Economics. </a:t>
            </a:r>
          </a:p>
          <a:p>
            <a:r>
              <a:rPr lang="en-GB" sz="2400" dirty="0" smtClean="0"/>
              <a:t>Experimental and Behavioural Economics to Investigate Actual Human Behaviour Rather than Assume Rationality.  </a:t>
            </a:r>
            <a:endParaRPr lang="en-GB" sz="2400" dirty="0"/>
          </a:p>
        </p:txBody>
      </p:sp>
    </p:spTree>
  </p:cSld>
  <p:clrMapOvr>
    <a:masterClrMapping/>
  </p:clrMapOvr>
  <p:transition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393D8D-FB2D-4666-A91E-10FA220CA45D}" type="slidenum">
              <a:rPr lang="en-US" altLang="en-US"/>
              <a:pPr eaLnBrk="1" hangingPunct="1"/>
              <a:t>20</a:t>
            </a:fld>
            <a:endParaRPr lang="en-US" altLang="en-US"/>
          </a:p>
        </p:txBody>
      </p:sp>
      <p:sp>
        <p:nvSpPr>
          <p:cNvPr id="112642" name="Text Box 2"/>
          <p:cNvSpPr txBox="1">
            <a:spLocks noChangeArrowheads="1"/>
          </p:cNvSpPr>
          <p:nvPr/>
        </p:nvSpPr>
        <p:spPr bwMode="auto">
          <a:xfrm>
            <a:off x="4914900" y="1854200"/>
            <a:ext cx="2019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a:latin typeface="Garamond" pitchFamily="18" charset="0"/>
              </a:rPr>
              <a:t>Limited Supply of </a:t>
            </a:r>
          </a:p>
          <a:p>
            <a:pPr algn="ctr" eaLnBrk="1" hangingPunct="1"/>
            <a:r>
              <a:rPr lang="en-US" altLang="en-US" sz="2000">
                <a:latin typeface="Garamond" pitchFamily="18" charset="0"/>
              </a:rPr>
              <a:t>allowances (cap)</a:t>
            </a:r>
            <a:endParaRPr lang="en-US" altLang="en-US" sz="2200">
              <a:latin typeface="Garamond" pitchFamily="18" charset="0"/>
            </a:endParaRPr>
          </a:p>
        </p:txBody>
      </p:sp>
      <p:sp>
        <p:nvSpPr>
          <p:cNvPr id="112643" name="Text Box 3"/>
          <p:cNvSpPr txBox="1">
            <a:spLocks noChangeArrowheads="1"/>
          </p:cNvSpPr>
          <p:nvPr/>
        </p:nvSpPr>
        <p:spPr bwMode="auto">
          <a:xfrm>
            <a:off x="5972175" y="3092450"/>
            <a:ext cx="1779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a:latin typeface="Garamond" pitchFamily="18" charset="0"/>
              </a:rPr>
              <a:t>Economic value</a:t>
            </a:r>
          </a:p>
          <a:p>
            <a:pPr algn="ctr" eaLnBrk="1" hangingPunct="1"/>
            <a:r>
              <a:rPr lang="en-US" altLang="en-US" sz="2000">
                <a:latin typeface="Garamond" pitchFamily="18" charset="0"/>
              </a:rPr>
              <a:t>for allowances</a:t>
            </a:r>
            <a:endParaRPr lang="en-US" altLang="en-US" sz="2200">
              <a:latin typeface="Garamond" pitchFamily="18" charset="0"/>
            </a:endParaRPr>
          </a:p>
        </p:txBody>
      </p:sp>
      <p:grpSp>
        <p:nvGrpSpPr>
          <p:cNvPr id="112644" name="Group 4"/>
          <p:cNvGrpSpPr>
            <a:grpSpLocks/>
          </p:cNvGrpSpPr>
          <p:nvPr/>
        </p:nvGrpSpPr>
        <p:grpSpPr bwMode="auto">
          <a:xfrm>
            <a:off x="5740400" y="3752850"/>
            <a:ext cx="2247900" cy="1527175"/>
            <a:chOff x="3616" y="2364"/>
            <a:chExt cx="1416" cy="962"/>
          </a:xfrm>
        </p:grpSpPr>
        <p:sp>
          <p:nvSpPr>
            <p:cNvPr id="16398" name="AutoShape 5"/>
            <p:cNvSpPr>
              <a:spLocks noChangeArrowheads="1"/>
            </p:cNvSpPr>
            <p:nvPr/>
          </p:nvSpPr>
          <p:spPr bwMode="auto">
            <a:xfrm>
              <a:off x="4200" y="2364"/>
              <a:ext cx="240" cy="552"/>
            </a:xfrm>
            <a:prstGeom prst="downArrow">
              <a:avLst>
                <a:gd name="adj1" fmla="val 50000"/>
                <a:gd name="adj2" fmla="val 57500"/>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a:p>
          </p:txBody>
        </p:sp>
        <p:sp>
          <p:nvSpPr>
            <p:cNvPr id="16399" name="Text Box 6"/>
            <p:cNvSpPr txBox="1">
              <a:spLocks noChangeArrowheads="1"/>
            </p:cNvSpPr>
            <p:nvPr/>
          </p:nvSpPr>
          <p:spPr bwMode="auto">
            <a:xfrm>
              <a:off x="3616" y="2884"/>
              <a:ext cx="14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a:latin typeface="Garamond" pitchFamily="18" charset="0"/>
                </a:rPr>
                <a:t>Economic incentives</a:t>
              </a:r>
            </a:p>
            <a:p>
              <a:pPr algn="ctr" eaLnBrk="1" hangingPunct="1"/>
              <a:r>
                <a:rPr lang="en-US" altLang="en-US" sz="2000">
                  <a:latin typeface="Garamond" pitchFamily="18" charset="0"/>
                </a:rPr>
                <a:t>to reduce emissions</a:t>
              </a:r>
              <a:endParaRPr lang="en-US" altLang="en-US" sz="2200">
                <a:latin typeface="Garamond" pitchFamily="18" charset="0"/>
              </a:endParaRPr>
            </a:p>
          </p:txBody>
        </p:sp>
      </p:grpSp>
      <p:sp>
        <p:nvSpPr>
          <p:cNvPr id="112647" name="Text Box 7"/>
          <p:cNvSpPr txBox="1">
            <a:spLocks noChangeArrowheads="1"/>
          </p:cNvSpPr>
          <p:nvPr/>
        </p:nvSpPr>
        <p:spPr bwMode="auto">
          <a:xfrm>
            <a:off x="7234238" y="1854200"/>
            <a:ext cx="1401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a:latin typeface="Garamond" pitchFamily="18" charset="0"/>
              </a:rPr>
              <a:t>Demand for</a:t>
            </a:r>
          </a:p>
          <a:p>
            <a:pPr algn="ctr" eaLnBrk="1" hangingPunct="1"/>
            <a:r>
              <a:rPr lang="en-US" altLang="en-US" sz="2000">
                <a:latin typeface="Garamond" pitchFamily="18" charset="0"/>
              </a:rPr>
              <a:t>allowances</a:t>
            </a:r>
            <a:endParaRPr lang="en-US" altLang="en-US" sz="2200">
              <a:latin typeface="Garamond" pitchFamily="18" charset="0"/>
            </a:endParaRPr>
          </a:p>
        </p:txBody>
      </p:sp>
      <p:sp>
        <p:nvSpPr>
          <p:cNvPr id="16391" name="Rectangle 8"/>
          <p:cNvSpPr>
            <a:spLocks noGrp="1" noChangeArrowheads="1"/>
          </p:cNvSpPr>
          <p:nvPr>
            <p:ph type="title"/>
          </p:nvPr>
        </p:nvSpPr>
        <p:spPr/>
        <p:txBody>
          <a:bodyPr/>
          <a:lstStyle/>
          <a:p>
            <a:pPr eaLnBrk="1" hangingPunct="1"/>
            <a:r>
              <a:rPr lang="en-US" altLang="en-US" dirty="0" smtClean="0"/>
              <a:t>How Cap &amp; Trade Works</a:t>
            </a:r>
          </a:p>
        </p:txBody>
      </p:sp>
      <p:sp>
        <p:nvSpPr>
          <p:cNvPr id="16392" name="Rectangle 9"/>
          <p:cNvSpPr>
            <a:spLocks noGrp="1" noChangeArrowheads="1"/>
          </p:cNvSpPr>
          <p:nvPr>
            <p:ph type="body" sz="half" idx="1"/>
          </p:nvPr>
        </p:nvSpPr>
        <p:spPr>
          <a:xfrm>
            <a:off x="457200" y="1600200"/>
            <a:ext cx="4030663" cy="4525963"/>
          </a:xfrm>
        </p:spPr>
        <p:txBody>
          <a:bodyPr/>
          <a:lstStyle/>
          <a:p>
            <a:pPr eaLnBrk="1" hangingPunct="1"/>
            <a:r>
              <a:rPr lang="en-US" altLang="en-US" sz="2400" smtClean="0"/>
              <a:t>Emission Cap</a:t>
            </a:r>
          </a:p>
          <a:p>
            <a:pPr lvl="1" eaLnBrk="1" hangingPunct="1"/>
            <a:r>
              <a:rPr lang="en-US" altLang="en-US" sz="1900" smtClean="0"/>
              <a:t>Limits emissions and maintains reductions</a:t>
            </a:r>
          </a:p>
          <a:p>
            <a:pPr lvl="1" eaLnBrk="1" hangingPunct="1"/>
            <a:r>
              <a:rPr lang="en-US" altLang="en-US" sz="1900" smtClean="0"/>
              <a:t>Provides market value and certainty</a:t>
            </a:r>
          </a:p>
          <a:p>
            <a:pPr lvl="1" eaLnBrk="1" hangingPunct="1"/>
            <a:r>
              <a:rPr lang="en-US" altLang="en-US" sz="1900" smtClean="0"/>
              <a:t>Allows trading without government approval</a:t>
            </a:r>
            <a:endParaRPr lang="en-US" altLang="en-US" sz="2000" smtClean="0"/>
          </a:p>
          <a:p>
            <a:pPr eaLnBrk="1" hangingPunct="1"/>
            <a:r>
              <a:rPr lang="en-US" altLang="en-US" sz="2400" smtClean="0"/>
              <a:t>Trading</a:t>
            </a:r>
          </a:p>
          <a:p>
            <a:pPr lvl="1" eaLnBrk="1" hangingPunct="1"/>
            <a:r>
              <a:rPr lang="en-US" altLang="en-US" sz="1900" smtClean="0"/>
              <a:t>Minimizes costs through compliance flexibility</a:t>
            </a:r>
          </a:p>
          <a:p>
            <a:pPr lvl="1" eaLnBrk="1" hangingPunct="1"/>
            <a:r>
              <a:rPr lang="en-US" altLang="en-US" sz="1900" smtClean="0"/>
              <a:t>Creates incentives to reduce costs going forward</a:t>
            </a:r>
          </a:p>
        </p:txBody>
      </p:sp>
      <p:grpSp>
        <p:nvGrpSpPr>
          <p:cNvPr id="112650" name="Group 10"/>
          <p:cNvGrpSpPr>
            <a:grpSpLocks/>
          </p:cNvGrpSpPr>
          <p:nvPr/>
        </p:nvGrpSpPr>
        <p:grpSpPr bwMode="auto">
          <a:xfrm>
            <a:off x="6248400" y="2400300"/>
            <a:ext cx="1200150" cy="876300"/>
            <a:chOff x="3936" y="1512"/>
            <a:chExt cx="756" cy="552"/>
          </a:xfrm>
        </p:grpSpPr>
        <p:sp>
          <p:nvSpPr>
            <p:cNvPr id="16396" name="AutoShape 11"/>
            <p:cNvSpPr>
              <a:spLocks noChangeArrowheads="1"/>
            </p:cNvSpPr>
            <p:nvPr/>
          </p:nvSpPr>
          <p:spPr bwMode="auto">
            <a:xfrm rot="2656584">
              <a:off x="4452" y="1512"/>
              <a:ext cx="240" cy="552"/>
            </a:xfrm>
            <a:prstGeom prst="downArrow">
              <a:avLst>
                <a:gd name="adj1" fmla="val 50000"/>
                <a:gd name="adj2" fmla="val 57500"/>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a:p>
          </p:txBody>
        </p:sp>
        <p:sp>
          <p:nvSpPr>
            <p:cNvPr id="16397" name="AutoShape 12"/>
            <p:cNvSpPr>
              <a:spLocks noChangeArrowheads="1"/>
            </p:cNvSpPr>
            <p:nvPr/>
          </p:nvSpPr>
          <p:spPr bwMode="auto">
            <a:xfrm rot="18943416" flipH="1">
              <a:off x="3936" y="1512"/>
              <a:ext cx="240" cy="552"/>
            </a:xfrm>
            <a:prstGeom prst="downArrow">
              <a:avLst>
                <a:gd name="adj1" fmla="val 50000"/>
                <a:gd name="adj2" fmla="val 57500"/>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a:p>
          </p:txBody>
        </p:sp>
      </p:grpSp>
      <p:sp>
        <p:nvSpPr>
          <p:cNvPr id="16394" name="Line 13"/>
          <p:cNvSpPr>
            <a:spLocks noChangeShapeType="1"/>
          </p:cNvSpPr>
          <p:nvPr/>
        </p:nvSpPr>
        <p:spPr bwMode="auto">
          <a:xfrm>
            <a:off x="0" y="1371600"/>
            <a:ext cx="9144000" cy="0"/>
          </a:xfrm>
          <a:prstGeom prst="line">
            <a:avLst/>
          </a:prstGeom>
          <a:noFill/>
          <a:ln w="57150" cmpd="thinThick">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5" name="Line 14"/>
          <p:cNvSpPr>
            <a:spLocks noChangeShapeType="1"/>
          </p:cNvSpPr>
          <p:nvPr/>
        </p:nvSpPr>
        <p:spPr bwMode="auto">
          <a:xfrm>
            <a:off x="0" y="1295400"/>
            <a:ext cx="9144000" cy="0"/>
          </a:xfrm>
          <a:prstGeom prst="line">
            <a:avLst/>
          </a:prstGeom>
          <a:noFill/>
          <a:ln w="57150" cmpd="thinThick">
            <a:solidFill>
              <a:srgbClr val="5C5C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8973744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6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2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P spid="11264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8742BC-574A-4B88-B145-8766D28F97EE}" type="slidenum">
              <a:rPr lang="en-US" altLang="en-US"/>
              <a:pPr eaLnBrk="1" hangingPunct="1"/>
              <a:t>21</a:t>
            </a:fld>
            <a:endParaRPr lang="en-US" altLang="en-US"/>
          </a:p>
        </p:txBody>
      </p:sp>
      <p:sp>
        <p:nvSpPr>
          <p:cNvPr id="14339" name="Rectangle 2"/>
          <p:cNvSpPr>
            <a:spLocks noGrp="1" noChangeArrowheads="1"/>
          </p:cNvSpPr>
          <p:nvPr>
            <p:ph type="title"/>
          </p:nvPr>
        </p:nvSpPr>
        <p:spPr/>
        <p:txBody>
          <a:bodyPr/>
          <a:lstStyle/>
          <a:p>
            <a:pPr eaLnBrk="1" hangingPunct="1"/>
            <a:r>
              <a:rPr lang="en-GB" altLang="en-US" sz="4000" dirty="0" smtClean="0"/>
              <a:t>Purpose: How to change travel behaviour, fewer journeys</a:t>
            </a:r>
          </a:p>
        </p:txBody>
      </p:sp>
      <p:sp>
        <p:nvSpPr>
          <p:cNvPr id="14340" name="Rectangle 3"/>
          <p:cNvSpPr>
            <a:spLocks noGrp="1" noChangeArrowheads="1"/>
          </p:cNvSpPr>
          <p:nvPr>
            <p:ph type="body" idx="1"/>
          </p:nvPr>
        </p:nvSpPr>
        <p:spPr/>
        <p:txBody>
          <a:bodyPr/>
          <a:lstStyle/>
          <a:p>
            <a:pPr eaLnBrk="1" hangingPunct="1"/>
            <a:r>
              <a:rPr lang="en-GB" altLang="en-US" sz="2800" smtClean="0"/>
              <a:t>Smart Markets could bring intelligence into the road transport network to address congestion; planning of green infrastructure can be done with digitally based agent based models of city centres </a:t>
            </a:r>
          </a:p>
          <a:p>
            <a:pPr eaLnBrk="1" hangingPunct="1"/>
            <a:r>
              <a:rPr lang="en-GB" altLang="en-US" sz="2800" smtClean="0"/>
              <a:t>A Smart Market is an on-line auction:</a:t>
            </a:r>
          </a:p>
          <a:p>
            <a:pPr lvl="1" eaLnBrk="1" hangingPunct="1"/>
            <a:r>
              <a:rPr lang="en-GB" altLang="en-US" sz="2400" smtClean="0"/>
              <a:t>Potential users submit bids</a:t>
            </a:r>
          </a:p>
          <a:p>
            <a:pPr lvl="1" eaLnBrk="1" hangingPunct="1"/>
            <a:r>
              <a:rPr lang="en-GB" altLang="en-US" sz="2400" smtClean="0"/>
              <a:t>Auction determines the price and ‘winners’</a:t>
            </a:r>
          </a:p>
          <a:p>
            <a:pPr lvl="1" eaLnBrk="1" hangingPunct="1"/>
            <a:r>
              <a:rPr lang="en-GB" altLang="en-US" sz="2400" smtClean="0"/>
              <a:t>Infrastructure operators pre-set the limits (slots)</a:t>
            </a:r>
          </a:p>
          <a:p>
            <a:pPr lvl="1" eaLnBrk="1" hangingPunct="1">
              <a:buFontTx/>
              <a:buNone/>
            </a:pPr>
            <a:r>
              <a:rPr lang="en-GB" altLang="en-US" sz="2400" smtClean="0"/>
              <a:t>We explore a road pricing regime which fixes (Cap) the number of vehicles able to use the roads at peak time</a:t>
            </a:r>
          </a:p>
          <a:p>
            <a:pPr eaLnBrk="1" hangingPunct="1">
              <a:buFontTx/>
              <a:buNone/>
            </a:pPr>
            <a:endParaRPr lang="en-GB" altLang="en-US" sz="2800" smtClean="0"/>
          </a:p>
        </p:txBody>
      </p:sp>
    </p:spTree>
    <p:extLst>
      <p:ext uri="{BB962C8B-B14F-4D97-AF65-F5344CB8AC3E}">
        <p14:creationId xmlns:p14="http://schemas.microsoft.com/office/powerpoint/2010/main" val="12540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1" name="Picture 5"/>
          <p:cNvPicPr>
            <a:picLocks noChangeAspect="1" noChangeArrowheads="1"/>
          </p:cNvPicPr>
          <p:nvPr/>
        </p:nvPicPr>
        <p:blipFill>
          <a:blip r:embed="rId2"/>
          <a:srcRect/>
          <a:stretch>
            <a:fillRect/>
          </a:stretch>
        </p:blipFill>
        <p:spPr bwMode="auto">
          <a:xfrm>
            <a:off x="1403350" y="188913"/>
            <a:ext cx="5767388" cy="648017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8498"/>
          <a:stretch>
            <a:fillRect/>
          </a:stretch>
        </p:blipFill>
        <p:spPr bwMode="auto">
          <a:xfrm>
            <a:off x="381000" y="392113"/>
            <a:ext cx="754380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EA38AE-4D8E-4B9D-AC65-006EDFC8D1B7}" type="slidenum">
              <a:rPr lang="en-US" altLang="en-US"/>
              <a:pPr eaLnBrk="1" hangingPunct="1"/>
              <a:t>24</a:t>
            </a:fld>
            <a:endParaRPr lang="en-US" altLang="en-US"/>
          </a:p>
        </p:txBody>
      </p:sp>
      <p:sp>
        <p:nvSpPr>
          <p:cNvPr id="23555" name="Rectangle 2"/>
          <p:cNvSpPr>
            <a:spLocks noGrp="1" noChangeArrowheads="1"/>
          </p:cNvSpPr>
          <p:nvPr>
            <p:ph type="title"/>
          </p:nvPr>
        </p:nvSpPr>
        <p:spPr/>
        <p:txBody>
          <a:bodyPr/>
          <a:lstStyle/>
          <a:p>
            <a:pPr eaLnBrk="1" hangingPunct="1"/>
            <a:r>
              <a:rPr lang="en-GB" altLang="en-US" sz="4100" smtClean="0"/>
              <a:t>The socio-economic status of commuters </a:t>
            </a:r>
          </a:p>
        </p:txBody>
      </p:sp>
      <p:pic>
        <p:nvPicPr>
          <p:cNvPr id="235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700213"/>
            <a:ext cx="7886700" cy="306228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5"/>
          <p:cNvSpPr txBox="1">
            <a:spLocks noChangeArrowheads="1"/>
          </p:cNvSpPr>
          <p:nvPr/>
        </p:nvSpPr>
        <p:spPr bwMode="auto">
          <a:xfrm>
            <a:off x="523875" y="2546350"/>
            <a:ext cx="7272338" cy="3668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endParaRPr lang="en-GB" altLang="en-US">
              <a:latin typeface="Verdana" pitchFamily="34" charset="0"/>
            </a:endParaRPr>
          </a:p>
          <a:p>
            <a:pPr algn="ctr" eaLnBrk="1" hangingPunct="1">
              <a:spcBef>
                <a:spcPct val="20000"/>
              </a:spcBef>
              <a:buClr>
                <a:srgbClr val="FF3300"/>
              </a:buClr>
            </a:pPr>
            <a:r>
              <a:rPr lang="en-GB" altLang="en-US">
                <a:latin typeface="Verdana" pitchFamily="34" charset="0"/>
              </a:rPr>
              <a:t>We also know the income distributions for different classes of</a:t>
            </a:r>
          </a:p>
          <a:p>
            <a:pPr algn="ctr" eaLnBrk="1" hangingPunct="1">
              <a:spcBef>
                <a:spcPct val="20000"/>
              </a:spcBef>
              <a:buClr>
                <a:srgbClr val="FF3300"/>
              </a:buClr>
            </a:pPr>
            <a:r>
              <a:rPr lang="en-GB" altLang="en-US">
                <a:latin typeface="Verdana" pitchFamily="34" charset="0"/>
              </a:rPr>
              <a:t>Professionals for the North East:</a:t>
            </a:r>
          </a:p>
          <a:p>
            <a:pPr algn="ctr" eaLnBrk="1" hangingPunct="1">
              <a:spcBef>
                <a:spcPct val="20000"/>
              </a:spcBef>
              <a:buClr>
                <a:srgbClr val="FF3300"/>
              </a:buClr>
            </a:pPr>
            <a:r>
              <a:rPr lang="en-GB" altLang="en-US">
                <a:latin typeface="Verdana" pitchFamily="34" charset="0"/>
              </a:rPr>
              <a:t>This enables us to calculate the sensitivity to </a:t>
            </a:r>
          </a:p>
          <a:p>
            <a:pPr algn="ctr" eaLnBrk="1" hangingPunct="1">
              <a:spcBef>
                <a:spcPct val="20000"/>
              </a:spcBef>
              <a:buClr>
                <a:srgbClr val="FF3300"/>
              </a:buClr>
            </a:pPr>
            <a:r>
              <a:rPr lang="en-GB" altLang="en-US">
                <a:latin typeface="Verdana" pitchFamily="34" charset="0"/>
              </a:rPr>
              <a:t>Road User Charges from the different commuters  </a:t>
            </a:r>
          </a:p>
        </p:txBody>
      </p:sp>
    </p:spTree>
    <p:extLst>
      <p:ext uri="{BB962C8B-B14F-4D97-AF65-F5344CB8AC3E}">
        <p14:creationId xmlns:p14="http://schemas.microsoft.com/office/powerpoint/2010/main" val="1135137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F321CD2-07E7-45A8-BDCC-681E2D84AB7A}" type="slidenum">
              <a:rPr lang="en-US" altLang="en-US" sz="1400" smtClean="0"/>
              <a:pPr eaLnBrk="1" hangingPunct="1">
                <a:spcBef>
                  <a:spcPct val="0"/>
                </a:spcBef>
                <a:buFontTx/>
                <a:buNone/>
              </a:pPr>
              <a:t>25</a:t>
            </a:fld>
            <a:endParaRPr lang="en-US" altLang="en-US" sz="1400" smtClean="0"/>
          </a:p>
        </p:txBody>
      </p:sp>
      <p:sp>
        <p:nvSpPr>
          <p:cNvPr id="24579" name="Rectangle 2"/>
          <p:cNvSpPr>
            <a:spLocks noChangeArrowheads="1"/>
          </p:cNvSpPr>
          <p:nvPr/>
        </p:nvSpPr>
        <p:spPr bwMode="auto">
          <a:xfrm>
            <a:off x="635000" y="690563"/>
            <a:ext cx="7875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2000">
                <a:latin typeface="Times New Roman" pitchFamily="18" charset="0"/>
                <a:cs typeface="Times New Roman" pitchFamily="18" charset="0"/>
              </a:rPr>
              <a:t>The income distribution of 16740 car drivers traversing Gateshead cordon area  (i.e. commuters with income greater than £10,500) </a:t>
            </a:r>
            <a:r>
              <a:rPr lang="en-GB" altLang="en-US" sz="2000"/>
              <a:t>(Mean annual income is £ 21990.39)</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958975"/>
            <a:ext cx="696118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33400"/>
            <a:ext cx="7315200" cy="57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79400"/>
            <a:ext cx="6477000" cy="637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7C203DB3-C230-478E-9F7C-5FE6A65F80D8}" type="slidenum">
              <a:rPr lang="en-US" altLang="en-US" sz="1400" smtClean="0"/>
              <a:pPr eaLnBrk="1" hangingPunct="1">
                <a:spcBef>
                  <a:spcPct val="0"/>
                </a:spcBef>
                <a:buFontTx/>
                <a:buNone/>
              </a:pPr>
              <a:t>28</a:t>
            </a:fld>
            <a:endParaRPr lang="en-US" altLang="en-US" sz="1400"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56932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3"/>
          <p:cNvSpPr txBox="1">
            <a:spLocks noChangeArrowheads="1"/>
          </p:cNvSpPr>
          <p:nvPr/>
        </p:nvSpPr>
        <p:spPr bwMode="auto">
          <a:xfrm>
            <a:off x="2195513" y="3860800"/>
            <a:ext cx="1512887"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5400">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1200">
                <a:cs typeface="Times New Roman" pitchFamily="18" charset="0"/>
              </a:rPr>
              <a:t>10% reduction in travel slots</a:t>
            </a:r>
          </a:p>
        </p:txBody>
      </p:sp>
      <p:sp>
        <p:nvSpPr>
          <p:cNvPr id="25605" name="Text Box 4"/>
          <p:cNvSpPr txBox="1">
            <a:spLocks noChangeArrowheads="1"/>
          </p:cNvSpPr>
          <p:nvPr/>
        </p:nvSpPr>
        <p:spPr bwMode="auto">
          <a:xfrm>
            <a:off x="6877050" y="981075"/>
            <a:ext cx="1223963"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5400">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1200">
                <a:cs typeface="Times New Roman" pitchFamily="18" charset="0"/>
              </a:rPr>
              <a:t>20% reduction in travel slots</a:t>
            </a:r>
          </a:p>
        </p:txBody>
      </p:sp>
      <p:sp>
        <p:nvSpPr>
          <p:cNvPr id="25606" name="Text Box 5"/>
          <p:cNvSpPr txBox="1">
            <a:spLocks noChangeArrowheads="1"/>
          </p:cNvSpPr>
          <p:nvPr/>
        </p:nvSpPr>
        <p:spPr bwMode="auto">
          <a:xfrm>
            <a:off x="6948488" y="3716338"/>
            <a:ext cx="12954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5400">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1200">
                <a:cs typeface="Times New Roman" pitchFamily="18" charset="0"/>
              </a:rPr>
              <a:t>30% reduction in travel slots</a:t>
            </a:r>
          </a:p>
        </p:txBody>
      </p:sp>
      <p:sp>
        <p:nvSpPr>
          <p:cNvPr id="25607" name="Text Box 6"/>
          <p:cNvSpPr txBox="1">
            <a:spLocks noChangeArrowheads="1"/>
          </p:cNvSpPr>
          <p:nvPr/>
        </p:nvSpPr>
        <p:spPr bwMode="auto">
          <a:xfrm>
            <a:off x="2627313" y="981075"/>
            <a:ext cx="865187"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5400">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GB" altLang="en-US" sz="1200">
                <a:cs typeface="Times New Roman" pitchFamily="18" charset="0"/>
              </a:rPr>
              <a:t>Current demand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CCPS AND OTC DERIVATIVES REFORM: Network Analysis</a:t>
            </a:r>
            <a:endParaRPr lang="en-GB" dirty="0"/>
          </a:p>
        </p:txBody>
      </p:sp>
      <p:sp>
        <p:nvSpPr>
          <p:cNvPr id="3" name="Subtitle 2"/>
          <p:cNvSpPr>
            <a:spLocks noGrp="1"/>
          </p:cNvSpPr>
          <p:nvPr>
            <p:ph type="subTitle" idx="1"/>
          </p:nvPr>
        </p:nvSpPr>
        <p:spPr>
          <a:xfrm>
            <a:off x="571472" y="3886200"/>
            <a:ext cx="7200928" cy="2757510"/>
          </a:xfrm>
        </p:spPr>
        <p:txBody>
          <a:bodyPr>
            <a:normAutofit fontScale="47500" lnSpcReduction="20000"/>
          </a:bodyPr>
          <a:lstStyle/>
          <a:p>
            <a:r>
              <a:rPr lang="en-GB" i="1" dirty="0" smtClean="0">
                <a:solidFill>
                  <a:srgbClr val="7030A0"/>
                </a:solidFill>
              </a:rPr>
              <a:t>Professor Sheri Markose (Essex University)</a:t>
            </a:r>
          </a:p>
          <a:p>
            <a:r>
              <a:rPr lang="en-GB" dirty="0" smtClean="0">
                <a:solidFill>
                  <a:srgbClr val="7030A0"/>
                </a:solidFill>
              </a:rPr>
              <a:t> </a:t>
            </a:r>
            <a:r>
              <a:rPr lang="en-GB" sz="4200" dirty="0" smtClean="0">
                <a:solidFill>
                  <a:srgbClr val="FF0000"/>
                </a:solidFill>
              </a:rPr>
              <a:t>Analyses based on</a:t>
            </a:r>
            <a:r>
              <a:rPr lang="en-GB" sz="4200" i="1" dirty="0" smtClean="0">
                <a:solidFill>
                  <a:srgbClr val="FF0000"/>
                </a:solidFill>
              </a:rPr>
              <a:t> 41 G-SIBs used in 2013 </a:t>
            </a:r>
            <a:r>
              <a:rPr lang="en-AU" sz="4200" dirty="0" smtClean="0">
                <a:solidFill>
                  <a:srgbClr val="FF0000"/>
                </a:solidFill>
              </a:rPr>
              <a:t>MAGD(</a:t>
            </a:r>
            <a:r>
              <a:rPr lang="en-GB" sz="4200" dirty="0" smtClean="0">
                <a:solidFill>
                  <a:srgbClr val="FF0000"/>
                </a:solidFill>
              </a:rPr>
              <a:t>Macroeconomic Assessment Group on Derivatives) Report for BCBS/FSB </a:t>
            </a:r>
            <a:r>
              <a:rPr lang="en-GB" sz="4200" u="sng" dirty="0">
                <a:hlinkClick r:id="rId2"/>
              </a:rPr>
              <a:t>http://www.bis.org/publ/othp20.pdf</a:t>
            </a:r>
            <a:endParaRPr lang="en-GB" sz="4200" i="1" dirty="0" smtClean="0">
              <a:solidFill>
                <a:srgbClr val="FF0000"/>
              </a:solidFill>
            </a:endParaRPr>
          </a:p>
          <a:p>
            <a:r>
              <a:rPr lang="en-GB" sz="4200" dirty="0" smtClean="0">
                <a:solidFill>
                  <a:srgbClr val="FF0000"/>
                </a:solidFill>
              </a:rPr>
              <a:t>Co-authors Mark Manning, Alexandra Heath, Gerard Kelly (Reserve Bank of Australia) and Ali Rais Shaghaghi</a:t>
            </a:r>
            <a:endParaRPr lang="en-GB" sz="4200" i="1" dirty="0" smtClean="0">
              <a:solidFill>
                <a:srgbClr val="FF0000"/>
              </a:solidFill>
            </a:endParaRPr>
          </a:p>
          <a:p>
            <a:endParaRPr lang="en-GB" sz="4200" i="1" dirty="0" smtClean="0">
              <a:solidFill>
                <a:srgbClr val="FF0000"/>
              </a:solidFill>
            </a:endParaRPr>
          </a:p>
          <a:p>
            <a:r>
              <a:rPr lang="en-GB" sz="4200" i="1" dirty="0" smtClean="0">
                <a:solidFill>
                  <a:srgbClr val="FF0000"/>
                </a:solidFill>
              </a:rPr>
              <a:t>Network Graphics Done  by </a:t>
            </a:r>
            <a:r>
              <a:rPr lang="en-GB" sz="4200" dirty="0" smtClean="0">
                <a:solidFill>
                  <a:srgbClr val="FF0000"/>
                </a:solidFill>
              </a:rPr>
              <a:t>Ali Rais Shaghaghi</a:t>
            </a:r>
            <a:endParaRPr lang="en-GB" sz="4200" i="1" dirty="0">
              <a:solidFill>
                <a:srgbClr val="FF0000"/>
              </a:solidFill>
            </a:endParaRPr>
          </a:p>
        </p:txBody>
      </p:sp>
      <p:sp>
        <p:nvSpPr>
          <p:cNvPr id="4" name="Rectangle 3"/>
          <p:cNvSpPr/>
          <p:nvPr/>
        </p:nvSpPr>
        <p:spPr>
          <a:xfrm>
            <a:off x="3816424" y="116632"/>
            <a:ext cx="4572000" cy="1754326"/>
          </a:xfrm>
          <a:prstGeom prst="rect">
            <a:avLst/>
          </a:prstGeom>
        </p:spPr>
        <p:txBody>
          <a:bodyPr>
            <a:spAutoFit/>
          </a:bodyPr>
          <a:lstStyle/>
          <a:p>
            <a:r>
              <a:rPr lang="en-GB" dirty="0" smtClean="0">
                <a:solidFill>
                  <a:srgbClr val="FF0000"/>
                </a:solidFill>
              </a:rPr>
              <a:t>ECMI CONFERENCE</a:t>
            </a:r>
            <a:endParaRPr lang="en-GB" dirty="0">
              <a:solidFill>
                <a:srgbClr val="FF0000"/>
              </a:solidFill>
            </a:endParaRPr>
          </a:p>
          <a:p>
            <a:r>
              <a:rPr lang="en-GB" b="1" dirty="0" smtClean="0"/>
              <a:t>Navigating </a:t>
            </a:r>
            <a:r>
              <a:rPr lang="en-GB" b="1" dirty="0"/>
              <a:t>the storm:</a:t>
            </a:r>
            <a:endParaRPr lang="en-GB" dirty="0"/>
          </a:p>
          <a:p>
            <a:r>
              <a:rPr lang="en-GB" b="1" dirty="0" smtClean="0"/>
              <a:t>Setting  long-term </a:t>
            </a:r>
            <a:r>
              <a:rPr lang="en-GB" b="1" dirty="0"/>
              <a:t>goals in volatile market </a:t>
            </a:r>
            <a:r>
              <a:rPr lang="en-GB" b="1" dirty="0" smtClean="0"/>
              <a:t>conditions</a:t>
            </a:r>
            <a:r>
              <a:rPr lang="en-GB" dirty="0"/>
              <a:t>	</a:t>
            </a:r>
          </a:p>
          <a:p>
            <a:r>
              <a:rPr lang="en-GB" b="1" dirty="0"/>
              <a:t>2015 Annual Conference ∙ October 20th ∙ Brussels, National Bank of Belgium </a:t>
            </a:r>
            <a:r>
              <a:rPr lang="en-GB" dirty="0"/>
              <a:t>	</a:t>
            </a:r>
          </a:p>
        </p:txBody>
      </p:sp>
      <p:pic>
        <p:nvPicPr>
          <p:cNvPr id="5" name="Picture 5" descr="University of Essex"/>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0" y="0"/>
            <a:ext cx="3048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24538"/>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Users\scher\Documents\2011Invitation\13OctHMTNew folder\defaul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2" y="1700808"/>
            <a:ext cx="7656511" cy="52565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507288" cy="1143000"/>
          </a:xfrm>
        </p:spPr>
        <p:txBody>
          <a:bodyPr/>
          <a:lstStyle/>
          <a:p>
            <a:r>
              <a:rPr lang="en-GB" sz="2000" dirty="0"/>
              <a:t>Early 2000s BBC Programme : Time Commanders Artificial </a:t>
            </a:r>
            <a:r>
              <a:rPr lang="en-GB" sz="2000" dirty="0" smtClean="0"/>
              <a:t>Simulation </a:t>
            </a:r>
            <a:r>
              <a:rPr lang="en-GB" sz="2000" dirty="0"/>
              <a:t>of Historical </a:t>
            </a:r>
            <a:r>
              <a:rPr lang="en-GB" sz="2000" dirty="0" smtClean="0"/>
              <a:t>Battles With Humans Interacting On One Side – The Future of Policy Design: Essex Vice Chancellor Ivor Crewe: “This cannot fail” and a new centre was born in 2002</a:t>
            </a:r>
            <a:endParaRPr lang="en-GB" sz="2000" dirty="0"/>
          </a:p>
        </p:txBody>
      </p:sp>
    </p:spTree>
    <p:extLst>
      <p:ext uri="{BB962C8B-B14F-4D97-AF65-F5344CB8AC3E}">
        <p14:creationId xmlns:p14="http://schemas.microsoft.com/office/powerpoint/2010/main" val="2750833864"/>
      </p:ext>
    </p:extLst>
  </p:cSld>
  <p:clrMapOvr>
    <a:masterClrMapping/>
  </p:clrMapOvr>
  <p:transition advTm="1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Autofit/>
          </a:bodyPr>
          <a:lstStyle/>
          <a:p>
            <a:r>
              <a:rPr lang="en-GB" sz="2800" dirty="0" smtClean="0"/>
              <a:t>Motivation: For OTC Derivatives Reforms</a:t>
            </a:r>
            <a:br>
              <a:rPr lang="en-GB" sz="2800" dirty="0" smtClean="0"/>
            </a:br>
            <a:r>
              <a:rPr lang="en-GB" sz="2000" i="1" dirty="0" smtClean="0">
                <a:solidFill>
                  <a:srgbClr val="FF0000"/>
                </a:solidFill>
              </a:rPr>
              <a:t>How Do We Assess G20/EMIR OTC Reforms for Efficacy and System Stability?</a:t>
            </a:r>
            <a:endParaRPr lang="en-GB" sz="2000" dirty="0">
              <a:solidFill>
                <a:srgbClr val="FF0000"/>
              </a:solidFill>
            </a:endParaRPr>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30</a:t>
            </a:fld>
            <a:endParaRPr lang="en-US" dirty="0">
              <a:solidFill>
                <a:prstClr val="black">
                  <a:lumMod val="65000"/>
                  <a:lumOff val="35000"/>
                </a:prstClr>
              </a:solidFill>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471" y="3140968"/>
            <a:ext cx="9115178"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54627" y="6146989"/>
            <a:ext cx="1689373" cy="461665"/>
          </a:xfrm>
          <a:prstGeom prst="rect">
            <a:avLst/>
          </a:prstGeom>
          <a:noFill/>
        </p:spPr>
        <p:txBody>
          <a:bodyPr wrap="none" rtlCol="0">
            <a:spAutoFit/>
          </a:bodyPr>
          <a:lstStyle/>
          <a:p>
            <a:r>
              <a:rPr lang="en-GB" sz="1200" dirty="0" smtClean="0"/>
              <a:t>Source: </a:t>
            </a:r>
          </a:p>
          <a:p>
            <a:r>
              <a:rPr lang="en-GB" sz="1200" dirty="0" smtClean="0"/>
              <a:t>BIS Derivatives Statistics</a:t>
            </a:r>
            <a:endParaRPr lang="en-GB"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496816"/>
            <a:ext cx="4032446" cy="1008112"/>
          </a:xfrm>
          <a:prstGeom prst="rect">
            <a:avLst/>
          </a:prstGeom>
        </p:spPr>
      </p:pic>
      <p:sp>
        <p:nvSpPr>
          <p:cNvPr id="7" name="Rectangle 6"/>
          <p:cNvSpPr/>
          <p:nvPr/>
        </p:nvSpPr>
        <p:spPr>
          <a:xfrm>
            <a:off x="107504" y="782122"/>
            <a:ext cx="8640960" cy="2154436"/>
          </a:xfrm>
          <a:prstGeom prst="rect">
            <a:avLst/>
          </a:prstGeom>
        </p:spPr>
        <p:txBody>
          <a:bodyPr wrap="square">
            <a:spAutoFit/>
          </a:bodyPr>
          <a:lstStyle/>
          <a:p>
            <a:r>
              <a:rPr lang="en-GB" dirty="0" smtClean="0"/>
              <a:t>$600+ Trillion OTC Derivatives</a:t>
            </a:r>
          </a:p>
          <a:p>
            <a:r>
              <a:rPr lang="en-AU" dirty="0" smtClean="0"/>
              <a:t>G20’s ambitious program  to </a:t>
            </a:r>
            <a:r>
              <a:rPr lang="en-GB" dirty="0" smtClean="0"/>
              <a:t>Improve market infrastructure following the </a:t>
            </a:r>
            <a:r>
              <a:rPr lang="en-GB" dirty="0" smtClean="0">
                <a:solidFill>
                  <a:srgbClr val="FF0000"/>
                </a:solidFill>
              </a:rPr>
              <a:t>2007-2008 crisis</a:t>
            </a:r>
            <a:r>
              <a:rPr lang="en-GB" dirty="0" smtClean="0"/>
              <a:t>, CCPs)to help mitigate systemic risk.</a:t>
            </a:r>
            <a:endParaRPr lang="en-AU" dirty="0" smtClean="0"/>
          </a:p>
          <a:p>
            <a:pPr lvl="1"/>
            <a:r>
              <a:rPr lang="en-AU" sz="2000" dirty="0" smtClean="0"/>
              <a:t>Strengthen risk management; reduce interconnectedness</a:t>
            </a:r>
          </a:p>
          <a:p>
            <a:pPr lvl="1"/>
            <a:r>
              <a:rPr lang="en-AU" sz="2000" dirty="0" smtClean="0"/>
              <a:t>However: concentrate risk in one or a few nodes in the financial network and also increase institutions’ demand for high-quality assets to meet collateral requirements  resulting in </a:t>
            </a:r>
            <a:r>
              <a:rPr lang="en-AU" sz="2000" dirty="0" smtClean="0">
                <a:solidFill>
                  <a:srgbClr val="414042"/>
                </a:solidFill>
                <a:latin typeface="Tahoma" charset="0"/>
                <a:ea typeface="ＭＳ Ｐゴシック" charset="-128"/>
                <a:cs typeface="Tahoma" charset="0"/>
              </a:rPr>
              <a:t>funding and liquidity risk</a:t>
            </a:r>
          </a:p>
        </p:txBody>
      </p:sp>
    </p:spTree>
    <p:extLst>
      <p:ext uri="{BB962C8B-B14F-4D97-AF65-F5344CB8AC3E}">
        <p14:creationId xmlns:p14="http://schemas.microsoft.com/office/powerpoint/2010/main" val="2970906160"/>
      </p:ext>
    </p:extLst>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effectLst/>
              </a:rPr>
              <a:t>The European Union regulation on derivatives, central counterparties and trade repositories (</a:t>
            </a:r>
            <a:r>
              <a:rPr lang="en-GB" sz="2400" b="1" i="1" dirty="0" smtClean="0">
                <a:effectLst/>
              </a:rPr>
              <a:t>EMIR</a:t>
            </a:r>
            <a:r>
              <a:rPr lang="en-GB" sz="2400" dirty="0" smtClean="0">
                <a:effectLst/>
              </a:rPr>
              <a:t>)</a:t>
            </a:r>
            <a:br>
              <a:rPr lang="en-GB" sz="2400" dirty="0" smtClean="0">
                <a:effectLst/>
              </a:rPr>
            </a:br>
            <a:r>
              <a:rPr lang="en-GB" sz="2000" dirty="0" smtClean="0"/>
              <a:t>Principles for Financial Market Infrastructures (PFMIs) (CPSS-IOSCO 2012)</a:t>
            </a:r>
            <a:endParaRPr lang="en-GB" sz="2400" dirty="0"/>
          </a:p>
        </p:txBody>
      </p:sp>
      <p:sp>
        <p:nvSpPr>
          <p:cNvPr id="3" name="Content Placeholder 2"/>
          <p:cNvSpPr>
            <a:spLocks noGrp="1"/>
          </p:cNvSpPr>
          <p:nvPr>
            <p:ph idx="1"/>
          </p:nvPr>
        </p:nvSpPr>
        <p:spPr/>
        <p:txBody>
          <a:bodyPr>
            <a:noAutofit/>
          </a:bodyPr>
          <a:lstStyle/>
          <a:p>
            <a:r>
              <a:rPr lang="en-GB" sz="2000" dirty="0" smtClean="0"/>
              <a:t>Trading obligations of standardized OTC derivatives on exchanges </a:t>
            </a:r>
          </a:p>
          <a:p>
            <a:r>
              <a:rPr lang="en-GB" sz="2000" dirty="0" smtClean="0">
                <a:solidFill>
                  <a:srgbClr val="FF0000"/>
                </a:solidFill>
              </a:rPr>
              <a:t>Clearing obligation for eligible OTC derivatives through central counterparties </a:t>
            </a:r>
          </a:p>
          <a:p>
            <a:r>
              <a:rPr lang="en-GB" sz="2000" dirty="0" smtClean="0">
                <a:solidFill>
                  <a:srgbClr val="FF0000"/>
                </a:solidFill>
              </a:rPr>
              <a:t>Reduce counterparty credit risk and operational risk for bilaterally cleared OTC derivatives: Collateral Rules</a:t>
            </a:r>
          </a:p>
          <a:p>
            <a:r>
              <a:rPr lang="en-GB" sz="2000" dirty="0" smtClean="0"/>
              <a:t>Reporting obligation for OTC derivatives to Trade Repositories </a:t>
            </a:r>
          </a:p>
          <a:p>
            <a:r>
              <a:rPr lang="en-GB" sz="2000" dirty="0" smtClean="0">
                <a:effectLst/>
              </a:rPr>
              <a:t>Non-centrally cleared contracts  subject to higher capital requirements</a:t>
            </a:r>
            <a:endParaRPr lang="en-GB" sz="2000" dirty="0" smtClean="0"/>
          </a:p>
          <a:p>
            <a:r>
              <a:rPr lang="en-GB" sz="2000" dirty="0" smtClean="0"/>
              <a:t>Common rules for central counterparties (CCPs) and for trade repositories</a:t>
            </a:r>
          </a:p>
          <a:p>
            <a:r>
              <a:rPr lang="en-GB" sz="2000" dirty="0" smtClean="0"/>
              <a:t>Rules on the establishment of interoperability between CCPs</a:t>
            </a:r>
          </a:p>
          <a:p>
            <a:r>
              <a:rPr lang="en-GB" sz="2000" dirty="0" smtClean="0"/>
              <a:t>Ensure </a:t>
            </a:r>
            <a:r>
              <a:rPr lang="en-GB" sz="2000" dirty="0"/>
              <a:t>continuity of critical CCP services </a:t>
            </a:r>
            <a:r>
              <a:rPr lang="en-GB" sz="2000" dirty="0" smtClean="0"/>
              <a:t>under </a:t>
            </a:r>
            <a:r>
              <a:rPr lang="en-GB" sz="2000" dirty="0"/>
              <a:t>extreme market conditions that could threaten </a:t>
            </a:r>
            <a:r>
              <a:rPr lang="en-GB" sz="2000" dirty="0" smtClean="0"/>
              <a:t> CCP viability : </a:t>
            </a:r>
            <a:r>
              <a:rPr lang="en-GB" sz="2000" dirty="0" smtClean="0">
                <a:solidFill>
                  <a:srgbClr val="FF0000"/>
                </a:solidFill>
              </a:rPr>
              <a:t>So Called Cover 2 Default Fund Contributions </a:t>
            </a:r>
          </a:p>
          <a:p>
            <a:r>
              <a:rPr lang="en-GB" sz="2000" dirty="0" smtClean="0"/>
              <a:t>To </a:t>
            </a:r>
            <a:r>
              <a:rPr lang="en-GB" sz="2000" dirty="0"/>
              <a:t>deal with such scenarios, the PFMIs require </a:t>
            </a:r>
            <a:r>
              <a:rPr lang="en-GB" sz="2000" dirty="0" smtClean="0"/>
              <a:t>CCPs </a:t>
            </a:r>
            <a:r>
              <a:rPr lang="en-GB" sz="2000" dirty="0"/>
              <a:t>establish recovery </a:t>
            </a:r>
            <a:r>
              <a:rPr lang="en-GB" sz="2000" dirty="0" smtClean="0"/>
              <a:t> and resolution plans </a:t>
            </a:r>
            <a:r>
              <a:rPr lang="en-GB" sz="2000" dirty="0"/>
              <a:t>(FSB 2013; CPMI-IOSCO </a:t>
            </a:r>
            <a:r>
              <a:rPr lang="en-GB" sz="2000" dirty="0" smtClean="0"/>
              <a:t>2014) </a:t>
            </a:r>
            <a:endParaRPr lang="en-GB" sz="2000" dirty="0"/>
          </a:p>
        </p:txBody>
      </p:sp>
    </p:spTree>
    <p:extLst>
      <p:ext uri="{BB962C8B-B14F-4D97-AF65-F5344CB8AC3E}">
        <p14:creationId xmlns:p14="http://schemas.microsoft.com/office/powerpoint/2010/main" val="3959790972"/>
      </p:ext>
    </p:extLst>
  </p:cSld>
  <p:clrMapOvr>
    <a:masterClrMapping/>
  </p:clrMapOvr>
  <p:transition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solidFill>
                  <a:srgbClr val="FF0000"/>
                </a:solidFill>
              </a:rPr>
              <a:t>Structure of Global Financial Derivatives Market (2009,Q4 202 participants): Green(Interest Rate), Blue (Forex), Maroon ( Equity);   Red (CDS); Yellow (Commodity); Circle in centre Broker Dealers in </a:t>
            </a:r>
            <a:r>
              <a:rPr lang="en-GB" sz="2000" i="1" dirty="0" smtClean="0">
                <a:solidFill>
                  <a:srgbClr val="FF0000"/>
                </a:solidFill>
              </a:rPr>
              <a:t>all </a:t>
            </a:r>
            <a:r>
              <a:rPr lang="en-GB" sz="2000" dirty="0" smtClean="0">
                <a:solidFill>
                  <a:srgbClr val="FF0000"/>
                </a:solidFill>
              </a:rPr>
              <a:t>markets</a:t>
            </a: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32</a:t>
            </a:fld>
            <a:endParaRPr lang="en-US" dirty="0">
              <a:solidFill>
                <a:prstClr val="black">
                  <a:lumMod val="65000"/>
                  <a:lumOff val="35000"/>
                </a:prstClr>
              </a:solidFill>
            </a:endParaRPr>
          </a:p>
        </p:txBody>
      </p:sp>
      <p:sp>
        <p:nvSpPr>
          <p:cNvPr id="5" name="Title 1"/>
          <p:cNvSpPr txBox="1">
            <a:spLocks/>
          </p:cNvSpPr>
          <p:nvPr/>
        </p:nvSpPr>
        <p:spPr>
          <a:xfrm>
            <a:off x="457200" y="152400"/>
            <a:ext cx="82296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A50021"/>
                </a:solidFill>
                <a:latin typeface="Arial" pitchFamily="34" charset="0"/>
                <a:ea typeface="+mj-ea"/>
                <a:cs typeface="Arial" pitchFamily="34" charset="0"/>
              </a:defRPr>
            </a:lvl1pPr>
          </a:lstStyle>
          <a:p>
            <a:pPr>
              <a:defRPr/>
            </a:pPr>
            <a:endParaRPr lang="en-GB" sz="1800" dirty="0"/>
          </a:p>
        </p:txBody>
      </p:sp>
      <p:pic>
        <p:nvPicPr>
          <p:cNvPr id="6" name="Picture 4" descr="C:\Users\Ali\Documents\My Dropbox\Ali\Nov2011\IMF\NovIMFREsutls\biparNov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42998"/>
            <a:ext cx="8856984" cy="56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33450" y="6244659"/>
            <a:ext cx="2193806" cy="276999"/>
          </a:xfrm>
          <a:prstGeom prst="rect">
            <a:avLst/>
          </a:prstGeom>
        </p:spPr>
        <p:txBody>
          <a:bodyPr wrap="none">
            <a:spAutoFit/>
          </a:bodyPr>
          <a:lstStyle/>
          <a:p>
            <a:r>
              <a:rPr lang="en-GB" sz="1200" dirty="0"/>
              <a:t> </a:t>
            </a:r>
            <a:r>
              <a:rPr lang="en-GB" sz="1200" dirty="0" smtClean="0"/>
              <a:t>Source Markose (2012) IMF WP</a:t>
            </a:r>
            <a:endParaRPr lang="en-GB" sz="1200" dirty="0"/>
          </a:p>
        </p:txBody>
      </p:sp>
    </p:spTree>
    <p:extLst>
      <p:ext uri="{BB962C8B-B14F-4D97-AF65-F5344CB8AC3E}">
        <p14:creationId xmlns:p14="http://schemas.microsoft.com/office/powerpoint/2010/main" val="2695629747"/>
      </p:ext>
    </p:extLst>
  </p:cSld>
  <p:clrMapOvr>
    <a:masterClrMapping/>
  </p:clrMapOvr>
  <p:transition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864"/>
            <a:ext cx="9144000" cy="791571"/>
          </a:xfrm>
        </p:spPr>
        <p:txBody>
          <a:bodyPr>
            <a:normAutofit fontScale="90000"/>
          </a:bodyPr>
          <a:lstStyle/>
          <a:p>
            <a:r>
              <a:rPr lang="en-GB" dirty="0" smtClean="0"/>
              <a:t>Network Topology : With CCP Penetration</a:t>
            </a:r>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33</a:t>
            </a:fld>
            <a:endParaRPr lang="en-US" dirty="0">
              <a:solidFill>
                <a:prstClr val="black">
                  <a:lumMod val="65000"/>
                  <a:lumOff val="35000"/>
                </a:prst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t="6345"/>
          <a:stretch>
            <a:fillRect/>
          </a:stretch>
        </p:blipFill>
        <p:spPr bwMode="auto">
          <a:xfrm>
            <a:off x="359532" y="449208"/>
            <a:ext cx="4037058" cy="3051800"/>
          </a:xfrm>
          <a:prstGeom prst="rect">
            <a:avLst/>
          </a:prstGeom>
          <a:noFill/>
          <a:ln>
            <a:noFill/>
          </a:ln>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rcRect t="5682"/>
          <a:stretch>
            <a:fillRect/>
          </a:stretch>
        </p:blipFill>
        <p:spPr bwMode="auto">
          <a:xfrm>
            <a:off x="5186629" y="468626"/>
            <a:ext cx="3524003" cy="2888366"/>
          </a:xfrm>
          <a:prstGeom prst="rect">
            <a:avLst/>
          </a:prstGeom>
          <a:noFill/>
          <a:ln>
            <a:noFill/>
          </a:ln>
        </p:spPr>
      </p:pic>
      <p:sp>
        <p:nvSpPr>
          <p:cNvPr id="3" name="Rectangle 2"/>
          <p:cNvSpPr/>
          <p:nvPr/>
        </p:nvSpPr>
        <p:spPr>
          <a:xfrm>
            <a:off x="2627784" y="6237312"/>
            <a:ext cx="6768752" cy="553998"/>
          </a:xfrm>
          <a:prstGeom prst="rect">
            <a:avLst/>
          </a:prstGeom>
        </p:spPr>
        <p:txBody>
          <a:bodyPr wrap="square">
            <a:spAutoFit/>
          </a:bodyPr>
          <a:lstStyle/>
          <a:p>
            <a:r>
              <a:rPr lang="en-AU" sz="1000" dirty="0"/>
              <a:t>The colours of the nodes denote whether the financial institution is a net payer (red) or a net receiver (blue) of variation margin, while the size of the arrows linking the nodes is proportional to the size of the exposure between </a:t>
            </a:r>
            <a:r>
              <a:rPr lang="en-AU" sz="1000" dirty="0" smtClean="0"/>
              <a:t>them. Note, CCPs have balanced books  CCP 1 : </a:t>
            </a:r>
            <a:endParaRPr lang="en-GB" sz="1000" dirty="0"/>
          </a:p>
        </p:txBody>
      </p:sp>
      <p:sp>
        <p:nvSpPr>
          <p:cNvPr id="8" name="TextBox 7"/>
          <p:cNvSpPr txBox="1"/>
          <p:nvPr/>
        </p:nvSpPr>
        <p:spPr>
          <a:xfrm>
            <a:off x="8338" y="919851"/>
            <a:ext cx="1277514" cy="1692771"/>
          </a:xfrm>
          <a:prstGeom prst="rect">
            <a:avLst/>
          </a:prstGeom>
          <a:noFill/>
        </p:spPr>
        <p:txBody>
          <a:bodyPr wrap="square" rtlCol="0">
            <a:spAutoFit/>
          </a:bodyPr>
          <a:lstStyle>
            <a:defPPr>
              <a:defRPr lang="en-US"/>
            </a:defPPr>
            <a:lvl1pPr>
              <a:defRPr sz="1200"/>
            </a:lvl1pPr>
          </a:lstStyle>
          <a:p>
            <a:r>
              <a:rPr lang="en-GB" sz="1600" dirty="0"/>
              <a:t>Scenario </a:t>
            </a:r>
            <a:r>
              <a:rPr lang="en-GB" sz="1600" dirty="0" smtClean="0"/>
              <a:t>1:  Extant situation </a:t>
            </a:r>
            <a:r>
              <a:rPr lang="en-GB" sz="1400" dirty="0" smtClean="0"/>
              <a:t>CCP: 75% IR,50%Credit;</a:t>
            </a:r>
          </a:p>
          <a:p>
            <a:r>
              <a:rPr lang="en-GB" sz="1400" dirty="0" smtClean="0"/>
              <a:t>20%Commodity;15% Forex</a:t>
            </a:r>
            <a:endParaRPr lang="en-GB" sz="1400" dirty="0"/>
          </a:p>
        </p:txBody>
      </p:sp>
      <p:sp>
        <p:nvSpPr>
          <p:cNvPr id="9" name="TextBox 8"/>
          <p:cNvSpPr txBox="1"/>
          <p:nvPr/>
        </p:nvSpPr>
        <p:spPr>
          <a:xfrm>
            <a:off x="4396590" y="586006"/>
            <a:ext cx="3731021" cy="584775"/>
          </a:xfrm>
          <a:prstGeom prst="rect">
            <a:avLst/>
          </a:prstGeom>
          <a:noFill/>
        </p:spPr>
        <p:txBody>
          <a:bodyPr wrap="none" rtlCol="0">
            <a:spAutoFit/>
          </a:bodyPr>
          <a:lstStyle/>
          <a:p>
            <a:r>
              <a:rPr lang="en-GB" sz="1600" dirty="0" smtClean="0"/>
              <a:t>Scenario: 2  Multi-product</a:t>
            </a:r>
          </a:p>
          <a:p>
            <a:r>
              <a:rPr lang="en-GB" sz="1600" dirty="0" smtClean="0"/>
              <a:t>Single CCP same % cleared as in Scenario 1</a:t>
            </a:r>
            <a:endParaRPr lang="en-GB" sz="1600" dirty="0"/>
          </a:p>
        </p:txBody>
      </p:sp>
      <p:sp>
        <p:nvSpPr>
          <p:cNvPr id="10" name="TextBox 9"/>
          <p:cNvSpPr txBox="1"/>
          <p:nvPr/>
        </p:nvSpPr>
        <p:spPr>
          <a:xfrm>
            <a:off x="1118104" y="3645024"/>
            <a:ext cx="1149640" cy="246221"/>
          </a:xfrm>
          <a:prstGeom prst="rect">
            <a:avLst/>
          </a:prstGeom>
          <a:noFill/>
        </p:spPr>
        <p:txBody>
          <a:bodyPr wrap="square" rtlCol="0">
            <a:spAutoFit/>
          </a:bodyPr>
          <a:lstStyle/>
          <a:p>
            <a:r>
              <a:rPr lang="en-GB" sz="1000" dirty="0" smtClean="0"/>
              <a:t>Scenario 3</a:t>
            </a:r>
            <a:endParaRPr lang="en-GB" sz="1000" dirty="0"/>
          </a:p>
        </p:txBody>
      </p:sp>
      <p:sp>
        <p:nvSpPr>
          <p:cNvPr id="11" name="TextBox 10"/>
          <p:cNvSpPr txBox="1"/>
          <p:nvPr/>
        </p:nvSpPr>
        <p:spPr>
          <a:xfrm>
            <a:off x="5849822" y="3747229"/>
            <a:ext cx="1026434" cy="246221"/>
          </a:xfrm>
          <a:prstGeom prst="rect">
            <a:avLst/>
          </a:prstGeom>
          <a:noFill/>
        </p:spPr>
        <p:txBody>
          <a:bodyPr wrap="square" rtlCol="0">
            <a:spAutoFit/>
          </a:bodyPr>
          <a:lstStyle/>
          <a:p>
            <a:r>
              <a:rPr lang="en-GB" sz="1000" dirty="0" smtClean="0"/>
              <a:t>Scenario 4 </a:t>
            </a:r>
            <a:r>
              <a:rPr lang="en-GB" sz="1000" dirty="0" err="1" smtClean="0"/>
              <a:t>Singl</a:t>
            </a:r>
            <a:endParaRPr lang="en-GB" sz="1000" dirty="0"/>
          </a:p>
        </p:txBody>
      </p:sp>
      <p:pic>
        <p:nvPicPr>
          <p:cNvPr id="12" name="Picture 11"/>
          <p:cNvPicPr/>
          <p:nvPr/>
        </p:nvPicPr>
        <p:blipFill>
          <a:blip r:embed="rId5" cstate="print">
            <a:extLst>
              <a:ext uri="{28A0092B-C50C-407E-A947-70E740481C1C}">
                <a14:useLocalDpi xmlns:a14="http://schemas.microsoft.com/office/drawing/2010/main" val="0"/>
              </a:ext>
            </a:extLst>
          </a:blip>
          <a:srcRect t="5952"/>
          <a:stretch>
            <a:fillRect/>
          </a:stretch>
        </p:blipFill>
        <p:spPr bwMode="auto">
          <a:xfrm>
            <a:off x="1118104" y="3501008"/>
            <a:ext cx="3813936" cy="2808311"/>
          </a:xfrm>
          <a:prstGeom prst="rect">
            <a:avLst/>
          </a:prstGeom>
          <a:noFill/>
          <a:ln>
            <a:noFill/>
          </a:ln>
        </p:spPr>
      </p:pic>
      <p:pic>
        <p:nvPicPr>
          <p:cNvPr id="13" name="Picture 12" descr="Network_NetFlows"/>
          <p:cNvPicPr/>
          <p:nvPr/>
        </p:nvPicPr>
        <p:blipFill>
          <a:blip r:embed="rId6" cstate="print">
            <a:extLst>
              <a:ext uri="{28A0092B-C50C-407E-A947-70E740481C1C}">
                <a14:useLocalDpi xmlns:a14="http://schemas.microsoft.com/office/drawing/2010/main" val="0"/>
              </a:ext>
            </a:extLst>
          </a:blip>
          <a:srcRect t="6136"/>
          <a:stretch>
            <a:fillRect/>
          </a:stretch>
        </p:blipFill>
        <p:spPr bwMode="auto">
          <a:xfrm>
            <a:off x="5689606" y="3501008"/>
            <a:ext cx="3384376" cy="2766395"/>
          </a:xfrm>
          <a:prstGeom prst="rect">
            <a:avLst/>
          </a:prstGeom>
          <a:noFill/>
          <a:ln>
            <a:noFill/>
          </a:ln>
        </p:spPr>
      </p:pic>
      <p:sp>
        <p:nvSpPr>
          <p:cNvPr id="7" name="TextBox 6"/>
          <p:cNvSpPr txBox="1"/>
          <p:nvPr/>
        </p:nvSpPr>
        <p:spPr>
          <a:xfrm>
            <a:off x="359532" y="3645024"/>
            <a:ext cx="1044116" cy="1569660"/>
          </a:xfrm>
          <a:prstGeom prst="rect">
            <a:avLst/>
          </a:prstGeom>
          <a:noFill/>
        </p:spPr>
        <p:txBody>
          <a:bodyPr wrap="square" rtlCol="0">
            <a:spAutoFit/>
          </a:bodyPr>
          <a:lstStyle/>
          <a:p>
            <a:r>
              <a:rPr lang="en-GB" sz="1600" dirty="0" smtClean="0"/>
              <a:t>Scenario 3 100% Cleared</a:t>
            </a:r>
          </a:p>
          <a:p>
            <a:r>
              <a:rPr lang="en-GB" sz="1600" dirty="0" smtClean="0"/>
              <a:t>Single Product</a:t>
            </a:r>
          </a:p>
          <a:p>
            <a:r>
              <a:rPr lang="en-GB" sz="1600" dirty="0" smtClean="0"/>
              <a:t>CCPs</a:t>
            </a:r>
            <a:endParaRPr lang="en-GB" sz="1600" dirty="0"/>
          </a:p>
        </p:txBody>
      </p:sp>
      <p:sp>
        <p:nvSpPr>
          <p:cNvPr id="14" name="TextBox 13"/>
          <p:cNvSpPr txBox="1"/>
          <p:nvPr/>
        </p:nvSpPr>
        <p:spPr>
          <a:xfrm>
            <a:off x="5436096" y="3501008"/>
            <a:ext cx="1440160" cy="1477328"/>
          </a:xfrm>
          <a:prstGeom prst="rect">
            <a:avLst/>
          </a:prstGeom>
          <a:noFill/>
        </p:spPr>
        <p:txBody>
          <a:bodyPr wrap="square" rtlCol="0">
            <a:spAutoFit/>
          </a:bodyPr>
          <a:lstStyle/>
          <a:p>
            <a:r>
              <a:rPr lang="en-GB" dirty="0" smtClean="0"/>
              <a:t>Scenario 4 </a:t>
            </a:r>
            <a:r>
              <a:rPr lang="en-GB" i="1" dirty="0" smtClean="0"/>
              <a:t>Nirvana </a:t>
            </a:r>
            <a:r>
              <a:rPr lang="en-GB" dirty="0" smtClean="0"/>
              <a:t> :100% Single CCP for Multiproduct </a:t>
            </a:r>
            <a:endParaRPr lang="en-GB" dirty="0"/>
          </a:p>
        </p:txBody>
      </p:sp>
    </p:spTree>
    <p:extLst>
      <p:ext uri="{BB962C8B-B14F-4D97-AF65-F5344CB8AC3E}">
        <p14:creationId xmlns:p14="http://schemas.microsoft.com/office/powerpoint/2010/main" val="3023957731"/>
      </p:ext>
    </p:extLst>
  </p:cSld>
  <p:clrMapOvr>
    <a:masterClrMapping/>
  </p:clrMapOvr>
  <p:transition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The Role of Central Counterparties</a:t>
            </a:r>
            <a:r>
              <a:rPr lang="en-GB" dirty="0"/>
              <a:t/>
            </a:r>
            <a:br>
              <a:rPr lang="en-GB" dirty="0"/>
            </a:br>
            <a:endParaRPr lang="en-GB" dirty="0"/>
          </a:p>
        </p:txBody>
      </p:sp>
      <p:sp>
        <p:nvSpPr>
          <p:cNvPr id="3" name="Content Placeholder 2"/>
          <p:cNvSpPr>
            <a:spLocks noGrp="1"/>
          </p:cNvSpPr>
          <p:nvPr>
            <p:ph idx="1"/>
          </p:nvPr>
        </p:nvSpPr>
        <p:spPr>
          <a:xfrm>
            <a:off x="297181" y="764704"/>
            <a:ext cx="5786988" cy="5361461"/>
          </a:xfrm>
        </p:spPr>
        <p:txBody>
          <a:bodyPr>
            <a:normAutofit fontScale="62500" lnSpcReduction="20000"/>
          </a:bodyPr>
          <a:lstStyle/>
          <a:p>
            <a:pPr algn="just"/>
            <a:r>
              <a:rPr lang="en-AU" b="1" dirty="0" smtClean="0"/>
              <a:t>CCP</a:t>
            </a:r>
            <a:r>
              <a:rPr lang="en-AU" dirty="0" smtClean="0"/>
              <a:t> </a:t>
            </a:r>
            <a:r>
              <a:rPr lang="en-AU" dirty="0"/>
              <a:t>assists </a:t>
            </a:r>
            <a:r>
              <a:rPr lang="en-AU" dirty="0" err="1" smtClean="0"/>
              <a:t>iin</a:t>
            </a:r>
            <a:r>
              <a:rPr lang="en-AU" dirty="0" smtClean="0"/>
              <a:t> </a:t>
            </a:r>
            <a:r>
              <a:rPr lang="en-AU" dirty="0"/>
              <a:t>the management of counterparty credit risk by interposing itself between counterparties to become the buyer to every seller, and the seller to every buyer. These arrangements support </a:t>
            </a:r>
            <a:r>
              <a:rPr lang="en-AU" dirty="0">
                <a:solidFill>
                  <a:srgbClr val="FF0000"/>
                </a:solidFill>
              </a:rPr>
              <a:t>anonymous</a:t>
            </a:r>
            <a:r>
              <a:rPr lang="en-AU" dirty="0"/>
              <a:t> trading, deepen market </a:t>
            </a:r>
            <a:r>
              <a:rPr lang="en-AU" dirty="0">
                <a:solidFill>
                  <a:srgbClr val="FF0000"/>
                </a:solidFill>
              </a:rPr>
              <a:t>liquidity</a:t>
            </a:r>
            <a:r>
              <a:rPr lang="en-AU" dirty="0"/>
              <a:t>, and generally maximize the </a:t>
            </a:r>
            <a:r>
              <a:rPr lang="en-AU" dirty="0">
                <a:solidFill>
                  <a:srgbClr val="FF0000"/>
                </a:solidFill>
              </a:rPr>
              <a:t>netting</a:t>
            </a:r>
            <a:r>
              <a:rPr lang="en-AU" dirty="0"/>
              <a:t> of exposures across participants. </a:t>
            </a:r>
            <a:endParaRPr lang="en-AU" dirty="0" smtClean="0"/>
          </a:p>
          <a:p>
            <a:pPr algn="just"/>
            <a:endParaRPr lang="en-GB" dirty="0"/>
          </a:p>
          <a:p>
            <a:pPr algn="just"/>
            <a:r>
              <a:rPr lang="en-GB" dirty="0" smtClean="0"/>
              <a:t>clearinghouses </a:t>
            </a:r>
            <a:r>
              <a:rPr lang="en-GB" dirty="0"/>
              <a:t>are better able to manage risk than dealer banks in the over-the-counter derivatives market, and (2) clearinghouses are better able to absorb risk than dealer banks. </a:t>
            </a:r>
            <a:r>
              <a:rPr lang="en-GB" sz="1300" dirty="0">
                <a:hlinkClick r:id="rId2" tooltip="View other papers by this author"/>
              </a:rPr>
              <a:t>Adam J. Levitin </a:t>
            </a:r>
          </a:p>
          <a:p>
            <a:pPr marL="0" indent="0" algn="just">
              <a:buNone/>
            </a:pPr>
            <a:endParaRPr lang="en-AU" dirty="0" smtClean="0"/>
          </a:p>
          <a:p>
            <a:pPr algn="just"/>
            <a:r>
              <a:rPr lang="en-AU" dirty="0" smtClean="0"/>
              <a:t>Policymakers </a:t>
            </a:r>
            <a:r>
              <a:rPr lang="en-AU" dirty="0"/>
              <a:t>acknowledge </a:t>
            </a:r>
            <a:r>
              <a:rPr lang="en-AU" dirty="0" smtClean="0"/>
              <a:t>confidence </a:t>
            </a:r>
            <a:r>
              <a:rPr lang="en-AU" dirty="0"/>
              <a:t>in underlying markets could be severely tested if a CCP’s activities were disrupted, leaving market participants unable to establish new positions or manage existing exposures</a:t>
            </a:r>
            <a:r>
              <a:rPr lang="en-AU" dirty="0" smtClean="0"/>
              <a:t>.</a:t>
            </a:r>
          </a:p>
          <a:p>
            <a:pPr algn="just"/>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34</a:t>
            </a:fld>
            <a:endParaRPr lang="en-US" dirty="0">
              <a:solidFill>
                <a:prstClr val="black">
                  <a:lumMod val="65000"/>
                  <a:lumOff val="35000"/>
                </a:prstClr>
              </a:solidFill>
            </a:endParaRPr>
          </a:p>
        </p:txBody>
      </p:sp>
      <p:grpSp>
        <p:nvGrpSpPr>
          <p:cNvPr id="27" name="Group 26"/>
          <p:cNvGrpSpPr/>
          <p:nvPr/>
        </p:nvGrpSpPr>
        <p:grpSpPr>
          <a:xfrm>
            <a:off x="6266080" y="999840"/>
            <a:ext cx="2986440" cy="5120201"/>
            <a:chOff x="3516611" y="808824"/>
            <a:chExt cx="2986440" cy="5120201"/>
          </a:xfrm>
        </p:grpSpPr>
        <p:grpSp>
          <p:nvGrpSpPr>
            <p:cNvPr id="28" name="Group 27"/>
            <p:cNvGrpSpPr/>
            <p:nvPr/>
          </p:nvGrpSpPr>
          <p:grpSpPr>
            <a:xfrm>
              <a:off x="3674953" y="987140"/>
              <a:ext cx="2682877" cy="2382614"/>
              <a:chOff x="1811234" y="1186939"/>
              <a:chExt cx="4272934" cy="3682221"/>
            </a:xfrm>
          </p:grpSpPr>
          <p:sp>
            <p:nvSpPr>
              <p:cNvPr id="44" name="Oval 43"/>
              <p:cNvSpPr/>
              <p:nvPr/>
            </p:nvSpPr>
            <p:spPr>
              <a:xfrm>
                <a:off x="1811234" y="1196752"/>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45" name="Oval 44"/>
              <p:cNvSpPr/>
              <p:nvPr/>
            </p:nvSpPr>
            <p:spPr>
              <a:xfrm>
                <a:off x="5004048" y="1196752"/>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sp>
            <p:nvSpPr>
              <p:cNvPr id="46" name="Oval 45"/>
              <p:cNvSpPr/>
              <p:nvPr/>
            </p:nvSpPr>
            <p:spPr>
              <a:xfrm>
                <a:off x="3413991" y="3861048"/>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
                </a:r>
                <a:endParaRPr lang="en-GB" dirty="0"/>
              </a:p>
            </p:txBody>
          </p:sp>
          <p:cxnSp>
            <p:nvCxnSpPr>
              <p:cNvPr id="47" name="Straight Arrow Connector 8"/>
              <p:cNvCxnSpPr>
                <a:stCxn id="45" idx="0"/>
                <a:endCxn id="44" idx="0"/>
              </p:cNvCxnSpPr>
              <p:nvPr/>
            </p:nvCxnSpPr>
            <p:spPr>
              <a:xfrm rot="16200000" flipV="1">
                <a:off x="3948002" y="-399654"/>
                <a:ext cx="19627" cy="3192813"/>
              </a:xfrm>
              <a:prstGeom prst="curvedConnector3">
                <a:avLst>
                  <a:gd name="adj1" fmla="val 1800000"/>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17"/>
              <p:cNvCxnSpPr>
                <a:stCxn id="44" idx="4"/>
                <a:endCxn id="46" idx="2"/>
              </p:cNvCxnSpPr>
              <p:nvPr/>
            </p:nvCxnSpPr>
            <p:spPr>
              <a:xfrm rot="16200000" flipH="1">
                <a:off x="1802523" y="2753636"/>
                <a:ext cx="2160239" cy="1062695"/>
              </a:xfrm>
              <a:prstGeom prst="curvedConnector2">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752516" y="808824"/>
              <a:ext cx="535724" cy="369332"/>
            </a:xfrm>
            <a:prstGeom prst="rect">
              <a:avLst/>
            </a:prstGeom>
            <a:noFill/>
          </p:spPr>
          <p:txBody>
            <a:bodyPr wrap="none" rtlCol="0">
              <a:spAutoFit/>
            </a:bodyPr>
            <a:lstStyle/>
            <a:p>
              <a:r>
                <a:rPr lang="en-GB" dirty="0"/>
                <a:t>2</a:t>
              </a:r>
              <a:r>
                <a:rPr lang="en-GB" dirty="0" smtClean="0"/>
                <a:t>00</a:t>
              </a:r>
              <a:endParaRPr lang="en-GB" dirty="0"/>
            </a:p>
          </p:txBody>
        </p:sp>
        <p:sp>
          <p:nvSpPr>
            <p:cNvPr id="30" name="TextBox 29"/>
            <p:cNvSpPr txBox="1"/>
            <p:nvPr/>
          </p:nvSpPr>
          <p:spPr>
            <a:xfrm>
              <a:off x="5967327" y="2134030"/>
              <a:ext cx="535724" cy="369332"/>
            </a:xfrm>
            <a:prstGeom prst="rect">
              <a:avLst/>
            </a:prstGeom>
            <a:noFill/>
          </p:spPr>
          <p:txBody>
            <a:bodyPr wrap="none" rtlCol="0">
              <a:spAutoFit/>
            </a:bodyPr>
            <a:lstStyle/>
            <a:p>
              <a:r>
                <a:rPr lang="en-GB" dirty="0" smtClean="0"/>
                <a:t>180</a:t>
              </a:r>
              <a:endParaRPr lang="en-GB" dirty="0"/>
            </a:p>
          </p:txBody>
        </p:sp>
        <p:cxnSp>
          <p:nvCxnSpPr>
            <p:cNvPr id="31" name="Straight Arrow Connector 25"/>
            <p:cNvCxnSpPr>
              <a:stCxn id="46" idx="6"/>
              <a:endCxn id="45" idx="4"/>
            </p:cNvCxnSpPr>
            <p:nvPr/>
          </p:nvCxnSpPr>
          <p:spPr>
            <a:xfrm flipV="1">
              <a:off x="5359470" y="1645798"/>
              <a:ext cx="659269" cy="1397802"/>
            </a:xfrm>
            <a:prstGeom prst="curvedConnector2">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16611" y="1989893"/>
              <a:ext cx="535724" cy="369332"/>
            </a:xfrm>
            <a:prstGeom prst="rect">
              <a:avLst/>
            </a:prstGeom>
            <a:noFill/>
          </p:spPr>
          <p:txBody>
            <a:bodyPr wrap="none" rtlCol="0">
              <a:spAutoFit/>
            </a:bodyPr>
            <a:lstStyle/>
            <a:p>
              <a:r>
                <a:rPr lang="en-GB" dirty="0" smtClean="0"/>
                <a:t>160</a:t>
              </a:r>
              <a:endParaRPr lang="en-GB" dirty="0"/>
            </a:p>
          </p:txBody>
        </p:sp>
        <p:grpSp>
          <p:nvGrpSpPr>
            <p:cNvPr id="33" name="Group 32"/>
            <p:cNvGrpSpPr/>
            <p:nvPr/>
          </p:nvGrpSpPr>
          <p:grpSpPr>
            <a:xfrm>
              <a:off x="3674953" y="3552761"/>
              <a:ext cx="2682877" cy="2376264"/>
              <a:chOff x="1811234" y="1196752"/>
              <a:chExt cx="4272934" cy="3672408"/>
            </a:xfrm>
          </p:grpSpPr>
          <p:sp>
            <p:nvSpPr>
              <p:cNvPr id="39" name="Oval 38"/>
              <p:cNvSpPr/>
              <p:nvPr/>
            </p:nvSpPr>
            <p:spPr>
              <a:xfrm>
                <a:off x="1811234" y="1196752"/>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a:t>
                </a:r>
                <a:endParaRPr lang="en-GB" dirty="0"/>
              </a:p>
            </p:txBody>
          </p:sp>
          <p:sp>
            <p:nvSpPr>
              <p:cNvPr id="40" name="Oval 39"/>
              <p:cNvSpPr/>
              <p:nvPr/>
            </p:nvSpPr>
            <p:spPr>
              <a:xfrm>
                <a:off x="5004048" y="1196752"/>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t>
                </a:r>
                <a:endParaRPr lang="en-GB" dirty="0"/>
              </a:p>
            </p:txBody>
          </p:sp>
          <p:sp>
            <p:nvSpPr>
              <p:cNvPr id="41" name="Oval 40"/>
              <p:cNvSpPr/>
              <p:nvPr/>
            </p:nvSpPr>
            <p:spPr>
              <a:xfrm>
                <a:off x="3413991" y="3861048"/>
                <a:ext cx="1080120" cy="1008112"/>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
                </a:r>
                <a:endParaRPr lang="en-GB" dirty="0"/>
              </a:p>
            </p:txBody>
          </p:sp>
          <p:cxnSp>
            <p:nvCxnSpPr>
              <p:cNvPr id="42" name="Straight Arrow Connector 8"/>
              <p:cNvCxnSpPr>
                <a:stCxn id="38" idx="2"/>
                <a:endCxn id="39" idx="4"/>
              </p:cNvCxnSpPr>
              <p:nvPr/>
            </p:nvCxnSpPr>
            <p:spPr>
              <a:xfrm rot="10800000">
                <a:off x="2351297" y="2204866"/>
                <a:ext cx="906956" cy="531783"/>
              </a:xfrm>
              <a:prstGeom prst="curvedConnector2">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17"/>
              <p:cNvCxnSpPr>
                <a:stCxn id="40" idx="4"/>
                <a:endCxn id="38" idx="4"/>
              </p:cNvCxnSpPr>
              <p:nvPr/>
            </p:nvCxnSpPr>
            <p:spPr>
              <a:xfrm rot="5400000">
                <a:off x="4831090" y="2023628"/>
                <a:ext cx="531783" cy="894256"/>
              </a:xfrm>
              <a:prstGeom prst="curvedConnector2">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089422" y="4106010"/>
              <a:ext cx="418704" cy="369332"/>
            </a:xfrm>
            <a:prstGeom prst="rect">
              <a:avLst/>
            </a:prstGeom>
            <a:noFill/>
          </p:spPr>
          <p:txBody>
            <a:bodyPr wrap="none" rtlCol="0">
              <a:spAutoFit/>
            </a:bodyPr>
            <a:lstStyle/>
            <a:p>
              <a:r>
                <a:rPr lang="en-GB" dirty="0" smtClean="0"/>
                <a:t>40</a:t>
              </a:r>
            </a:p>
          </p:txBody>
        </p:sp>
        <p:sp>
          <p:nvSpPr>
            <p:cNvPr id="35" name="TextBox 34"/>
            <p:cNvSpPr txBox="1"/>
            <p:nvPr/>
          </p:nvSpPr>
          <p:spPr>
            <a:xfrm>
              <a:off x="5831399" y="4390501"/>
              <a:ext cx="418704" cy="369332"/>
            </a:xfrm>
            <a:prstGeom prst="rect">
              <a:avLst/>
            </a:prstGeom>
            <a:noFill/>
          </p:spPr>
          <p:txBody>
            <a:bodyPr wrap="none" rtlCol="0">
              <a:spAutoFit/>
            </a:bodyPr>
            <a:lstStyle/>
            <a:p>
              <a:r>
                <a:rPr lang="en-GB" dirty="0" smtClean="0"/>
                <a:t>20</a:t>
              </a:r>
            </a:p>
          </p:txBody>
        </p:sp>
        <p:cxnSp>
          <p:nvCxnSpPr>
            <p:cNvPr id="36" name="Straight Arrow Connector 25"/>
            <p:cNvCxnSpPr>
              <a:stCxn id="41" idx="6"/>
              <a:endCxn id="38" idx="3"/>
            </p:cNvCxnSpPr>
            <p:nvPr/>
          </p:nvCxnSpPr>
          <p:spPr>
            <a:xfrm flipH="1" flipV="1">
              <a:off x="5020379" y="5010637"/>
              <a:ext cx="339091" cy="592234"/>
            </a:xfrm>
            <a:prstGeom prst="curvedConnector4">
              <a:avLst>
                <a:gd name="adj1" fmla="val -67416"/>
                <a:gd name="adj2" fmla="val 77536"/>
              </a:avLst>
            </a:prstGeom>
            <a:ln w="28575">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505" y="5092051"/>
              <a:ext cx="418704" cy="369332"/>
            </a:xfrm>
            <a:prstGeom prst="rect">
              <a:avLst/>
            </a:prstGeom>
            <a:noFill/>
          </p:spPr>
          <p:txBody>
            <a:bodyPr wrap="none" rtlCol="0">
              <a:spAutoFit/>
            </a:bodyPr>
            <a:lstStyle/>
            <a:p>
              <a:r>
                <a:rPr lang="en-GB" dirty="0" smtClean="0"/>
                <a:t>20</a:t>
              </a:r>
              <a:endParaRPr lang="en-GB" dirty="0"/>
            </a:p>
          </p:txBody>
        </p:sp>
        <p:sp>
          <p:nvSpPr>
            <p:cNvPr id="38" name="Can 37"/>
            <p:cNvSpPr/>
            <p:nvPr/>
          </p:nvSpPr>
          <p:spPr>
            <a:xfrm>
              <a:off x="4583502" y="4087691"/>
              <a:ext cx="873754" cy="922946"/>
            </a:xfrm>
            <a:prstGeom prst="can">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C000"/>
                  </a:solidFill>
                </a:rPr>
                <a:t>CCP</a:t>
              </a:r>
              <a:endParaRPr lang="en-GB" dirty="0">
                <a:solidFill>
                  <a:srgbClr val="FFC000"/>
                </a:solidFill>
              </a:endParaRPr>
            </a:p>
          </p:txBody>
        </p:sp>
      </p:grpSp>
    </p:spTree>
    <p:extLst>
      <p:ext uri="{BB962C8B-B14F-4D97-AF65-F5344CB8AC3E}">
        <p14:creationId xmlns:p14="http://schemas.microsoft.com/office/powerpoint/2010/main" val="433364983"/>
      </p:ext>
    </p:extLst>
  </p:cSld>
  <p:clrMapOvr>
    <a:masterClrMapping/>
  </p:clrMapOvr>
  <p:transition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Autofit/>
          </a:bodyPr>
          <a:lstStyle/>
          <a:p>
            <a:r>
              <a:rPr lang="en-GB" sz="2800" dirty="0" smtClean="0">
                <a:solidFill>
                  <a:srgbClr val="FF0000"/>
                </a:solidFill>
              </a:rPr>
              <a:t>Collateral Hungry System In Scenarios 1-3 (Realistic Ones): Creates </a:t>
            </a:r>
            <a:r>
              <a:rPr lang="en-GB" sz="2800" dirty="0" err="1" smtClean="0">
                <a:solidFill>
                  <a:srgbClr val="FF0000"/>
                </a:solidFill>
              </a:rPr>
              <a:t>Tradeoff</a:t>
            </a:r>
            <a:r>
              <a:rPr lang="en-GB" sz="2800" dirty="0" smtClean="0">
                <a:solidFill>
                  <a:srgbClr val="FF0000"/>
                </a:solidFill>
              </a:rPr>
              <a:t> between Solvency Risk and Liquidity Risk</a:t>
            </a:r>
            <a:endParaRPr lang="en-GB" sz="2800" dirty="0">
              <a:solidFill>
                <a:srgbClr val="FF0000"/>
              </a:solidFill>
            </a:endParaRPr>
          </a:p>
        </p:txBody>
      </p:sp>
      <p:sp>
        <p:nvSpPr>
          <p:cNvPr id="3" name="Content Placeholder 2"/>
          <p:cNvSpPr>
            <a:spLocks noGrp="1"/>
          </p:cNvSpPr>
          <p:nvPr>
            <p:ph idx="1"/>
          </p:nvPr>
        </p:nvSpPr>
        <p:spPr>
          <a:xfrm>
            <a:off x="457200" y="1446217"/>
            <a:ext cx="8229600" cy="5126055"/>
          </a:xfrm>
        </p:spPr>
        <p:txBody>
          <a:bodyPr>
            <a:normAutofit fontScale="32500" lnSpcReduction="20000"/>
          </a:bodyPr>
          <a:lstStyle/>
          <a:p>
            <a:r>
              <a:rPr lang="en-GB" sz="7400" dirty="0" smtClean="0"/>
              <a:t>Replacement cost risk managed through</a:t>
            </a:r>
          </a:p>
          <a:p>
            <a:pPr lvl="1"/>
            <a:r>
              <a:rPr lang="en-GB" sz="7400" dirty="0" smtClean="0"/>
              <a:t>Variation margin: exchanged daily </a:t>
            </a:r>
            <a:r>
              <a:rPr lang="en-AU" sz="7400" dirty="0"/>
              <a:t>usually in cash – to reflect mark-to-market price changes on participants’ outstanding positions.</a:t>
            </a:r>
            <a:endParaRPr lang="en-GB" sz="7400" dirty="0" smtClean="0"/>
          </a:p>
          <a:p>
            <a:pPr lvl="1"/>
            <a:r>
              <a:rPr lang="en-GB" sz="7400" dirty="0" smtClean="0"/>
              <a:t>Initial margin:  to cover, with typically 99% Confidence level</a:t>
            </a:r>
          </a:p>
          <a:p>
            <a:r>
              <a:rPr lang="en-GB" sz="7400" dirty="0" smtClean="0"/>
              <a:t>A CCPs initial margin is supplemented with a pool of resources from all participants known as the default fund</a:t>
            </a:r>
          </a:p>
          <a:p>
            <a:r>
              <a:rPr lang="en-GB" sz="7400" dirty="0" smtClean="0">
                <a:solidFill>
                  <a:srgbClr val="FF0000"/>
                </a:solidFill>
              </a:rPr>
              <a:t>Risk to CCP arises from unfunded variation margin of losing side clearing members (viz. in excess of initial margin)</a:t>
            </a:r>
          </a:p>
          <a:p>
            <a:r>
              <a:rPr lang="en-GB" sz="7400" dirty="0" err="1" smtClean="0"/>
              <a:t>Defaul</a:t>
            </a:r>
            <a:r>
              <a:rPr lang="en-GB" sz="7400" dirty="0" smtClean="0"/>
              <a:t> fund is calibrated to withstand the default of its largest two participants (Cover 2)</a:t>
            </a:r>
          </a:p>
          <a:p>
            <a:r>
              <a:rPr lang="en-GB" sz="7400" dirty="0" smtClean="0"/>
              <a:t>CCP transfer shortfalls through Variation Margin Haircuts </a:t>
            </a:r>
          </a:p>
          <a:p>
            <a:pPr marL="0" indent="0">
              <a:buNone/>
            </a:pPr>
            <a:r>
              <a:rPr lang="en-GB" sz="7400" dirty="0" smtClean="0"/>
              <a:t>to winning side clearing members</a:t>
            </a:r>
          </a:p>
          <a:p>
            <a:endParaRPr lang="en-GB" sz="6000" dirty="0" smtClean="0"/>
          </a:p>
          <a:p>
            <a:pPr lvl="1"/>
            <a:endParaRPr lang="en-AU" dirty="0" smtClean="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35</a:t>
            </a:fld>
            <a:endParaRPr lang="en-US" dirty="0">
              <a:solidFill>
                <a:prstClr val="black">
                  <a:lumMod val="65000"/>
                  <a:lumOff val="35000"/>
                </a:prstClr>
              </a:solidFill>
            </a:endParaRPr>
          </a:p>
        </p:txBody>
      </p:sp>
    </p:spTree>
    <p:extLst>
      <p:ext uri="{BB962C8B-B14F-4D97-AF65-F5344CB8AC3E}">
        <p14:creationId xmlns:p14="http://schemas.microsoft.com/office/powerpoint/2010/main" val="2215207858"/>
      </p:ext>
    </p:extLst>
  </p:cSld>
  <p:clrMapOvr>
    <a:masterClrMapping/>
  </p:clrMapOvr>
  <p:transition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Autofit/>
          </a:bodyPr>
          <a:lstStyle/>
          <a:p>
            <a:r>
              <a:rPr lang="en-GB" sz="2800" dirty="0" smtClean="0">
                <a:solidFill>
                  <a:srgbClr val="FF0000"/>
                </a:solidFill>
              </a:rPr>
              <a:t>Collateral Hungry System In Scenarios 1-3 (Realistic Ones): Creates </a:t>
            </a:r>
            <a:r>
              <a:rPr lang="en-GB" sz="2800" dirty="0" err="1" smtClean="0">
                <a:solidFill>
                  <a:srgbClr val="FF0000"/>
                </a:solidFill>
              </a:rPr>
              <a:t>Tradeoff</a:t>
            </a:r>
            <a:r>
              <a:rPr lang="en-GB" sz="2800" dirty="0" smtClean="0">
                <a:solidFill>
                  <a:srgbClr val="FF0000"/>
                </a:solidFill>
              </a:rPr>
              <a:t> between Solvency Risk and Liquidity Risk</a:t>
            </a:r>
            <a:endParaRPr lang="en-GB" sz="2800" dirty="0">
              <a:solidFill>
                <a:srgbClr val="FF0000"/>
              </a:solidFill>
            </a:endParaRPr>
          </a:p>
        </p:txBody>
      </p:sp>
      <p:sp>
        <p:nvSpPr>
          <p:cNvPr id="3" name="Content Placeholder 2"/>
          <p:cNvSpPr>
            <a:spLocks noGrp="1"/>
          </p:cNvSpPr>
          <p:nvPr>
            <p:ph idx="1"/>
          </p:nvPr>
        </p:nvSpPr>
        <p:spPr>
          <a:xfrm>
            <a:off x="457200" y="1446217"/>
            <a:ext cx="8229600" cy="5126055"/>
          </a:xfrm>
        </p:spPr>
        <p:txBody>
          <a:bodyPr>
            <a:normAutofit fontScale="32500" lnSpcReduction="20000"/>
          </a:bodyPr>
          <a:lstStyle/>
          <a:p>
            <a:r>
              <a:rPr lang="en-GB" sz="7400" dirty="0" smtClean="0"/>
              <a:t>Replacement cost risk managed through</a:t>
            </a:r>
          </a:p>
          <a:p>
            <a:pPr lvl="1"/>
            <a:r>
              <a:rPr lang="en-GB" sz="7400" dirty="0" smtClean="0"/>
              <a:t>Variation margin: exchanged daily </a:t>
            </a:r>
            <a:r>
              <a:rPr lang="en-AU" sz="7400" dirty="0"/>
              <a:t>usually in cash – to reflect mark-to-market price changes on participants’ outstanding positions.</a:t>
            </a:r>
            <a:endParaRPr lang="en-GB" sz="7400" dirty="0" smtClean="0"/>
          </a:p>
          <a:p>
            <a:pPr lvl="1"/>
            <a:r>
              <a:rPr lang="en-GB" sz="7400" dirty="0" smtClean="0"/>
              <a:t>Initial margin:  to cover, with typically 99% Confidence level</a:t>
            </a:r>
          </a:p>
          <a:p>
            <a:r>
              <a:rPr lang="en-GB" sz="7400" dirty="0" smtClean="0"/>
              <a:t>A CCPs initial margin is supplemented with a pool of resources from all participants known as the default fund</a:t>
            </a:r>
          </a:p>
          <a:p>
            <a:r>
              <a:rPr lang="en-GB" sz="7400" dirty="0" smtClean="0">
                <a:solidFill>
                  <a:srgbClr val="FF0000"/>
                </a:solidFill>
              </a:rPr>
              <a:t>Risk to CCP arises from unfunded variation margin of losing side clearing members (viz. in excess of initial margin)</a:t>
            </a:r>
          </a:p>
          <a:p>
            <a:r>
              <a:rPr lang="en-GB" sz="7400" dirty="0" err="1" smtClean="0"/>
              <a:t>Defaul</a:t>
            </a:r>
            <a:r>
              <a:rPr lang="en-GB" sz="7400" dirty="0" smtClean="0"/>
              <a:t> fund is calibrated to withstand the default of its largest two participants (Cover 2)</a:t>
            </a:r>
          </a:p>
          <a:p>
            <a:r>
              <a:rPr lang="en-GB" sz="7400" dirty="0" smtClean="0"/>
              <a:t>CCP transfer shortfalls through Variation Margin Haircuts </a:t>
            </a:r>
          </a:p>
          <a:p>
            <a:pPr marL="0" indent="0">
              <a:buNone/>
            </a:pPr>
            <a:r>
              <a:rPr lang="en-GB" sz="7400" dirty="0" smtClean="0"/>
              <a:t>to winning side clearing members</a:t>
            </a:r>
          </a:p>
          <a:p>
            <a:endParaRPr lang="en-GB" sz="6000" dirty="0" smtClean="0"/>
          </a:p>
          <a:p>
            <a:pPr lvl="1"/>
            <a:endParaRPr lang="en-AU" dirty="0" smtClean="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36</a:t>
            </a:fld>
            <a:endParaRPr lang="en-US" dirty="0">
              <a:solidFill>
                <a:prstClr val="black">
                  <a:lumMod val="65000"/>
                  <a:lumOff val="35000"/>
                </a:prstClr>
              </a:solidFill>
            </a:endParaRPr>
          </a:p>
        </p:txBody>
      </p:sp>
    </p:spTree>
    <p:extLst>
      <p:ext uri="{BB962C8B-B14F-4D97-AF65-F5344CB8AC3E}">
        <p14:creationId xmlns:p14="http://schemas.microsoft.com/office/powerpoint/2010/main" val="2215207858"/>
      </p:ext>
    </p:extLst>
  </p:cSld>
  <p:clrMapOvr>
    <a:masterClrMapping/>
  </p:clrMapOvr>
  <p:transition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OTC Derivatives Data </a:t>
            </a:r>
            <a:r>
              <a:rPr lang="en-AU" sz="3200" dirty="0" smtClean="0"/>
              <a:t>MAGD(</a:t>
            </a:r>
            <a:r>
              <a:rPr lang="en-GB" sz="3200" dirty="0" smtClean="0"/>
              <a:t>Macroeconomic Assessment Group on Derivatives)</a:t>
            </a:r>
            <a:r>
              <a:rPr lang="en-AU" sz="3200" dirty="0" smtClean="0"/>
              <a:t> </a:t>
            </a:r>
            <a:endParaRPr lang="en-GB" sz="3200" dirty="0"/>
          </a:p>
        </p:txBody>
      </p:sp>
      <p:sp>
        <p:nvSpPr>
          <p:cNvPr id="3" name="Content Placeholder 2"/>
          <p:cNvSpPr>
            <a:spLocks noGrp="1"/>
          </p:cNvSpPr>
          <p:nvPr>
            <p:ph idx="1"/>
          </p:nvPr>
        </p:nvSpPr>
        <p:spPr>
          <a:xfrm>
            <a:off x="467544" y="1556792"/>
            <a:ext cx="8389620" cy="3944189"/>
          </a:xfrm>
        </p:spPr>
        <p:txBody>
          <a:bodyPr>
            <a:normAutofit/>
          </a:bodyPr>
          <a:lstStyle/>
          <a:p>
            <a:r>
              <a:rPr lang="en-AU" dirty="0"/>
              <a:t>The </a:t>
            </a:r>
            <a:r>
              <a:rPr lang="en-AU" dirty="0" smtClean="0"/>
              <a:t>data consists of </a:t>
            </a:r>
            <a:r>
              <a:rPr lang="en-AU" dirty="0"/>
              <a:t>reported balance sheet data on derivative assets and liabilities for 41 </a:t>
            </a:r>
            <a:r>
              <a:rPr lang="en-AU" dirty="0" smtClean="0"/>
              <a:t>GSIBs </a:t>
            </a:r>
            <a:r>
              <a:rPr lang="en-AU" dirty="0"/>
              <a:t>(</a:t>
            </a:r>
            <a:r>
              <a:rPr lang="en-AU" sz="1600" dirty="0" smtClean="0"/>
              <a:t>2012 Financial reports</a:t>
            </a:r>
            <a:r>
              <a:rPr lang="en-AU" dirty="0" smtClean="0"/>
              <a:t>)</a:t>
            </a:r>
          </a:p>
          <a:p>
            <a:r>
              <a:rPr lang="en-AU" dirty="0" smtClean="0"/>
              <a:t>Tier </a:t>
            </a:r>
            <a:r>
              <a:rPr lang="en-AU" dirty="0"/>
              <a:t>1 capital </a:t>
            </a:r>
            <a:r>
              <a:rPr lang="en-AU" dirty="0" smtClean="0"/>
              <a:t>and </a:t>
            </a:r>
            <a:r>
              <a:rPr lang="en-AU" dirty="0"/>
              <a:t>liquid resources </a:t>
            </a:r>
            <a:r>
              <a:rPr lang="en-AU" dirty="0" smtClean="0"/>
              <a:t>(defined </a:t>
            </a:r>
            <a:r>
              <a:rPr lang="en-AU" dirty="0"/>
              <a:t>as the sum of </a:t>
            </a:r>
            <a:r>
              <a:rPr lang="en-AU" dirty="0" smtClean="0"/>
              <a:t>cash, </a:t>
            </a:r>
            <a:r>
              <a:rPr lang="en-AU" dirty="0"/>
              <a:t>cash </a:t>
            </a:r>
            <a:r>
              <a:rPr lang="en-AU" dirty="0" smtClean="0"/>
              <a:t>equivalents </a:t>
            </a:r>
            <a:r>
              <a:rPr lang="en-AU" dirty="0"/>
              <a:t>and available-for-sale assets</a:t>
            </a:r>
            <a:r>
              <a:rPr lang="en-AU" dirty="0" smtClean="0"/>
              <a:t>)</a:t>
            </a:r>
          </a:p>
          <a:p>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37</a:t>
            </a:fld>
            <a:endParaRPr lang="en-US" dirty="0">
              <a:solidFill>
                <a:prstClr val="black">
                  <a:lumMod val="65000"/>
                  <a:lumOff val="3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85663018"/>
              </p:ext>
            </p:extLst>
          </p:nvPr>
        </p:nvGraphicFramePr>
        <p:xfrm>
          <a:off x="467544" y="4575118"/>
          <a:ext cx="8424936" cy="1958340"/>
        </p:xfrm>
        <a:graphic>
          <a:graphicData uri="http://schemas.openxmlformats.org/drawingml/2006/table">
            <a:tbl>
              <a:tblPr firstRow="1" firstCol="1" bandRow="1">
                <a:tableStyleId>{5C22544A-7EE6-4342-B048-85BDC9FD1C3A}</a:tableStyleId>
              </a:tblPr>
              <a:tblGrid>
                <a:gridCol w="3270961"/>
                <a:gridCol w="1715045"/>
                <a:gridCol w="1723885"/>
                <a:gridCol w="1715045"/>
              </a:tblGrid>
              <a:tr h="159600">
                <a:tc>
                  <a:txBody>
                    <a:bodyPr/>
                    <a:lstStyle/>
                    <a:p>
                      <a:pPr marL="0" marR="0" indent="0" algn="r" defTabSz="914400" rtl="0" eaLnBrk="1" fontAlgn="auto" latinLnBrk="0" hangingPunct="1">
                        <a:lnSpc>
                          <a:spcPct val="100000"/>
                        </a:lnSpc>
                        <a:spcBef>
                          <a:spcPts val="285"/>
                        </a:spcBef>
                        <a:spcAft>
                          <a:spcPts val="0"/>
                        </a:spcAft>
                        <a:buClrTx/>
                        <a:buSzTx/>
                        <a:buFontTx/>
                        <a:buNone/>
                        <a:tabLst/>
                        <a:defRPr/>
                      </a:pPr>
                      <a:r>
                        <a:rPr lang="en-AU" sz="1800" dirty="0">
                          <a:effectLst/>
                        </a:rPr>
                        <a:t> </a:t>
                      </a:r>
                      <a:r>
                        <a:rPr lang="en-AU" sz="1800" b="1" kern="1200" dirty="0" smtClean="0">
                          <a:solidFill>
                            <a:schemeClr val="lt1"/>
                          </a:solidFill>
                          <a:effectLst/>
                          <a:latin typeface="+mn-lt"/>
                          <a:ea typeface="+mn-ea"/>
                          <a:cs typeface="+mn-cs"/>
                        </a:rPr>
                        <a:t> ($US trillion)</a:t>
                      </a:r>
                      <a:endParaRPr lang="en-GB" sz="1800" b="1" kern="1200" dirty="0" smtClean="0">
                        <a:solidFill>
                          <a:schemeClr val="lt1"/>
                        </a:solidFill>
                        <a:effectLst/>
                        <a:latin typeface="+mn-lt"/>
                        <a:ea typeface="+mn-ea"/>
                        <a:cs typeface="+mn-cs"/>
                      </a:endParaRPr>
                    </a:p>
                    <a:p>
                      <a:pPr algn="l">
                        <a:spcBef>
                          <a:spcPts val="285"/>
                        </a:spcBef>
                        <a:spcAft>
                          <a:spcPts val="0"/>
                        </a:spcAft>
                      </a:pPr>
                      <a:endParaRPr lang="en-GB" sz="1800" dirty="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1800" dirty="0">
                          <a:effectLst/>
                        </a:rPr>
                        <a:t>Total</a:t>
                      </a:r>
                      <a:endParaRPr lang="en-GB" sz="1800" dirty="0">
                        <a:effectLst/>
                        <a:latin typeface="Times"/>
                        <a:ea typeface="Times New Roman"/>
                        <a:cs typeface="Times New Roman"/>
                      </a:endParaRPr>
                    </a:p>
                  </a:txBody>
                  <a:tcPr marL="68580" marR="68580" marT="0" marB="0" anchor="ctr"/>
                </a:tc>
                <a:tc>
                  <a:txBody>
                    <a:bodyPr/>
                    <a:lstStyle/>
                    <a:p>
                      <a:pPr algn="ctr">
                        <a:spcBef>
                          <a:spcPts val="285"/>
                        </a:spcBef>
                        <a:spcAft>
                          <a:spcPts val="0"/>
                        </a:spcAft>
                      </a:pPr>
                      <a:r>
                        <a:rPr lang="en-AU" sz="1800">
                          <a:effectLst/>
                        </a:rPr>
                        <a:t>Core </a:t>
                      </a:r>
                      <a:endParaRPr lang="en-GB" sz="1800">
                        <a:effectLst/>
                      </a:endParaRPr>
                    </a:p>
                    <a:p>
                      <a:pPr algn="ctr">
                        <a:spcBef>
                          <a:spcPts val="285"/>
                        </a:spcBef>
                        <a:spcAft>
                          <a:spcPts val="565"/>
                        </a:spcAft>
                      </a:pPr>
                      <a:r>
                        <a:rPr lang="en-AU" sz="1800">
                          <a:effectLst/>
                        </a:rPr>
                        <a:t>(16 Banks)</a:t>
                      </a:r>
                      <a:endParaRPr lang="en-GB" sz="1800">
                        <a:effectLst/>
                        <a:latin typeface="Times"/>
                        <a:ea typeface="Times New Roman"/>
                        <a:cs typeface="Times New Roman"/>
                      </a:endParaRPr>
                    </a:p>
                  </a:txBody>
                  <a:tcPr marL="68580" marR="68580" marT="0" marB="0" anchor="ctr"/>
                </a:tc>
                <a:tc>
                  <a:txBody>
                    <a:bodyPr/>
                    <a:lstStyle/>
                    <a:p>
                      <a:pPr algn="ctr">
                        <a:spcBef>
                          <a:spcPts val="285"/>
                        </a:spcBef>
                        <a:spcAft>
                          <a:spcPts val="0"/>
                        </a:spcAft>
                      </a:pPr>
                      <a:r>
                        <a:rPr lang="en-AU" sz="1800">
                          <a:effectLst/>
                        </a:rPr>
                        <a:t>Periphery </a:t>
                      </a:r>
                      <a:endParaRPr lang="en-GB" sz="1800">
                        <a:effectLst/>
                      </a:endParaRPr>
                    </a:p>
                    <a:p>
                      <a:pPr algn="ctr">
                        <a:spcBef>
                          <a:spcPts val="285"/>
                        </a:spcBef>
                        <a:spcAft>
                          <a:spcPts val="565"/>
                        </a:spcAft>
                      </a:pPr>
                      <a:r>
                        <a:rPr lang="en-AU" sz="1800">
                          <a:effectLst/>
                        </a:rPr>
                        <a:t>(25 Banks)</a:t>
                      </a:r>
                      <a:endParaRPr lang="en-GB" sz="1800">
                        <a:effectLst/>
                        <a:latin typeface="Times"/>
                        <a:ea typeface="Times New Roman"/>
                        <a:cs typeface="Times New Roman"/>
                      </a:endParaRPr>
                    </a:p>
                  </a:txBody>
                  <a:tcPr marL="68580" marR="68580" marT="0" marB="0" anchor="ctr"/>
                </a:tc>
              </a:tr>
              <a:tr h="74618">
                <a:tc>
                  <a:txBody>
                    <a:bodyPr/>
                    <a:lstStyle/>
                    <a:p>
                      <a:pPr>
                        <a:spcAft>
                          <a:spcPts val="200"/>
                        </a:spcAft>
                      </a:pPr>
                      <a:r>
                        <a:rPr lang="en-AU" sz="1800" dirty="0">
                          <a:effectLst/>
                        </a:rPr>
                        <a:t>Derivative Liabilities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14.34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a:effectLst/>
                        </a:rPr>
                        <a:t>12.16</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2.18</a:t>
                      </a:r>
                      <a:endParaRPr lang="en-GB" sz="1800">
                        <a:effectLst/>
                        <a:latin typeface="Times"/>
                        <a:ea typeface="Times New Roman"/>
                        <a:cs typeface="Times New Roman"/>
                      </a:endParaRPr>
                    </a:p>
                  </a:txBody>
                  <a:tcPr marL="68580" marR="68580" marT="0" marB="0"/>
                </a:tc>
              </a:tr>
              <a:tr h="74618">
                <a:tc>
                  <a:txBody>
                    <a:bodyPr/>
                    <a:lstStyle/>
                    <a:p>
                      <a:pPr>
                        <a:spcAft>
                          <a:spcPts val="200"/>
                        </a:spcAft>
                      </a:pPr>
                      <a:r>
                        <a:rPr lang="en-AU" sz="1800" dirty="0">
                          <a:effectLst/>
                        </a:rPr>
                        <a:t>Derivative Assets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14.48</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12.35</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2.13</a:t>
                      </a:r>
                      <a:endParaRPr lang="en-GB" sz="1800">
                        <a:effectLst/>
                        <a:latin typeface="Times"/>
                        <a:ea typeface="Times New Roman"/>
                        <a:cs typeface="Times New Roman"/>
                      </a:endParaRPr>
                    </a:p>
                  </a:txBody>
                  <a:tcPr marL="68580" marR="68580" marT="0" marB="0"/>
                </a:tc>
              </a:tr>
              <a:tr h="74618">
                <a:tc>
                  <a:txBody>
                    <a:bodyPr/>
                    <a:lstStyle/>
                    <a:p>
                      <a:pPr>
                        <a:spcAft>
                          <a:spcPts val="200"/>
                        </a:spcAft>
                      </a:pPr>
                      <a:r>
                        <a:rPr lang="en-AU" sz="1800" dirty="0">
                          <a:effectLst/>
                        </a:rPr>
                        <a:t>Cash and Cash Equivalents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2.44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1.20</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1.25</a:t>
                      </a:r>
                      <a:endParaRPr lang="en-GB" sz="1800" dirty="0">
                        <a:effectLst/>
                        <a:latin typeface="Times"/>
                        <a:ea typeface="Times New Roman"/>
                        <a:cs typeface="Times New Roman"/>
                      </a:endParaRPr>
                    </a:p>
                  </a:txBody>
                  <a:tcPr marL="68580" marR="68580" marT="0" marB="0"/>
                </a:tc>
              </a:tr>
              <a:tr h="74618">
                <a:tc>
                  <a:txBody>
                    <a:bodyPr/>
                    <a:lstStyle/>
                    <a:p>
                      <a:pPr>
                        <a:spcAft>
                          <a:spcPts val="200"/>
                        </a:spcAft>
                      </a:pPr>
                      <a:r>
                        <a:rPr lang="en-AU" sz="1800">
                          <a:effectLst/>
                        </a:rPr>
                        <a:t>Available for Sale Assets</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5.57</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2.83</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2.74</a:t>
                      </a:r>
                      <a:endParaRPr lang="en-GB" sz="1800" dirty="0">
                        <a:effectLst/>
                        <a:latin typeface="Times"/>
                        <a:ea typeface="Times New Roman"/>
                        <a:cs typeface="Times New Roman"/>
                      </a:endParaRPr>
                    </a:p>
                  </a:txBody>
                  <a:tcPr marL="68580" marR="68580" marT="0" marB="0"/>
                </a:tc>
              </a:tr>
              <a:tr h="74618">
                <a:tc>
                  <a:txBody>
                    <a:bodyPr/>
                    <a:lstStyle/>
                    <a:p>
                      <a:pPr>
                        <a:spcAft>
                          <a:spcPts val="200"/>
                        </a:spcAft>
                      </a:pPr>
                      <a:r>
                        <a:rPr lang="en-AU" sz="1800">
                          <a:effectLst/>
                        </a:rPr>
                        <a:t>Tier 1 Capital</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2.39</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1.34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1.05</a:t>
                      </a:r>
                      <a:endParaRPr lang="en-GB" sz="1800" dirty="0">
                        <a:effectLst/>
                        <a:latin typeface="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61950805"/>
      </p:ext>
    </p:extLst>
  </p:cSld>
  <p:clrMapOvr>
    <a:masterClrMapping/>
  </p:clrMapOvr>
  <p:transition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OTC Derivatives Data </a:t>
            </a:r>
            <a:r>
              <a:rPr lang="en-AU" sz="3200" dirty="0" smtClean="0"/>
              <a:t>MAGD(</a:t>
            </a:r>
            <a:r>
              <a:rPr lang="en-GB" sz="3200" dirty="0" smtClean="0"/>
              <a:t>Macroeconomic Assessment Group on Derivatives)</a:t>
            </a:r>
            <a:r>
              <a:rPr lang="en-AU" sz="3200" dirty="0" smtClean="0"/>
              <a:t> </a:t>
            </a:r>
            <a:endParaRPr lang="en-GB" sz="3200" dirty="0"/>
          </a:p>
        </p:txBody>
      </p:sp>
      <p:sp>
        <p:nvSpPr>
          <p:cNvPr id="3" name="Content Placeholder 2"/>
          <p:cNvSpPr>
            <a:spLocks noGrp="1"/>
          </p:cNvSpPr>
          <p:nvPr>
            <p:ph idx="1"/>
          </p:nvPr>
        </p:nvSpPr>
        <p:spPr>
          <a:xfrm>
            <a:off x="467544" y="1556792"/>
            <a:ext cx="8389620" cy="3944189"/>
          </a:xfrm>
        </p:spPr>
        <p:txBody>
          <a:bodyPr>
            <a:normAutofit/>
          </a:bodyPr>
          <a:lstStyle/>
          <a:p>
            <a:r>
              <a:rPr lang="en-AU" dirty="0"/>
              <a:t>The </a:t>
            </a:r>
            <a:r>
              <a:rPr lang="en-AU" dirty="0" smtClean="0"/>
              <a:t>data consists of </a:t>
            </a:r>
            <a:r>
              <a:rPr lang="en-AU" dirty="0"/>
              <a:t>reported balance sheet data on derivative assets and liabilities for 41 </a:t>
            </a:r>
            <a:r>
              <a:rPr lang="en-AU" dirty="0" smtClean="0"/>
              <a:t>GSIBs </a:t>
            </a:r>
            <a:r>
              <a:rPr lang="en-AU" dirty="0"/>
              <a:t>(</a:t>
            </a:r>
            <a:r>
              <a:rPr lang="en-AU" sz="1600" dirty="0" smtClean="0"/>
              <a:t>2012 Financial reports</a:t>
            </a:r>
            <a:r>
              <a:rPr lang="en-AU" dirty="0" smtClean="0"/>
              <a:t>)</a:t>
            </a:r>
          </a:p>
          <a:p>
            <a:r>
              <a:rPr lang="en-AU" dirty="0" smtClean="0"/>
              <a:t>Tier </a:t>
            </a:r>
            <a:r>
              <a:rPr lang="en-AU" dirty="0"/>
              <a:t>1 capital </a:t>
            </a:r>
            <a:r>
              <a:rPr lang="en-AU" dirty="0" smtClean="0"/>
              <a:t>and </a:t>
            </a:r>
            <a:r>
              <a:rPr lang="en-AU" dirty="0"/>
              <a:t>liquid resources </a:t>
            </a:r>
            <a:r>
              <a:rPr lang="en-AU" dirty="0" smtClean="0"/>
              <a:t>(defined </a:t>
            </a:r>
            <a:r>
              <a:rPr lang="en-AU" dirty="0"/>
              <a:t>as the sum of </a:t>
            </a:r>
            <a:r>
              <a:rPr lang="en-AU" dirty="0" smtClean="0"/>
              <a:t>cash, </a:t>
            </a:r>
            <a:r>
              <a:rPr lang="en-AU" dirty="0"/>
              <a:t>cash </a:t>
            </a:r>
            <a:r>
              <a:rPr lang="en-AU" dirty="0" smtClean="0"/>
              <a:t>equivalents </a:t>
            </a:r>
            <a:r>
              <a:rPr lang="en-AU" dirty="0"/>
              <a:t>and available-for-sale assets</a:t>
            </a:r>
            <a:r>
              <a:rPr lang="en-AU" dirty="0" smtClean="0"/>
              <a:t>)</a:t>
            </a:r>
          </a:p>
          <a:p>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38</a:t>
            </a:fld>
            <a:endParaRPr lang="en-US" dirty="0">
              <a:solidFill>
                <a:prstClr val="black">
                  <a:lumMod val="65000"/>
                  <a:lumOff val="3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85663018"/>
              </p:ext>
            </p:extLst>
          </p:nvPr>
        </p:nvGraphicFramePr>
        <p:xfrm>
          <a:off x="467544" y="4575118"/>
          <a:ext cx="8424936" cy="1958340"/>
        </p:xfrm>
        <a:graphic>
          <a:graphicData uri="http://schemas.openxmlformats.org/drawingml/2006/table">
            <a:tbl>
              <a:tblPr firstRow="1" firstCol="1" bandRow="1">
                <a:tableStyleId>{5C22544A-7EE6-4342-B048-85BDC9FD1C3A}</a:tableStyleId>
              </a:tblPr>
              <a:tblGrid>
                <a:gridCol w="3270961"/>
                <a:gridCol w="1715045"/>
                <a:gridCol w="1723885"/>
                <a:gridCol w="1715045"/>
              </a:tblGrid>
              <a:tr h="159600">
                <a:tc>
                  <a:txBody>
                    <a:bodyPr/>
                    <a:lstStyle/>
                    <a:p>
                      <a:pPr marL="0" marR="0" indent="0" algn="r" defTabSz="914400" rtl="0" eaLnBrk="1" fontAlgn="auto" latinLnBrk="0" hangingPunct="1">
                        <a:lnSpc>
                          <a:spcPct val="100000"/>
                        </a:lnSpc>
                        <a:spcBef>
                          <a:spcPts val="285"/>
                        </a:spcBef>
                        <a:spcAft>
                          <a:spcPts val="0"/>
                        </a:spcAft>
                        <a:buClrTx/>
                        <a:buSzTx/>
                        <a:buFontTx/>
                        <a:buNone/>
                        <a:tabLst/>
                        <a:defRPr/>
                      </a:pPr>
                      <a:r>
                        <a:rPr lang="en-AU" sz="1800" dirty="0">
                          <a:effectLst/>
                        </a:rPr>
                        <a:t> </a:t>
                      </a:r>
                      <a:r>
                        <a:rPr lang="en-AU" sz="1800" b="1" kern="1200" dirty="0" smtClean="0">
                          <a:solidFill>
                            <a:schemeClr val="lt1"/>
                          </a:solidFill>
                          <a:effectLst/>
                          <a:latin typeface="+mn-lt"/>
                          <a:ea typeface="+mn-ea"/>
                          <a:cs typeface="+mn-cs"/>
                        </a:rPr>
                        <a:t> ($US trillion)</a:t>
                      </a:r>
                      <a:endParaRPr lang="en-GB" sz="1800" b="1" kern="1200" dirty="0" smtClean="0">
                        <a:solidFill>
                          <a:schemeClr val="lt1"/>
                        </a:solidFill>
                        <a:effectLst/>
                        <a:latin typeface="+mn-lt"/>
                        <a:ea typeface="+mn-ea"/>
                        <a:cs typeface="+mn-cs"/>
                      </a:endParaRPr>
                    </a:p>
                    <a:p>
                      <a:pPr algn="l">
                        <a:spcBef>
                          <a:spcPts val="285"/>
                        </a:spcBef>
                        <a:spcAft>
                          <a:spcPts val="0"/>
                        </a:spcAft>
                      </a:pPr>
                      <a:endParaRPr lang="en-GB" sz="1800" dirty="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1800" dirty="0">
                          <a:effectLst/>
                        </a:rPr>
                        <a:t>Total</a:t>
                      </a:r>
                      <a:endParaRPr lang="en-GB" sz="1800" dirty="0">
                        <a:effectLst/>
                        <a:latin typeface="Times"/>
                        <a:ea typeface="Times New Roman"/>
                        <a:cs typeface="Times New Roman"/>
                      </a:endParaRPr>
                    </a:p>
                  </a:txBody>
                  <a:tcPr marL="68580" marR="68580" marT="0" marB="0" anchor="ctr"/>
                </a:tc>
                <a:tc>
                  <a:txBody>
                    <a:bodyPr/>
                    <a:lstStyle/>
                    <a:p>
                      <a:pPr algn="ctr">
                        <a:spcBef>
                          <a:spcPts val="285"/>
                        </a:spcBef>
                        <a:spcAft>
                          <a:spcPts val="0"/>
                        </a:spcAft>
                      </a:pPr>
                      <a:r>
                        <a:rPr lang="en-AU" sz="1800">
                          <a:effectLst/>
                        </a:rPr>
                        <a:t>Core </a:t>
                      </a:r>
                      <a:endParaRPr lang="en-GB" sz="1800">
                        <a:effectLst/>
                      </a:endParaRPr>
                    </a:p>
                    <a:p>
                      <a:pPr algn="ctr">
                        <a:spcBef>
                          <a:spcPts val="285"/>
                        </a:spcBef>
                        <a:spcAft>
                          <a:spcPts val="565"/>
                        </a:spcAft>
                      </a:pPr>
                      <a:r>
                        <a:rPr lang="en-AU" sz="1800">
                          <a:effectLst/>
                        </a:rPr>
                        <a:t>(16 Banks)</a:t>
                      </a:r>
                      <a:endParaRPr lang="en-GB" sz="1800">
                        <a:effectLst/>
                        <a:latin typeface="Times"/>
                        <a:ea typeface="Times New Roman"/>
                        <a:cs typeface="Times New Roman"/>
                      </a:endParaRPr>
                    </a:p>
                  </a:txBody>
                  <a:tcPr marL="68580" marR="68580" marT="0" marB="0" anchor="ctr"/>
                </a:tc>
                <a:tc>
                  <a:txBody>
                    <a:bodyPr/>
                    <a:lstStyle/>
                    <a:p>
                      <a:pPr algn="ctr">
                        <a:spcBef>
                          <a:spcPts val="285"/>
                        </a:spcBef>
                        <a:spcAft>
                          <a:spcPts val="0"/>
                        </a:spcAft>
                      </a:pPr>
                      <a:r>
                        <a:rPr lang="en-AU" sz="1800">
                          <a:effectLst/>
                        </a:rPr>
                        <a:t>Periphery </a:t>
                      </a:r>
                      <a:endParaRPr lang="en-GB" sz="1800">
                        <a:effectLst/>
                      </a:endParaRPr>
                    </a:p>
                    <a:p>
                      <a:pPr algn="ctr">
                        <a:spcBef>
                          <a:spcPts val="285"/>
                        </a:spcBef>
                        <a:spcAft>
                          <a:spcPts val="565"/>
                        </a:spcAft>
                      </a:pPr>
                      <a:r>
                        <a:rPr lang="en-AU" sz="1800">
                          <a:effectLst/>
                        </a:rPr>
                        <a:t>(25 Banks)</a:t>
                      </a:r>
                      <a:endParaRPr lang="en-GB" sz="1800">
                        <a:effectLst/>
                        <a:latin typeface="Times"/>
                        <a:ea typeface="Times New Roman"/>
                        <a:cs typeface="Times New Roman"/>
                      </a:endParaRPr>
                    </a:p>
                  </a:txBody>
                  <a:tcPr marL="68580" marR="68580" marT="0" marB="0" anchor="ctr"/>
                </a:tc>
              </a:tr>
              <a:tr h="74618">
                <a:tc>
                  <a:txBody>
                    <a:bodyPr/>
                    <a:lstStyle/>
                    <a:p>
                      <a:pPr>
                        <a:spcAft>
                          <a:spcPts val="200"/>
                        </a:spcAft>
                      </a:pPr>
                      <a:r>
                        <a:rPr lang="en-AU" sz="1800" dirty="0">
                          <a:effectLst/>
                        </a:rPr>
                        <a:t>Derivative Liabilities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14.34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a:effectLst/>
                        </a:rPr>
                        <a:t>12.16</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2.18</a:t>
                      </a:r>
                      <a:endParaRPr lang="en-GB" sz="1800">
                        <a:effectLst/>
                        <a:latin typeface="Times"/>
                        <a:ea typeface="Times New Roman"/>
                        <a:cs typeface="Times New Roman"/>
                      </a:endParaRPr>
                    </a:p>
                  </a:txBody>
                  <a:tcPr marL="68580" marR="68580" marT="0" marB="0"/>
                </a:tc>
              </a:tr>
              <a:tr h="74618">
                <a:tc>
                  <a:txBody>
                    <a:bodyPr/>
                    <a:lstStyle/>
                    <a:p>
                      <a:pPr>
                        <a:spcAft>
                          <a:spcPts val="200"/>
                        </a:spcAft>
                      </a:pPr>
                      <a:r>
                        <a:rPr lang="en-AU" sz="1800" dirty="0">
                          <a:effectLst/>
                        </a:rPr>
                        <a:t>Derivative Assets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14.48</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12.35</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2.13</a:t>
                      </a:r>
                      <a:endParaRPr lang="en-GB" sz="1800">
                        <a:effectLst/>
                        <a:latin typeface="Times"/>
                        <a:ea typeface="Times New Roman"/>
                        <a:cs typeface="Times New Roman"/>
                      </a:endParaRPr>
                    </a:p>
                  </a:txBody>
                  <a:tcPr marL="68580" marR="68580" marT="0" marB="0"/>
                </a:tc>
              </a:tr>
              <a:tr h="74618">
                <a:tc>
                  <a:txBody>
                    <a:bodyPr/>
                    <a:lstStyle/>
                    <a:p>
                      <a:pPr>
                        <a:spcAft>
                          <a:spcPts val="200"/>
                        </a:spcAft>
                      </a:pPr>
                      <a:r>
                        <a:rPr lang="en-AU" sz="1800" dirty="0">
                          <a:effectLst/>
                        </a:rPr>
                        <a:t>Cash and Cash Equivalents</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2.44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1.20</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1.25</a:t>
                      </a:r>
                      <a:endParaRPr lang="en-GB" sz="1800" dirty="0">
                        <a:effectLst/>
                        <a:latin typeface="Times"/>
                        <a:ea typeface="Times New Roman"/>
                        <a:cs typeface="Times New Roman"/>
                      </a:endParaRPr>
                    </a:p>
                  </a:txBody>
                  <a:tcPr marL="68580" marR="68580" marT="0" marB="0"/>
                </a:tc>
              </a:tr>
              <a:tr h="74618">
                <a:tc>
                  <a:txBody>
                    <a:bodyPr/>
                    <a:lstStyle/>
                    <a:p>
                      <a:pPr>
                        <a:spcAft>
                          <a:spcPts val="200"/>
                        </a:spcAft>
                      </a:pPr>
                      <a:r>
                        <a:rPr lang="en-AU" sz="1800">
                          <a:effectLst/>
                        </a:rPr>
                        <a:t>Available for Sale Assets</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5.57</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2.83</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2.74</a:t>
                      </a:r>
                      <a:endParaRPr lang="en-GB" sz="1800" dirty="0">
                        <a:effectLst/>
                        <a:latin typeface="Times"/>
                        <a:ea typeface="Times New Roman"/>
                        <a:cs typeface="Times New Roman"/>
                      </a:endParaRPr>
                    </a:p>
                  </a:txBody>
                  <a:tcPr marL="68580" marR="68580" marT="0" marB="0"/>
                </a:tc>
              </a:tr>
              <a:tr h="74618">
                <a:tc>
                  <a:txBody>
                    <a:bodyPr/>
                    <a:lstStyle/>
                    <a:p>
                      <a:pPr>
                        <a:spcAft>
                          <a:spcPts val="200"/>
                        </a:spcAft>
                      </a:pPr>
                      <a:r>
                        <a:rPr lang="en-AU" sz="1800">
                          <a:effectLst/>
                        </a:rPr>
                        <a:t>Tier 1 Capital</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a:effectLst/>
                        </a:rPr>
                        <a:t>2.39</a:t>
                      </a:r>
                      <a:endParaRPr lang="en-GB" sz="180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1.34</a:t>
                      </a:r>
                      <a:endParaRPr lang="en-GB" sz="1800" dirty="0">
                        <a:effectLst/>
                        <a:latin typeface="Times"/>
                        <a:ea typeface="Times New Roman"/>
                        <a:cs typeface="Times New Roman"/>
                      </a:endParaRPr>
                    </a:p>
                  </a:txBody>
                  <a:tcPr marL="68580" marR="68580" marT="0" marB="0"/>
                </a:tc>
                <a:tc>
                  <a:txBody>
                    <a:bodyPr/>
                    <a:lstStyle/>
                    <a:p>
                      <a:pPr algn="ctr">
                        <a:spcAft>
                          <a:spcPts val="200"/>
                        </a:spcAft>
                      </a:pPr>
                      <a:r>
                        <a:rPr lang="en-AU" sz="1800" dirty="0">
                          <a:effectLst/>
                        </a:rPr>
                        <a:t>1.05</a:t>
                      </a:r>
                      <a:endParaRPr lang="en-GB" sz="1800" dirty="0">
                        <a:effectLst/>
                        <a:latin typeface="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61950805"/>
      </p:ext>
    </p:extLst>
  </p:cSld>
  <p:clrMapOvr>
    <a:masterClrMapping/>
  </p:clrMapOvr>
  <p:transition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Netting: Almost a $Trillion worth of initial margin</a:t>
            </a:r>
            <a:endParaRPr lang="en-GB" dirty="0"/>
          </a:p>
        </p:txBody>
      </p:sp>
      <p:sp>
        <p:nvSpPr>
          <p:cNvPr id="3" name="Content Placeholder 2"/>
          <p:cNvSpPr>
            <a:spLocks noGrp="1"/>
          </p:cNvSpPr>
          <p:nvPr>
            <p:ph idx="1"/>
          </p:nvPr>
        </p:nvSpPr>
        <p:spPr>
          <a:xfrm>
            <a:off x="457200" y="1268760"/>
            <a:ext cx="8229600" cy="4857403"/>
          </a:xfrm>
        </p:spPr>
        <p:txBody>
          <a:bodyPr/>
          <a:lstStyle/>
          <a:p>
            <a:r>
              <a:rPr lang="en-AU" dirty="0"/>
              <a:t>Netting efficiency depends on the product and counterparty scope of a given clearing arrangement, the profile of positions, and the margining methodology applied</a:t>
            </a:r>
            <a:r>
              <a:rPr lang="en-AU" dirty="0" smtClean="0"/>
              <a:t>:</a:t>
            </a:r>
          </a:p>
          <a:p>
            <a:endParaRPr lang="en-AU" dirty="0"/>
          </a:p>
          <a:p>
            <a:endParaRPr lang="en-GB" dirty="0"/>
          </a:p>
          <a:p>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39</a:t>
            </a:fld>
            <a:endParaRPr lang="en-US" dirty="0">
              <a:solidFill>
                <a:prstClr val="black">
                  <a:lumMod val="65000"/>
                  <a:lumOff val="3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99430984"/>
              </p:ext>
            </p:extLst>
          </p:nvPr>
        </p:nvGraphicFramePr>
        <p:xfrm>
          <a:off x="539550" y="3429000"/>
          <a:ext cx="8064896" cy="2636800"/>
        </p:xfrm>
        <a:graphic>
          <a:graphicData uri="http://schemas.openxmlformats.org/drawingml/2006/table">
            <a:tbl>
              <a:tblPr firstRow="1" firstCol="1" bandRow="1">
                <a:tableStyleId>{5C22544A-7EE6-4342-B048-85BDC9FD1C3A}</a:tableStyleId>
              </a:tblPr>
              <a:tblGrid>
                <a:gridCol w="1612630"/>
                <a:gridCol w="1612630"/>
                <a:gridCol w="1612630"/>
                <a:gridCol w="1613503"/>
                <a:gridCol w="1613503"/>
              </a:tblGrid>
              <a:tr h="506800">
                <a:tc>
                  <a:txBody>
                    <a:bodyPr/>
                    <a:lstStyle/>
                    <a:p>
                      <a:pPr algn="l">
                        <a:spcBef>
                          <a:spcPts val="285"/>
                        </a:spcBef>
                        <a:spcAft>
                          <a:spcPts val="565"/>
                        </a:spcAft>
                      </a:pPr>
                      <a:r>
                        <a:rPr lang="en-AU" sz="2000" dirty="0">
                          <a:effectLst/>
                        </a:rPr>
                        <a:t> </a:t>
                      </a:r>
                      <a:endParaRPr lang="en-GB" sz="2000" dirty="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2000">
                          <a:effectLst/>
                        </a:rPr>
                        <a:t>Total</a:t>
                      </a:r>
                      <a:endParaRPr lang="en-GB" sz="2000">
                        <a:effectLst/>
                        <a:latin typeface="Times"/>
                        <a:ea typeface="Times New Roman"/>
                        <a:cs typeface="Times New Roman"/>
                      </a:endParaRPr>
                    </a:p>
                  </a:txBody>
                  <a:tcPr marL="68580" marR="68580" marT="0" marB="0" anchor="ctr"/>
                </a:tc>
                <a:tc>
                  <a:txBody>
                    <a:bodyPr/>
                    <a:lstStyle/>
                    <a:p>
                      <a:pPr algn="ctr">
                        <a:spcBef>
                          <a:spcPts val="285"/>
                        </a:spcBef>
                        <a:spcAft>
                          <a:spcPts val="565"/>
                        </a:spcAft>
                      </a:pPr>
                      <a:r>
                        <a:rPr lang="en-AU" sz="2000" dirty="0">
                          <a:effectLst/>
                        </a:rPr>
                        <a:t>Bank-to-bank</a:t>
                      </a:r>
                      <a:endParaRPr lang="en-GB" sz="2000" dirty="0">
                        <a:effectLst/>
                        <a:latin typeface="Times"/>
                        <a:ea typeface="Times New Roman"/>
                        <a:cs typeface="Times New Roman"/>
                      </a:endParaRPr>
                    </a:p>
                  </a:txBody>
                  <a:tcPr marL="68580" marR="68580" marT="0" marB="0" anchor="ctr"/>
                </a:tc>
                <a:tc>
                  <a:txBody>
                    <a:bodyPr/>
                    <a:lstStyle/>
                    <a:p>
                      <a:pPr algn="ctr">
                        <a:spcBef>
                          <a:spcPts val="285"/>
                        </a:spcBef>
                        <a:spcAft>
                          <a:spcPts val="565"/>
                        </a:spcAft>
                      </a:pPr>
                      <a:r>
                        <a:rPr lang="en-AU" sz="2000">
                          <a:effectLst/>
                        </a:rPr>
                        <a:t>Bank-to-CCP</a:t>
                      </a:r>
                      <a:endParaRPr lang="en-GB" sz="200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2000" dirty="0">
                          <a:effectLst/>
                        </a:rPr>
                        <a:t>CCP-to-bank</a:t>
                      </a:r>
                      <a:endParaRPr lang="en-GB" sz="2000" dirty="0">
                        <a:effectLst/>
                        <a:latin typeface="Times"/>
                        <a:ea typeface="Times New Roman"/>
                        <a:cs typeface="Times New Roman"/>
                      </a:endParaRPr>
                    </a:p>
                  </a:txBody>
                  <a:tcPr marL="68580" marR="68580" marT="0" marB="0" anchor="ctr"/>
                </a:tc>
              </a:tr>
              <a:tr h="506800">
                <a:tc>
                  <a:txBody>
                    <a:bodyPr/>
                    <a:lstStyle/>
                    <a:p>
                      <a:pPr>
                        <a:spcAft>
                          <a:spcPts val="200"/>
                        </a:spcAft>
                      </a:pPr>
                      <a:r>
                        <a:rPr lang="en-AU" sz="2000">
                          <a:effectLst/>
                        </a:rPr>
                        <a:t>Scenario 1</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942.10</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892.88</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a:effectLst/>
                        </a:rPr>
                        <a:t>49.22</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0.00</a:t>
                      </a:r>
                      <a:endParaRPr lang="en-GB" sz="2000" dirty="0">
                        <a:effectLst/>
                        <a:latin typeface="Times"/>
                        <a:ea typeface="Times New Roman"/>
                        <a:cs typeface="Times New Roman"/>
                      </a:endParaRPr>
                    </a:p>
                  </a:txBody>
                  <a:tcPr marL="68580" marR="68580" marT="0" marB="0"/>
                </a:tc>
              </a:tr>
              <a:tr h="506800">
                <a:tc>
                  <a:txBody>
                    <a:bodyPr/>
                    <a:lstStyle/>
                    <a:p>
                      <a:pPr>
                        <a:spcAft>
                          <a:spcPts val="200"/>
                        </a:spcAft>
                      </a:pPr>
                      <a:r>
                        <a:rPr lang="en-AU" sz="2000">
                          <a:effectLst/>
                        </a:rPr>
                        <a:t>Scenario 2</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930.25</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892.88</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37.37</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0.00</a:t>
                      </a:r>
                      <a:endParaRPr lang="en-GB" sz="2000" dirty="0">
                        <a:effectLst/>
                        <a:latin typeface="Times"/>
                        <a:ea typeface="Times New Roman"/>
                        <a:cs typeface="Times New Roman"/>
                      </a:endParaRPr>
                    </a:p>
                  </a:txBody>
                  <a:tcPr marL="68580" marR="68580" marT="0" marB="0"/>
                </a:tc>
              </a:tr>
              <a:tr h="506800">
                <a:tc>
                  <a:txBody>
                    <a:bodyPr/>
                    <a:lstStyle/>
                    <a:p>
                      <a:pPr>
                        <a:spcAft>
                          <a:spcPts val="200"/>
                        </a:spcAft>
                      </a:pPr>
                      <a:r>
                        <a:rPr lang="en-AU" sz="2000">
                          <a:effectLst/>
                        </a:rPr>
                        <a:t>Scenario 3</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121.82</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a:effectLst/>
                        </a:rPr>
                        <a:t>0.00</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121.82</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0.00</a:t>
                      </a:r>
                      <a:endParaRPr lang="en-GB" sz="2000" dirty="0">
                        <a:effectLst/>
                        <a:latin typeface="Times"/>
                        <a:ea typeface="Times New Roman"/>
                        <a:cs typeface="Times New Roman"/>
                      </a:endParaRPr>
                    </a:p>
                  </a:txBody>
                  <a:tcPr marL="68580" marR="68580" marT="0" marB="0"/>
                </a:tc>
              </a:tr>
              <a:tr h="506800">
                <a:tc>
                  <a:txBody>
                    <a:bodyPr/>
                    <a:lstStyle/>
                    <a:p>
                      <a:pPr>
                        <a:spcAft>
                          <a:spcPts val="200"/>
                        </a:spcAft>
                      </a:pPr>
                      <a:r>
                        <a:rPr lang="en-AU" sz="2000">
                          <a:effectLst/>
                        </a:rPr>
                        <a:t>Scenario 4</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80.76</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0.00</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a:effectLst/>
                        </a:rPr>
                        <a:t>80.76</a:t>
                      </a:r>
                      <a:endParaRPr lang="en-GB" sz="200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0.00</a:t>
                      </a:r>
                      <a:endParaRPr lang="en-GB" sz="2000" dirty="0">
                        <a:effectLst/>
                        <a:latin typeface="Times"/>
                        <a:ea typeface="Times New Roman"/>
                        <a:cs typeface="Times New Roman"/>
                      </a:endParaRPr>
                    </a:p>
                  </a:txBody>
                  <a:tcPr marL="68580" marR="68580" marT="0" marB="0"/>
                </a:tc>
              </a:tr>
            </a:tbl>
          </a:graphicData>
        </a:graphic>
      </p:graphicFrame>
      <p:sp>
        <p:nvSpPr>
          <p:cNvPr id="6" name="Rectangle 5"/>
          <p:cNvSpPr/>
          <p:nvPr/>
        </p:nvSpPr>
        <p:spPr>
          <a:xfrm>
            <a:off x="2721011" y="3059668"/>
            <a:ext cx="3701975" cy="369332"/>
          </a:xfrm>
          <a:prstGeom prst="rect">
            <a:avLst/>
          </a:prstGeom>
        </p:spPr>
        <p:txBody>
          <a:bodyPr wrap="none">
            <a:spAutoFit/>
          </a:bodyPr>
          <a:lstStyle/>
          <a:p>
            <a:r>
              <a:rPr lang="en-AU" dirty="0"/>
              <a:t>Initial Margin at 99 Percent Coverage </a:t>
            </a:r>
            <a:endParaRPr lang="en-GB" dirty="0"/>
          </a:p>
        </p:txBody>
      </p:sp>
    </p:spTree>
    <p:extLst>
      <p:ext uri="{BB962C8B-B14F-4D97-AF65-F5344CB8AC3E}">
        <p14:creationId xmlns:p14="http://schemas.microsoft.com/office/powerpoint/2010/main" val="2204605333"/>
      </p:ext>
    </p:extLst>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GB" altLang="en-US" smtClean="0"/>
              <a:t>Road Map of Talk</a:t>
            </a:r>
          </a:p>
        </p:txBody>
      </p:sp>
      <p:sp>
        <p:nvSpPr>
          <p:cNvPr id="160771" name="Rectangle 3"/>
          <p:cNvSpPr>
            <a:spLocks noGrp="1" noChangeArrowheads="1"/>
          </p:cNvSpPr>
          <p:nvPr>
            <p:ph type="body" idx="1"/>
          </p:nvPr>
        </p:nvSpPr>
        <p:spPr/>
        <p:txBody>
          <a:bodyPr/>
          <a:lstStyle/>
          <a:p>
            <a:pPr eaLnBrk="1" hangingPunct="1">
              <a:lnSpc>
                <a:spcPct val="80000"/>
              </a:lnSpc>
              <a:defRPr/>
            </a:pPr>
            <a:r>
              <a:rPr lang="en-GB" altLang="en-US" sz="2400" i="1" dirty="0" smtClean="0"/>
              <a:t>Where has ACE come from ? Santa Fe Institute and then in UK Essex Centre pioneering role</a:t>
            </a:r>
          </a:p>
          <a:p>
            <a:pPr eaLnBrk="1" hangingPunct="1">
              <a:lnSpc>
                <a:spcPct val="80000"/>
              </a:lnSpc>
              <a:defRPr/>
            </a:pPr>
            <a:r>
              <a:rPr lang="en-GB" altLang="en-US" sz="2400" i="1" dirty="0" smtClean="0"/>
              <a:t> What are its foundations ?</a:t>
            </a:r>
          </a:p>
          <a:p>
            <a:pPr eaLnBrk="1" hangingPunct="1">
              <a:lnSpc>
                <a:spcPct val="80000"/>
              </a:lnSpc>
              <a:defRPr/>
            </a:pPr>
            <a:r>
              <a:rPr lang="en-GB" altLang="en-US" sz="2400" i="1" dirty="0" smtClean="0"/>
              <a:t>What sort of applications has ACE resulted in </a:t>
            </a:r>
          </a:p>
          <a:p>
            <a:pPr eaLnBrk="1" hangingPunct="1">
              <a:lnSpc>
                <a:spcPct val="80000"/>
              </a:lnSpc>
              <a:defRPr/>
            </a:pPr>
            <a:r>
              <a:rPr lang="en-GB" altLang="en-US" sz="2400" i="1" dirty="0" smtClean="0"/>
              <a:t>ACE models at Essex Econ </a:t>
            </a:r>
            <a:r>
              <a:rPr lang="en-GB" altLang="en-US" sz="2400" i="1" dirty="0" err="1" smtClean="0"/>
              <a:t>Dept</a:t>
            </a:r>
            <a:r>
              <a:rPr lang="en-GB" altLang="en-US" sz="2400" i="1" dirty="0" smtClean="0"/>
              <a:t>: Macro economics and Micro-economics </a:t>
            </a:r>
          </a:p>
          <a:p>
            <a:pPr eaLnBrk="1" hangingPunct="1">
              <a:lnSpc>
                <a:spcPct val="80000"/>
              </a:lnSpc>
              <a:defRPr/>
            </a:pPr>
            <a:r>
              <a:rPr lang="en-GB" altLang="en-US" sz="2400" i="1" dirty="0" smtClean="0">
                <a:solidFill>
                  <a:srgbClr val="FF0000"/>
                </a:solidFill>
              </a:rPr>
              <a:t>The Artificial Stock Market model and Herding</a:t>
            </a:r>
            <a:r>
              <a:rPr lang="en-GB" altLang="en-US" sz="2400" i="1" dirty="0" smtClean="0"/>
              <a:t>; </a:t>
            </a:r>
          </a:p>
          <a:p>
            <a:pPr eaLnBrk="1" hangingPunct="1">
              <a:lnSpc>
                <a:spcPct val="80000"/>
              </a:lnSpc>
              <a:defRPr/>
            </a:pPr>
            <a:r>
              <a:rPr lang="en-GB" altLang="en-US" sz="2400" i="1" dirty="0" smtClean="0">
                <a:solidFill>
                  <a:srgbClr val="FF0000"/>
                </a:solidFill>
              </a:rPr>
              <a:t>Cap and Trade -Design of Smart Market for Traffic Congestion : Foresight Project </a:t>
            </a:r>
          </a:p>
          <a:p>
            <a:pPr eaLnBrk="1" hangingPunct="1">
              <a:lnSpc>
                <a:spcPct val="80000"/>
              </a:lnSpc>
              <a:defRPr/>
            </a:pPr>
            <a:r>
              <a:rPr lang="en-GB" altLang="en-US" sz="2400" i="1" dirty="0" smtClean="0">
                <a:solidFill>
                  <a:srgbClr val="FF0000"/>
                </a:solidFill>
              </a:rPr>
              <a:t>(Global </a:t>
            </a:r>
            <a:r>
              <a:rPr lang="en-GB" altLang="en-US" sz="2400" i="1" dirty="0" err="1" smtClean="0">
                <a:solidFill>
                  <a:srgbClr val="FF0000"/>
                </a:solidFill>
              </a:rPr>
              <a:t>Macronet</a:t>
            </a:r>
            <a:r>
              <a:rPr lang="en-GB" altLang="en-US" sz="2400" i="1" dirty="0" smtClean="0">
                <a:solidFill>
                  <a:srgbClr val="FF0000"/>
                </a:solidFill>
              </a:rPr>
              <a:t> : Cross Border Imbalances and Within Country Imbalances- Macro application)</a:t>
            </a:r>
          </a:p>
          <a:p>
            <a:pPr eaLnBrk="1" hangingPunct="1">
              <a:lnSpc>
                <a:spcPct val="80000"/>
              </a:lnSpc>
              <a:defRPr/>
            </a:pPr>
            <a:r>
              <a:rPr lang="en-GB" altLang="en-US" sz="2400" i="1" dirty="0" smtClean="0">
                <a:solidFill>
                  <a:srgbClr val="FF0000"/>
                </a:solidFill>
              </a:rPr>
              <a:t>Central Clearing Platforms</a:t>
            </a:r>
          </a:p>
          <a:p>
            <a:pPr eaLnBrk="1" hangingPunct="1">
              <a:lnSpc>
                <a:spcPct val="80000"/>
              </a:lnSpc>
              <a:defRPr/>
            </a:pPr>
            <a:r>
              <a:rPr lang="en-GB" altLang="en-US" sz="2400" i="1" dirty="0" smtClean="0">
                <a:solidFill>
                  <a:srgbClr val="FF0000"/>
                </a:solidFill>
              </a:rPr>
              <a:t>Complexity Economics Relating to Novelty, Innovations and Structure </a:t>
            </a:r>
            <a:r>
              <a:rPr lang="en-GB" altLang="en-US" sz="2400" i="1" smtClean="0">
                <a:solidFill>
                  <a:srgbClr val="FF0000"/>
                </a:solidFill>
              </a:rPr>
              <a:t>Changing Dynamics</a:t>
            </a:r>
            <a:endParaRPr lang="en-GB" altLang="en-US" sz="2400" i="1" dirty="0" smtClean="0">
              <a:solidFill>
                <a:srgbClr val="FF0000"/>
              </a:solidFill>
            </a:endParaRPr>
          </a:p>
          <a:p>
            <a:pPr eaLnBrk="1" hangingPunct="1">
              <a:lnSpc>
                <a:spcPct val="80000"/>
              </a:lnSpc>
              <a:defRPr/>
            </a:pPr>
            <a:r>
              <a:rPr lang="en-GB" altLang="en-US" sz="2400" i="1" dirty="0" smtClean="0"/>
              <a:t>Concluding remarks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857256"/>
          </a:xfrm>
        </p:spPr>
        <p:txBody>
          <a:bodyPr>
            <a:noAutofit/>
          </a:bodyPr>
          <a:lstStyle/>
          <a:p>
            <a:r>
              <a:rPr lang="en-AU" sz="3200" dirty="0"/>
              <a:t>Default Fund </a:t>
            </a:r>
            <a:r>
              <a:rPr lang="en-AU" sz="3200" dirty="0" smtClean="0"/>
              <a:t>Size: For each CCP’s default fund in each scenario</a:t>
            </a:r>
            <a:endParaRPr lang="en-GB" sz="3200" dirty="0"/>
          </a:p>
        </p:txBody>
      </p:sp>
      <p:sp>
        <p:nvSpPr>
          <p:cNvPr id="3" name="Content Placeholder 2"/>
          <p:cNvSpPr>
            <a:spLocks noGrp="1"/>
          </p:cNvSpPr>
          <p:nvPr>
            <p:ph idx="1"/>
          </p:nvPr>
        </p:nvSpPr>
        <p:spPr>
          <a:xfrm>
            <a:off x="251520" y="980728"/>
            <a:ext cx="8389620" cy="4880293"/>
          </a:xfrm>
        </p:spPr>
        <p:txBody>
          <a:bodyPr/>
          <a:lstStyle/>
          <a:p>
            <a:pPr>
              <a:buNone/>
            </a:pPr>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40</a:t>
            </a:fld>
            <a:endParaRPr lang="en-US" dirty="0">
              <a:solidFill>
                <a:prstClr val="black">
                  <a:lumMod val="65000"/>
                  <a:lumOff val="3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63608380"/>
              </p:ext>
            </p:extLst>
          </p:nvPr>
        </p:nvGraphicFramePr>
        <p:xfrm>
          <a:off x="539552" y="1071546"/>
          <a:ext cx="7560841" cy="6129961"/>
        </p:xfrm>
        <a:graphic>
          <a:graphicData uri="http://schemas.openxmlformats.org/drawingml/2006/table">
            <a:tbl>
              <a:tblPr firstRow="1" firstCol="1" bandRow="1">
                <a:tableStyleId>{5C22544A-7EE6-4342-B048-85BDC9FD1C3A}</a:tableStyleId>
              </a:tblPr>
              <a:tblGrid>
                <a:gridCol w="4351838"/>
                <a:gridCol w="1603998"/>
                <a:gridCol w="1605005"/>
              </a:tblGrid>
              <a:tr h="1071570">
                <a:tc>
                  <a:txBody>
                    <a:bodyPr/>
                    <a:lstStyle/>
                    <a:p>
                      <a:pPr marL="0" marR="0" indent="0" algn="r" defTabSz="914400" rtl="0" eaLnBrk="1" fontAlgn="auto" latinLnBrk="0" hangingPunct="1">
                        <a:lnSpc>
                          <a:spcPct val="100000"/>
                        </a:lnSpc>
                        <a:spcBef>
                          <a:spcPts val="285"/>
                        </a:spcBef>
                        <a:spcAft>
                          <a:spcPts val="0"/>
                        </a:spcAft>
                        <a:buClrTx/>
                        <a:buSzTx/>
                        <a:buFontTx/>
                        <a:buNone/>
                        <a:tabLst/>
                        <a:defRPr/>
                      </a:pPr>
                      <a:r>
                        <a:rPr lang="en-AU" sz="1400" dirty="0">
                          <a:effectLst/>
                        </a:rPr>
                        <a:t> </a:t>
                      </a:r>
                      <a:r>
                        <a:rPr lang="en-AU" sz="1800" b="1" kern="1200" dirty="0" smtClean="0">
                          <a:solidFill>
                            <a:schemeClr val="lt1"/>
                          </a:solidFill>
                          <a:effectLst/>
                          <a:latin typeface="+mn-lt"/>
                          <a:ea typeface="+mn-ea"/>
                          <a:cs typeface="+mn-cs"/>
                        </a:rPr>
                        <a:t>($US billion)</a:t>
                      </a:r>
                      <a:endParaRPr lang="en-GB" sz="1800" b="1" kern="1200" dirty="0" smtClean="0">
                        <a:solidFill>
                          <a:schemeClr val="lt1"/>
                        </a:solidFill>
                        <a:effectLst/>
                        <a:latin typeface="+mn-lt"/>
                        <a:ea typeface="+mn-ea"/>
                        <a:cs typeface="+mn-cs"/>
                      </a:endParaRPr>
                    </a:p>
                  </a:txBody>
                  <a:tcPr marL="68580" marR="68580" marT="0" marB="0"/>
                </a:tc>
                <a:tc>
                  <a:txBody>
                    <a:bodyPr/>
                    <a:lstStyle/>
                    <a:p>
                      <a:pPr algn="ctr">
                        <a:spcBef>
                          <a:spcPts val="285"/>
                        </a:spcBef>
                        <a:spcAft>
                          <a:spcPts val="565"/>
                        </a:spcAft>
                      </a:pPr>
                      <a:r>
                        <a:rPr lang="en-AU" sz="1400" dirty="0">
                          <a:effectLst/>
                        </a:rPr>
                        <a:t>Scenario 1</a:t>
                      </a:r>
                      <a:endParaRPr lang="en-GB" sz="1400" dirty="0">
                        <a:effectLst/>
                        <a:latin typeface="Times"/>
                        <a:ea typeface="Times New Roman"/>
                        <a:cs typeface="Times New Roman"/>
                      </a:endParaRPr>
                    </a:p>
                  </a:txBody>
                  <a:tcPr marL="68580" marR="68580" marT="0" marB="0" anchor="ctr"/>
                </a:tc>
                <a:tc>
                  <a:txBody>
                    <a:bodyPr/>
                    <a:lstStyle/>
                    <a:p>
                      <a:pPr algn="ctr">
                        <a:spcBef>
                          <a:spcPts val="285"/>
                        </a:spcBef>
                        <a:spcAft>
                          <a:spcPts val="565"/>
                        </a:spcAft>
                      </a:pPr>
                      <a:r>
                        <a:rPr lang="en-AU" sz="1400" dirty="0">
                          <a:effectLst/>
                        </a:rPr>
                        <a:t>Scenario 3</a:t>
                      </a:r>
                      <a:endParaRPr lang="en-GB" sz="1400"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CCP1 (Interest Rates)</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3.86</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5.14</a:t>
                      </a:r>
                      <a:endParaRPr lang="en-GB" sz="2000"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CCP2 (Foreign Exchange)</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0.45</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3.00</a:t>
                      </a:r>
                      <a:endParaRPr lang="en-GB" sz="2000"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CCP3 (Equity)</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1.63</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10.83</a:t>
                      </a:r>
                      <a:endParaRPr lang="en-GB" sz="2000" dirty="0">
                        <a:effectLst/>
                        <a:latin typeface="Times"/>
                        <a:ea typeface="Times New Roman"/>
                        <a:cs typeface="Times New Roman"/>
                      </a:endParaRPr>
                    </a:p>
                  </a:txBody>
                  <a:tcPr marL="68580" marR="68580" marT="0" marB="0"/>
                </a:tc>
              </a:tr>
              <a:tr h="534777">
                <a:tc>
                  <a:txBody>
                    <a:bodyPr/>
                    <a:lstStyle/>
                    <a:p>
                      <a:pPr>
                        <a:spcAft>
                          <a:spcPts val="200"/>
                        </a:spcAft>
                      </a:pPr>
                      <a:r>
                        <a:rPr lang="en-AU" sz="2000" dirty="0">
                          <a:effectLst/>
                        </a:rPr>
                        <a:t>CCP4 (Credit)</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0.84</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1.63</a:t>
                      </a:r>
                      <a:endParaRPr lang="en-GB" sz="2000"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CCP5 (Commodity)</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0.17</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0.87</a:t>
                      </a:r>
                      <a:endParaRPr lang="en-GB" sz="2000"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Total</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6.95</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21.47</a:t>
                      </a:r>
                      <a:endParaRPr lang="en-GB" sz="2000" dirty="0">
                        <a:effectLst/>
                        <a:latin typeface="Times"/>
                        <a:ea typeface="Times New Roman"/>
                        <a:cs typeface="Times New Roman"/>
                      </a:endParaRPr>
                    </a:p>
                  </a:txBody>
                  <a:tcPr marL="68580" marR="68580" marT="0" marB="0"/>
                </a:tc>
              </a:tr>
              <a:tr h="436918">
                <a:tc>
                  <a:txBody>
                    <a:bodyPr/>
                    <a:lstStyle/>
                    <a:p>
                      <a:pPr>
                        <a:spcAft>
                          <a:spcPts val="200"/>
                        </a:spcAft>
                      </a:pPr>
                      <a:r>
                        <a:rPr lang="en-AU" sz="2000" dirty="0">
                          <a:effectLst/>
                        </a:rPr>
                        <a:t>Total encumbrance (default fund and initial margin)</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949.05</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143.29</a:t>
                      </a:r>
                      <a:endParaRPr lang="en-GB" sz="2000" dirty="0">
                        <a:effectLst/>
                        <a:latin typeface="Times"/>
                        <a:ea typeface="Times New Roman"/>
                        <a:cs typeface="Times New Roman"/>
                      </a:endParaRPr>
                    </a:p>
                  </a:txBody>
                  <a:tcPr marL="68580" marR="68580" marT="0" marB="0"/>
                </a:tc>
              </a:tr>
              <a:tr h="516316">
                <a:tc>
                  <a:txBody>
                    <a:bodyPr/>
                    <a:lstStyle/>
                    <a:p>
                      <a:endParaRPr lang="en-GB" sz="1400" dirty="0">
                        <a:effectLst/>
                        <a:latin typeface="Times New Roman"/>
                      </a:endParaRPr>
                    </a:p>
                  </a:txBody>
                  <a:tcPr marL="68580" marR="68580" marT="0" marB="0"/>
                </a:tc>
                <a:tc>
                  <a:txBody>
                    <a:bodyPr/>
                    <a:lstStyle/>
                    <a:p>
                      <a:pPr algn="ctr">
                        <a:spcBef>
                          <a:spcPts val="285"/>
                        </a:spcBef>
                        <a:spcAft>
                          <a:spcPts val="565"/>
                        </a:spcAft>
                      </a:pPr>
                      <a:r>
                        <a:rPr lang="en-AU" sz="2000" b="1" dirty="0">
                          <a:effectLst/>
                        </a:rPr>
                        <a:t>Scenario 2</a:t>
                      </a:r>
                      <a:endParaRPr lang="en-GB" sz="2000" b="1" dirty="0">
                        <a:effectLst/>
                        <a:latin typeface="Times"/>
                        <a:ea typeface="Times New Roman"/>
                        <a:cs typeface="Times New Roman"/>
                      </a:endParaRPr>
                    </a:p>
                  </a:txBody>
                  <a:tcPr marL="68580" marR="68580" marT="0" marB="0" anchor="ctr"/>
                </a:tc>
                <a:tc>
                  <a:txBody>
                    <a:bodyPr/>
                    <a:lstStyle/>
                    <a:p>
                      <a:pPr algn="ctr">
                        <a:spcBef>
                          <a:spcPts val="285"/>
                        </a:spcBef>
                        <a:spcAft>
                          <a:spcPts val="565"/>
                        </a:spcAft>
                      </a:pPr>
                      <a:r>
                        <a:rPr lang="en-AU" sz="2000" b="1" dirty="0">
                          <a:effectLst/>
                        </a:rPr>
                        <a:t>Scenario 4</a:t>
                      </a:r>
                      <a:endParaRPr lang="en-GB" sz="2000" b="1" dirty="0">
                        <a:effectLst/>
                        <a:latin typeface="Times"/>
                        <a:ea typeface="Times New Roman"/>
                        <a:cs typeface="Times New Roman"/>
                      </a:endParaRPr>
                    </a:p>
                  </a:txBody>
                  <a:tcPr marL="68580" marR="68580" marT="0" marB="0"/>
                </a:tc>
              </a:tr>
              <a:tr h="464683">
                <a:tc>
                  <a:txBody>
                    <a:bodyPr/>
                    <a:lstStyle/>
                    <a:p>
                      <a:pPr>
                        <a:spcAft>
                          <a:spcPts val="200"/>
                        </a:spcAft>
                      </a:pPr>
                      <a:r>
                        <a:rPr lang="en-AU" sz="2000" dirty="0">
                          <a:effectLst/>
                        </a:rPr>
                        <a:t>CCP (Combined)</a:t>
                      </a:r>
                      <a:endParaRPr lang="en-GB" sz="2000" dirty="0">
                        <a:effectLst/>
                        <a:latin typeface="Times"/>
                        <a:ea typeface="Times New Roman"/>
                        <a:cs typeface="Times New Roman"/>
                      </a:endParaRPr>
                    </a:p>
                  </a:txBody>
                  <a:tcPr marL="68580" marR="68580" marT="0" marB="0"/>
                </a:tc>
                <a:tc>
                  <a:txBody>
                    <a:bodyPr/>
                    <a:lstStyle/>
                    <a:p>
                      <a:pPr algn="ctr">
                        <a:spcAft>
                          <a:spcPts val="200"/>
                        </a:spcAft>
                      </a:pPr>
                      <a:r>
                        <a:rPr lang="en-AU" sz="2000" dirty="0">
                          <a:effectLst/>
                        </a:rPr>
                        <a:t>4.14</a:t>
                      </a:r>
                      <a:endParaRPr lang="en-GB" sz="2000" dirty="0">
                        <a:effectLst/>
                        <a:latin typeface="Times"/>
                        <a:ea typeface="Times New Roman"/>
                        <a:cs typeface="Times New Roman"/>
                      </a:endParaRPr>
                    </a:p>
                  </a:txBody>
                  <a:tcPr marL="68580" marR="68580" marT="0" marB="0" anchor="ctr"/>
                </a:tc>
                <a:tc>
                  <a:txBody>
                    <a:bodyPr/>
                    <a:lstStyle/>
                    <a:p>
                      <a:pPr algn="ctr">
                        <a:spcAft>
                          <a:spcPts val="200"/>
                        </a:spcAft>
                      </a:pPr>
                      <a:r>
                        <a:rPr lang="en-AU" sz="2000" dirty="0">
                          <a:effectLst/>
                        </a:rPr>
                        <a:t>11.86</a:t>
                      </a:r>
                      <a:endParaRPr lang="en-GB" sz="2000" dirty="0">
                        <a:effectLst/>
                        <a:latin typeface="Times"/>
                        <a:ea typeface="Times New Roman"/>
                        <a:cs typeface="Times New Roman"/>
                      </a:endParaRPr>
                    </a:p>
                  </a:txBody>
                  <a:tcPr marL="68580" marR="68580" marT="0" marB="0"/>
                </a:tc>
              </a:tr>
              <a:tr h="464683">
                <a:tc>
                  <a:txBody>
                    <a:bodyPr/>
                    <a:lstStyle/>
                    <a:p>
                      <a:pPr algn="l">
                        <a:spcBef>
                          <a:spcPts val="285"/>
                        </a:spcBef>
                        <a:spcAft>
                          <a:spcPts val="0"/>
                        </a:spcAft>
                      </a:pPr>
                      <a:r>
                        <a:rPr lang="en-AU" sz="2000" dirty="0">
                          <a:effectLst/>
                        </a:rPr>
                        <a:t>Total encumbrance (default fund and initial margin)</a:t>
                      </a:r>
                      <a:endParaRPr lang="en-GB" sz="2000" dirty="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2000" dirty="0">
                          <a:effectLst/>
                        </a:rPr>
                        <a:t>934.39</a:t>
                      </a:r>
                      <a:endParaRPr lang="en-GB" sz="2000" dirty="0">
                        <a:effectLst/>
                        <a:latin typeface="Times"/>
                        <a:ea typeface="Times New Roman"/>
                        <a:cs typeface="Times New Roman"/>
                      </a:endParaRPr>
                    </a:p>
                  </a:txBody>
                  <a:tcPr marL="68580" marR="68580" marT="0" marB="0"/>
                </a:tc>
                <a:tc>
                  <a:txBody>
                    <a:bodyPr/>
                    <a:lstStyle/>
                    <a:p>
                      <a:pPr algn="ctr">
                        <a:spcBef>
                          <a:spcPts val="285"/>
                        </a:spcBef>
                        <a:spcAft>
                          <a:spcPts val="565"/>
                        </a:spcAft>
                      </a:pPr>
                      <a:r>
                        <a:rPr lang="en-AU" sz="2000" dirty="0">
                          <a:effectLst/>
                        </a:rPr>
                        <a:t>92.62</a:t>
                      </a:r>
                      <a:endParaRPr lang="en-GB" sz="2000" dirty="0">
                        <a:effectLst/>
                        <a:latin typeface="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048283404"/>
      </p:ext>
    </p:extLst>
  </p:cSld>
  <p:clrMapOvr>
    <a:masterClrMapping/>
  </p:clrMapOvr>
  <p:transition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9432"/>
            <a:ext cx="8229600" cy="1008112"/>
          </a:xfrm>
        </p:spPr>
        <p:txBody>
          <a:bodyPr>
            <a:normAutofit fontScale="90000"/>
          </a:bodyPr>
          <a:lstStyle/>
          <a:p>
            <a:r>
              <a:rPr lang="en-GB" sz="2400" dirty="0" smtClean="0">
                <a:solidFill>
                  <a:srgbClr val="FF0000"/>
                </a:solidFill>
              </a:rPr>
              <a:t>Systemic Importance and Vulnerability: Scenario 1</a:t>
            </a:r>
            <a:br>
              <a:rPr lang="en-GB" sz="2400" dirty="0" smtClean="0">
                <a:solidFill>
                  <a:srgbClr val="FF0000"/>
                </a:solidFill>
              </a:rPr>
            </a:br>
            <a:r>
              <a:rPr lang="en-GB" sz="2400" dirty="0" smtClean="0">
                <a:solidFill>
                  <a:srgbClr val="FF0000"/>
                </a:solidFill>
              </a:rPr>
              <a:t>Equity and Interest Rate Derivatives CCPs found to be vulnerable</a:t>
            </a:r>
            <a:endParaRPr lang="en-GB" sz="2400" dirty="0">
              <a:solidFill>
                <a:srgbClr val="FF0000"/>
              </a:solidFill>
            </a:endParaRPr>
          </a:p>
        </p:txBody>
      </p:sp>
      <p:sp>
        <p:nvSpPr>
          <p:cNvPr id="3" name="Content Placeholder 2"/>
          <p:cNvSpPr>
            <a:spLocks noGrp="1"/>
          </p:cNvSpPr>
          <p:nvPr>
            <p:ph idx="1"/>
          </p:nvPr>
        </p:nvSpPr>
        <p:spPr>
          <a:xfrm>
            <a:off x="297180" y="1196752"/>
            <a:ext cx="8846820" cy="4929413"/>
          </a:xfrm>
        </p:spPr>
        <p:txBody>
          <a:bodyPr/>
          <a:lstStyle/>
          <a:p>
            <a:endParaRPr lang="en-GB"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41</a:t>
            </a:fld>
            <a:endParaRPr lang="en-US" dirty="0">
              <a:solidFill>
                <a:prstClr val="black">
                  <a:lumMod val="65000"/>
                  <a:lumOff val="35000"/>
                </a:prst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6921177" cy="2592288"/>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104852"/>
            <a:ext cx="6927708" cy="2667248"/>
          </a:xfrm>
          <a:prstGeom prst="rect">
            <a:avLst/>
          </a:prstGeom>
          <a:noFill/>
          <a:ln>
            <a:noFill/>
          </a:ln>
        </p:spPr>
      </p:pic>
      <p:sp>
        <p:nvSpPr>
          <p:cNvPr id="7" name="TextBox 6"/>
          <p:cNvSpPr txBox="1"/>
          <p:nvPr/>
        </p:nvSpPr>
        <p:spPr>
          <a:xfrm>
            <a:off x="357158" y="5657671"/>
            <a:ext cx="8895362" cy="646331"/>
          </a:xfrm>
          <a:prstGeom prst="rect">
            <a:avLst/>
          </a:prstGeom>
          <a:noFill/>
        </p:spPr>
        <p:txBody>
          <a:bodyPr wrap="square" rtlCol="0">
            <a:spAutoFit/>
          </a:bodyPr>
          <a:lstStyle/>
          <a:p>
            <a:r>
              <a:rPr lang="en-US" sz="1200" dirty="0"/>
              <a:t>Ranking of institutions can differ in the respective </a:t>
            </a:r>
            <a:r>
              <a:rPr lang="en-US" sz="1200" dirty="0" smtClean="0"/>
              <a:t>2.67 and </a:t>
            </a:r>
            <a:r>
              <a:rPr lang="en-US" sz="1200" dirty="0"/>
              <a:t>3.89 price volatility cases</a:t>
            </a:r>
            <a:r>
              <a:rPr lang="en-AU" sz="1200" dirty="0"/>
              <a:t>;</a:t>
            </a:r>
            <a:r>
              <a:rPr lang="en-US" sz="1200" dirty="0"/>
              <a:t> for example, </a:t>
            </a:r>
            <a:r>
              <a:rPr lang="en-AU" sz="1200" dirty="0"/>
              <a:t>in Figure 5(a), </a:t>
            </a:r>
            <a:r>
              <a:rPr lang="en-US" sz="1200" dirty="0"/>
              <a:t>B6 is </a:t>
            </a:r>
            <a:r>
              <a:rPr lang="en-AU" sz="1200" dirty="0"/>
              <a:t>ranked fourth</a:t>
            </a:r>
            <a:r>
              <a:rPr lang="en-US" sz="1200" dirty="0"/>
              <a:t> for the </a:t>
            </a:r>
            <a:r>
              <a:rPr lang="en-AU" sz="1200" dirty="0"/>
              <a:t>2.67 standard deviation case, while </a:t>
            </a:r>
            <a:r>
              <a:rPr lang="en-US" sz="1200" dirty="0"/>
              <a:t>B4 </a:t>
            </a:r>
            <a:r>
              <a:rPr lang="en-AU" sz="1200" dirty="0"/>
              <a:t>is ranked fourth </a:t>
            </a:r>
            <a:r>
              <a:rPr lang="en-US" sz="1200" dirty="0"/>
              <a:t>for the </a:t>
            </a:r>
            <a:r>
              <a:rPr lang="en-AU" sz="1200" dirty="0"/>
              <a:t>3.89 standard deviation case</a:t>
            </a:r>
            <a:r>
              <a:rPr lang="en-US" sz="1200" dirty="0"/>
              <a:t>. Eigenvectors normalized to equate highest centrality rank to 1.</a:t>
            </a:r>
            <a:endParaRPr lang="en-GB" sz="1200" dirty="0"/>
          </a:p>
        </p:txBody>
      </p:sp>
    </p:spTree>
    <p:extLst>
      <p:ext uri="{BB962C8B-B14F-4D97-AF65-F5344CB8AC3E}">
        <p14:creationId xmlns:p14="http://schemas.microsoft.com/office/powerpoint/2010/main" val="4272685989"/>
      </p:ext>
    </p:extLst>
  </p:cSld>
  <p:clrMapOvr>
    <a:masterClrMapping/>
  </p:clrMapOvr>
  <p:transition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lvl="0"/>
            <a:r>
              <a:rPr lang="en-AU" dirty="0"/>
              <a:t>Conclusions</a:t>
            </a:r>
            <a:r>
              <a:rPr lang="en-GB" dirty="0"/>
              <a:t/>
            </a:r>
            <a:br>
              <a:rPr lang="en-GB" dirty="0"/>
            </a:br>
            <a:endParaRPr lang="en-GB" dirty="0"/>
          </a:p>
        </p:txBody>
      </p:sp>
      <p:sp>
        <p:nvSpPr>
          <p:cNvPr id="3" name="Content Placeholder 2"/>
          <p:cNvSpPr>
            <a:spLocks noGrp="1"/>
          </p:cNvSpPr>
          <p:nvPr>
            <p:ph idx="1"/>
          </p:nvPr>
        </p:nvSpPr>
        <p:spPr>
          <a:xfrm>
            <a:off x="395536" y="785794"/>
            <a:ext cx="8229600" cy="5368969"/>
          </a:xfrm>
        </p:spPr>
        <p:txBody>
          <a:bodyPr>
            <a:noAutofit/>
          </a:bodyPr>
          <a:lstStyle/>
          <a:p>
            <a:r>
              <a:rPr lang="en-GB" sz="2400" dirty="0"/>
              <a:t>Large exposures of CCPs and their extensive interconnections make them </a:t>
            </a:r>
            <a:r>
              <a:rPr lang="en-GB" sz="2400" dirty="0" smtClean="0"/>
              <a:t>systemically vulnerable </a:t>
            </a:r>
          </a:p>
          <a:p>
            <a:r>
              <a:rPr lang="en-GB" sz="2400" dirty="0" smtClean="0"/>
              <a:t>CCPs could </a:t>
            </a:r>
            <a:r>
              <a:rPr lang="en-GB" sz="2400" dirty="0"/>
              <a:t>transmit stress widely through the system in </a:t>
            </a:r>
            <a:r>
              <a:rPr lang="en-GB" sz="2400" dirty="0" smtClean="0"/>
              <a:t>event </a:t>
            </a:r>
            <a:r>
              <a:rPr lang="en-GB" sz="2400" dirty="0"/>
              <a:t>of </a:t>
            </a:r>
            <a:r>
              <a:rPr lang="en-GB" sz="2400" dirty="0" smtClean="0"/>
              <a:t>extreme shock  : Cover 2 not adequate and suffers from </a:t>
            </a:r>
            <a:r>
              <a:rPr lang="en-GB" sz="2400" dirty="0" err="1" smtClean="0"/>
              <a:t>procyclicality</a:t>
            </a:r>
            <a:endParaRPr lang="en-GB" sz="2400" dirty="0"/>
          </a:p>
          <a:p>
            <a:r>
              <a:rPr lang="en-GB" sz="2400" dirty="0" smtClean="0"/>
              <a:t>Scenario </a:t>
            </a:r>
            <a:r>
              <a:rPr lang="en-GB" sz="2400" dirty="0"/>
              <a:t>1 most closely describes the topology that is likely to be observed in the near </a:t>
            </a:r>
            <a:r>
              <a:rPr lang="en-GB" sz="2400" dirty="0" smtClean="0"/>
              <a:t>term</a:t>
            </a:r>
          </a:p>
          <a:p>
            <a:r>
              <a:rPr lang="en-GB" sz="2400" dirty="0" smtClean="0"/>
              <a:t>Our </a:t>
            </a:r>
            <a:r>
              <a:rPr lang="en-GB" sz="2400" dirty="0"/>
              <a:t>analysis underscores </a:t>
            </a:r>
            <a:r>
              <a:rPr lang="en-GB" sz="2400" dirty="0" smtClean="0"/>
              <a:t>importance </a:t>
            </a:r>
            <a:r>
              <a:rPr lang="en-GB" sz="2400" dirty="0"/>
              <a:t>of understanding the stability of networks in which central clearing and non-central clearing co-exist. </a:t>
            </a:r>
            <a:r>
              <a:rPr lang="en-GB" sz="2400" dirty="0" smtClean="0"/>
              <a:t> In </a:t>
            </a:r>
            <a:r>
              <a:rPr lang="en-GB" sz="2400" dirty="0"/>
              <a:t>such a scenario, the interaction between liquidity and solvency risks is </a:t>
            </a:r>
            <a:r>
              <a:rPr lang="en-GB" sz="2400" dirty="0" smtClean="0"/>
              <a:t>important.</a:t>
            </a:r>
          </a:p>
          <a:p>
            <a:r>
              <a:rPr lang="en-GB" sz="2400" dirty="0" smtClean="0">
                <a:solidFill>
                  <a:srgbClr val="FF0000"/>
                </a:solidFill>
              </a:rPr>
              <a:t>The heavy liquidity encumbrance of GSIBs from CCP clearing has macro-economic implications</a:t>
            </a:r>
          </a:p>
          <a:p>
            <a:r>
              <a:rPr lang="en-AU" sz="2400" dirty="0" smtClean="0"/>
              <a:t>Future research needed to quantify  ‘skin in game ‘ capital requirements on  CCPs  </a:t>
            </a:r>
            <a:endParaRPr lang="en-GB" sz="2400" dirty="0"/>
          </a:p>
        </p:txBody>
      </p:sp>
      <p:sp>
        <p:nvSpPr>
          <p:cNvPr id="4" name="Slide Number Placeholder 3"/>
          <p:cNvSpPr>
            <a:spLocks noGrp="1"/>
          </p:cNvSpPr>
          <p:nvPr>
            <p:ph type="sldNum" sz="quarter" idx="12"/>
          </p:nvPr>
        </p:nvSpPr>
        <p:spPr/>
        <p:txBody>
          <a:bodyPr/>
          <a:lstStyle/>
          <a:p>
            <a:fld id="{A8CFD275-94B9-4C2B-B57D-F6DF4F5F4AB1}" type="slidenum">
              <a:rPr lang="en-US" smtClean="0">
                <a:solidFill>
                  <a:prstClr val="black">
                    <a:lumMod val="65000"/>
                    <a:lumOff val="35000"/>
                  </a:prstClr>
                </a:solidFill>
              </a:rPr>
              <a:pPr/>
              <a:t>42</a:t>
            </a:fld>
            <a:endParaRPr lang="en-US" dirty="0">
              <a:solidFill>
                <a:prstClr val="black">
                  <a:lumMod val="65000"/>
                  <a:lumOff val="35000"/>
                </a:prstClr>
              </a:solidFill>
            </a:endParaRPr>
          </a:p>
        </p:txBody>
      </p:sp>
    </p:spTree>
    <p:extLst>
      <p:ext uri="{BB962C8B-B14F-4D97-AF65-F5344CB8AC3E}">
        <p14:creationId xmlns:p14="http://schemas.microsoft.com/office/powerpoint/2010/main" val="354746158"/>
      </p:ext>
    </p:extLst>
  </p:cSld>
  <p:clrMapOvr>
    <a:masterClrMapping/>
  </p:clrMapOvr>
  <p:transition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GB" sz="2000" b="1" dirty="0" smtClean="0">
                <a:solidFill>
                  <a:srgbClr val="FF0000"/>
                </a:solidFill>
              </a:rPr>
              <a:t>A Financial Intermediary is member of multiple financial markets (multi-layer networks) How to calculate its centrality across the different networks it is present ?Joint Eigen-vector centrality</a:t>
            </a:r>
            <a:endParaRPr lang="en-GB" sz="2000" b="1" dirty="0">
              <a:solidFill>
                <a:srgbClr val="FF0000"/>
              </a:solidFill>
            </a:endParaRPr>
          </a:p>
        </p:txBody>
      </p:sp>
      <p:sp>
        <p:nvSpPr>
          <p:cNvPr id="154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4625" name="Object 1"/>
          <p:cNvGraphicFramePr>
            <a:graphicFrameLocks noChangeAspect="1"/>
          </p:cNvGraphicFramePr>
          <p:nvPr/>
        </p:nvGraphicFramePr>
        <p:xfrm>
          <a:off x="0" y="1828800"/>
          <a:ext cx="3886200" cy="3886200"/>
        </p:xfrm>
        <a:graphic>
          <a:graphicData uri="http://schemas.openxmlformats.org/presentationml/2006/ole">
            <mc:AlternateContent xmlns:mc="http://schemas.openxmlformats.org/markup-compatibility/2006">
              <mc:Choice xmlns:v="urn:schemas-microsoft-com:vml" Requires="v">
                <p:oleObj spid="_x0000_s109792" name="Bitmap Image" r:id="rId3" imgW="1980952" imgH="1352381" progId="PBrush">
                  <p:embed/>
                </p:oleObj>
              </mc:Choice>
              <mc:Fallback>
                <p:oleObj name="Bitmap Image" r:id="rId3" imgW="1980952" imgH="1352381" progId="PBrush">
                  <p:embed/>
                  <p:pic>
                    <p:nvPicPr>
                      <p:cNvPr id="0"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8862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4627" name="Object 3"/>
          <p:cNvGraphicFramePr>
            <a:graphicFrameLocks noChangeAspect="1"/>
          </p:cNvGraphicFramePr>
          <p:nvPr/>
        </p:nvGraphicFramePr>
        <p:xfrm>
          <a:off x="4572000" y="1676400"/>
          <a:ext cx="3581400" cy="4010025"/>
        </p:xfrm>
        <a:graphic>
          <a:graphicData uri="http://schemas.openxmlformats.org/presentationml/2006/ole">
            <mc:AlternateContent xmlns:mc="http://schemas.openxmlformats.org/markup-compatibility/2006">
              <mc:Choice xmlns:v="urn:schemas-microsoft-com:vml" Requires="v">
                <p:oleObj spid="_x0000_s109793" name="Bitmap Image" r:id="rId5" imgW="2847619" imgH="2104762" progId="PBrush">
                  <p:embed/>
                </p:oleObj>
              </mc:Choice>
              <mc:Fallback>
                <p:oleObj name="Bitmap Image" r:id="rId5" imgW="2847619" imgH="2104762" progId="PBrush">
                  <p:embed/>
                  <p:pic>
                    <p:nvPicPr>
                      <p:cNvPr id="0" name="Picture 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35814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15000" y="6019800"/>
            <a:ext cx="3048000" cy="923330"/>
          </a:xfrm>
          <a:prstGeom prst="rect">
            <a:avLst/>
          </a:prstGeom>
          <a:noFill/>
        </p:spPr>
        <p:txBody>
          <a:bodyPr wrap="square" rtlCol="0">
            <a:spAutoFit/>
          </a:bodyPr>
          <a:lstStyle/>
          <a:p>
            <a:r>
              <a:rPr lang="en-GB" dirty="0" smtClean="0"/>
              <a:t> Multi-Layer Network  with common nodes in some layers ; </a:t>
            </a:r>
            <a:r>
              <a:rPr lang="en-GB" dirty="0" smtClean="0">
                <a:solidFill>
                  <a:srgbClr val="FF0000"/>
                </a:solidFill>
              </a:rPr>
              <a:t>m markets</a:t>
            </a:r>
            <a:endParaRPr lang="en-GB" dirty="0">
              <a:solidFill>
                <a:srgbClr val="FF0000"/>
              </a:solidFill>
            </a:endParaRPr>
          </a:p>
        </p:txBody>
      </p:sp>
      <p:sp>
        <p:nvSpPr>
          <p:cNvPr id="8" name="TextBox 7"/>
          <p:cNvSpPr txBox="1"/>
          <p:nvPr/>
        </p:nvSpPr>
        <p:spPr>
          <a:xfrm>
            <a:off x="914400" y="5486400"/>
            <a:ext cx="2895600" cy="369332"/>
          </a:xfrm>
          <a:prstGeom prst="rect">
            <a:avLst/>
          </a:prstGeom>
          <a:noFill/>
        </p:spPr>
        <p:txBody>
          <a:bodyPr wrap="square" rtlCol="0">
            <a:spAutoFit/>
          </a:bodyPr>
          <a:lstStyle/>
          <a:p>
            <a:r>
              <a:rPr lang="en-GB" dirty="0" smtClean="0"/>
              <a:t>Single network</a:t>
            </a:r>
            <a:endParaRPr lang="en-GB" dirty="0"/>
          </a:p>
        </p:txBody>
      </p:sp>
    </p:spTree>
  </p:cSld>
  <p:clrMapOvr>
    <a:masterClrMapping/>
  </p:clrMapOvr>
  <p:transition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GB" sz="2800" dirty="0" smtClean="0"/>
                  <a:t>Network Stability and Systemic Risk Measure: </a:t>
                </a:r>
                <a:r>
                  <a:rPr lang="en-GB" sz="2800" i="1" dirty="0" smtClean="0">
                    <a:solidFill>
                      <a:srgbClr val="FF0000"/>
                    </a:solidFill>
                  </a:rPr>
                  <a:t>Why </a:t>
                </a:r>
                <a:r>
                  <a:rPr lang="en-GB" sz="2800" i="1" dirty="0">
                    <a:solidFill>
                      <a:srgbClr val="FF0000"/>
                    </a:solidFill>
                  </a:rPr>
                  <a:t>Does Network Structure Matter to Stability ? </a:t>
                </a:r>
                <a:r>
                  <a:rPr lang="en-GB" sz="2800" dirty="0">
                    <a:solidFill>
                      <a:srgbClr val="FF0000"/>
                    </a:solidFill>
                    <a:latin typeface="Symbol"/>
                    <a:ea typeface="Times New Roman"/>
                    <a:cs typeface="Times New Roman"/>
                  </a:rPr>
                  <a:t>l</a:t>
                </a:r>
                <a:r>
                  <a:rPr lang="en-GB" sz="2800" baseline="-25000" dirty="0" err="1">
                    <a:solidFill>
                      <a:srgbClr val="FF0000"/>
                    </a:solidFill>
                    <a:latin typeface="Times New Roman"/>
                    <a:ea typeface="Times New Roman"/>
                  </a:rPr>
                  <a:t>max </a:t>
                </a:r>
                <a14:m>
                  <m:oMath xmlns:m="http://schemas.openxmlformats.org/officeDocument/2006/math">
                    <m:r>
                      <a:rPr lang="en-GB" sz="2800" b="0" i="0" smtClean="0">
                        <a:effectLst/>
                        <a:latin typeface="Cambria Math"/>
                      </a:rPr>
                      <m:t>= </m:t>
                    </m:r>
                    <m:rad>
                      <m:radPr>
                        <m:degHide m:val="on"/>
                        <m:ctrlPr>
                          <a:rPr lang="en-GB" sz="2800" i="1">
                            <a:effectLst/>
                            <a:latin typeface="Cambria Math"/>
                          </a:rPr>
                        </m:ctrlPr>
                      </m:radPr>
                      <m:deg/>
                      <m:e>
                        <m:r>
                          <a:rPr lang="en-GB" sz="2800" i="1">
                            <a:effectLst/>
                            <a:latin typeface="Cambria Math"/>
                            <a:ea typeface="Times New Roman"/>
                            <a:cs typeface="Times New Roman"/>
                          </a:rPr>
                          <m:t>𝑁𝐶</m:t>
                        </m:r>
                      </m:e>
                    </m:rad>
                  </m:oMath>
                </a14:m>
                <a:r>
                  <a:rPr lang="en-GB" sz="2800" dirty="0">
                    <a:effectLst/>
                    <a:latin typeface="Symbol"/>
                    <a:ea typeface="Times New Roman"/>
                    <a:cs typeface="Times New Roman"/>
                  </a:rPr>
                  <a:t>s</a:t>
                </a:r>
                <a:r>
                  <a:rPr lang="en-GB" sz="2800" dirty="0" smtClean="0">
                    <a:effectLst/>
                    <a:latin typeface="Calibri"/>
                    <a:ea typeface="Times New Roman"/>
                    <a:cs typeface="Times New Roman"/>
                  </a:rPr>
                  <a:t>&lt; 1   Formula for network stability</a:t>
                </a:r>
                <a:r>
                  <a:rPr lang="en-GB" sz="2800" dirty="0"/>
                  <a:t/>
                </a:r>
                <a:br>
                  <a:rPr lang="en-GB" sz="2800" dirty="0"/>
                </a:br>
                <a:endParaRPr lang="en-GB"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5638" r="-889" b="-85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754563"/>
              </a:xfrm>
            </p:spPr>
            <p:txBody>
              <a:bodyPr/>
              <a:lstStyle/>
              <a:p>
                <a:r>
                  <a:rPr lang="en-GB" sz="2800" dirty="0" smtClean="0"/>
                  <a:t>My work influenced by Robert May (1972, 1974)</a:t>
                </a:r>
              </a:p>
              <a:p>
                <a:r>
                  <a:rPr lang="en-GB" sz="2800" dirty="0" smtClean="0"/>
                  <a:t>Stability of a network system based on the maximum eigenvalue </a:t>
                </a:r>
                <a:r>
                  <a:rPr lang="en-GB" sz="2800" dirty="0" err="1">
                    <a:solidFill>
                      <a:srgbClr val="FF0000"/>
                    </a:solidFill>
                    <a:latin typeface="Symbol"/>
                    <a:ea typeface="Times New Roman"/>
                    <a:cs typeface="Times New Roman"/>
                  </a:rPr>
                  <a:t>l</a:t>
                </a:r>
                <a:r>
                  <a:rPr lang="en-GB" sz="2800" baseline="-25000" dirty="0" err="1">
                    <a:solidFill>
                      <a:srgbClr val="FF0000"/>
                    </a:solidFill>
                    <a:latin typeface="Times New Roman"/>
                    <a:ea typeface="Times New Roman"/>
                  </a:rPr>
                  <a:t>max</a:t>
                </a:r>
                <a:r>
                  <a:rPr lang="en-GB" sz="2800" i="1" dirty="0" smtClean="0"/>
                  <a:t>of an appropriate dynamical system </a:t>
                </a:r>
              </a:p>
              <a:p>
                <a:r>
                  <a:rPr lang="en-GB" sz="2800" dirty="0" smtClean="0"/>
                  <a:t>May gave a closed form solution for </a:t>
                </a:r>
                <a:r>
                  <a:rPr lang="en-GB" sz="2800" dirty="0" err="1" smtClean="0">
                    <a:solidFill>
                      <a:srgbClr val="FF0000"/>
                    </a:solidFill>
                    <a:latin typeface="Symbol"/>
                    <a:ea typeface="Times New Roman"/>
                    <a:cs typeface="Times New Roman"/>
                  </a:rPr>
                  <a:t>l</a:t>
                </a:r>
                <a:r>
                  <a:rPr lang="en-GB" sz="2800" baseline="-25000" dirty="0" err="1" smtClean="0">
                    <a:solidFill>
                      <a:srgbClr val="FF0000"/>
                    </a:solidFill>
                    <a:latin typeface="Times New Roman"/>
                    <a:ea typeface="Times New Roman"/>
                  </a:rPr>
                  <a:t>max</a:t>
                </a:r>
                <a:r>
                  <a:rPr lang="en-GB" sz="2800" dirty="0" smtClean="0">
                    <a:solidFill>
                      <a:srgbClr val="FF0000"/>
                    </a:solidFill>
                    <a:latin typeface="Times New Roman"/>
                    <a:ea typeface="Times New Roman"/>
                  </a:rPr>
                  <a:t> in terms of 3 network parameters , C : Connectivity , number of nodes N and </a:t>
                </a:r>
                <a:r>
                  <a:rPr lang="en-GB" sz="2800" dirty="0">
                    <a:latin typeface="Symbol"/>
                    <a:ea typeface="Times New Roman"/>
                    <a:cs typeface="Times New Roman"/>
                  </a:rPr>
                  <a:t>s </a:t>
                </a:r>
                <a:r>
                  <a:rPr lang="en-GB" sz="2800" dirty="0" err="1" smtClean="0">
                    <a:solidFill>
                      <a:srgbClr val="FF0000"/>
                    </a:solidFill>
                    <a:latin typeface="Times New Roman"/>
                    <a:ea typeface="Times New Roman"/>
                  </a:rPr>
                  <a:t>Std</a:t>
                </a:r>
                <a:r>
                  <a:rPr lang="en-GB" sz="2800" dirty="0" smtClean="0">
                    <a:solidFill>
                      <a:srgbClr val="FF0000"/>
                    </a:solidFill>
                    <a:latin typeface="Times New Roman"/>
                    <a:ea typeface="Times New Roman"/>
                  </a:rPr>
                  <a:t> Deviation of Node Strength : </a:t>
                </a:r>
                <a:r>
                  <a:rPr lang="en-GB" sz="2800" dirty="0" err="1">
                    <a:solidFill>
                      <a:srgbClr val="FF0000"/>
                    </a:solidFill>
                    <a:latin typeface="Symbol"/>
                    <a:ea typeface="Times New Roman"/>
                    <a:cs typeface="Times New Roman"/>
                  </a:rPr>
                  <a:t>l</a:t>
                </a:r>
                <a:r>
                  <a:rPr lang="en-GB" sz="2800" baseline="-25000" dirty="0" err="1">
                    <a:solidFill>
                      <a:srgbClr val="FF0000"/>
                    </a:solidFill>
                    <a:latin typeface="Times New Roman"/>
                    <a:ea typeface="Times New Roman"/>
                  </a:rPr>
                  <a:t>max</a:t>
                </a:r>
                <a:r>
                  <a:rPr lang="en-GB" sz="2800" dirty="0" smtClean="0"/>
                  <a:t>= </a:t>
                </a:r>
                <a14:m>
                  <m:oMath xmlns:m="http://schemas.openxmlformats.org/officeDocument/2006/math">
                    <m:rad>
                      <m:radPr>
                        <m:degHide m:val="on"/>
                        <m:ctrlPr>
                          <a:rPr lang="en-GB" sz="2800" i="1">
                            <a:latin typeface="Cambria Math"/>
                          </a:rPr>
                        </m:ctrlPr>
                      </m:radPr>
                      <m:deg/>
                      <m:e>
                        <m:r>
                          <a:rPr lang="en-GB" sz="2800" i="1">
                            <a:latin typeface="Cambria Math"/>
                          </a:rPr>
                          <m:t>𝑁𝐶</m:t>
                        </m:r>
                      </m:e>
                    </m:rad>
                  </m:oMath>
                </a14:m>
                <a:r>
                  <a:rPr lang="en-GB" sz="2800" dirty="0">
                    <a:latin typeface="Symbol"/>
                    <a:ea typeface="Times New Roman"/>
                    <a:cs typeface="Times New Roman"/>
                  </a:rPr>
                  <a:t>s </a:t>
                </a:r>
                <a:r>
                  <a:rPr lang="en-GB" sz="2800" dirty="0" smtClean="0"/>
                  <a:t>  All 3 network statistics cannot grow and the network remain stable. </a:t>
                </a:r>
                <a:r>
                  <a:rPr lang="en-GB" sz="2400" dirty="0" err="1" smtClean="0"/>
                  <a:t>Eg</a:t>
                </a:r>
                <a:r>
                  <a:rPr lang="en-GB" sz="2400" dirty="0" smtClean="0"/>
                  <a:t> a highly asymmetric network with high </a:t>
                </a:r>
                <a:r>
                  <a:rPr lang="en-GB" sz="2400" dirty="0">
                    <a:latin typeface="Symbol"/>
                    <a:ea typeface="Times New Roman"/>
                    <a:cs typeface="Times New Roman"/>
                  </a:rPr>
                  <a:t>s</a:t>
                </a:r>
                <a:r>
                  <a:rPr lang="en-GB" sz="2400" dirty="0" smtClean="0"/>
                  <a:t> such as core periphery, its connectivity has to be very low for it to be stable </a:t>
                </a:r>
                <a:r>
                  <a:rPr lang="en-GB" sz="2800" dirty="0">
                    <a:solidFill>
                      <a:srgbClr val="FF0000"/>
                    </a:solidFill>
                  </a:rPr>
                  <a:t/>
                </a:r>
                <a:br>
                  <a:rPr lang="en-GB" sz="2800" dirty="0">
                    <a:solidFill>
                      <a:srgbClr val="FF0000"/>
                    </a:solidFill>
                  </a:rPr>
                </a:br>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754563"/>
              </a:xfrm>
              <a:blipFill rotWithShape="1">
                <a:blip r:embed="rId3"/>
                <a:stretch>
                  <a:fillRect l="-1259" t="-1284" r="-1630" b="-5520"/>
                </a:stretch>
              </a:blipFill>
            </p:spPr>
            <p:txBody>
              <a:bodyPr/>
              <a:lstStyle/>
              <a:p>
                <a:r>
                  <a:rPr lang="en-GB">
                    <a:noFill/>
                  </a:rPr>
                  <a:t> </a:t>
                </a:r>
              </a:p>
            </p:txBody>
          </p:sp>
        </mc:Fallback>
      </mc:AlternateContent>
    </p:spTree>
    <p:extLst>
      <p:ext uri="{BB962C8B-B14F-4D97-AF65-F5344CB8AC3E}">
        <p14:creationId xmlns:p14="http://schemas.microsoft.com/office/powerpoint/2010/main" val="3559675481"/>
      </p:ext>
    </p:extLst>
  </p:cSld>
  <p:clrMapOvr>
    <a:masterClrMapping/>
  </p:clrMapOvr>
  <p:transition advTm="1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z="2000" smtClean="0"/>
              <a:t>Contagion when JP Morgan Demises in Clustered CDS Network 2008 Q4 ( Left 4 banks fail in first step and crisis contained) v</a:t>
            </a:r>
            <a:br>
              <a:rPr lang="en-US" sz="2000" smtClean="0"/>
            </a:br>
            <a:r>
              <a:rPr lang="en-US" sz="2000" smtClean="0"/>
              <a:t>In Random Graph (Right 22 banks fail !! Over many steps)</a:t>
            </a:r>
            <a:br>
              <a:rPr lang="en-US" sz="2000" smtClean="0"/>
            </a:br>
            <a:r>
              <a:rPr lang="en-US" sz="2000" smtClean="0">
                <a:solidFill>
                  <a:srgbClr val="FF0000"/>
                </a:solidFill>
              </a:rPr>
              <a:t>Innoculate some key players v Innoculate all ( Data Q4 08)</a:t>
            </a:r>
            <a:endParaRPr lang="en-US" sz="2000" smtClean="0"/>
          </a:p>
        </p:txBody>
      </p:sp>
      <p:sp>
        <p:nvSpPr>
          <p:cNvPr id="46083" name="Rectangle 3"/>
          <p:cNvSpPr>
            <a:spLocks noGrp="1" noChangeArrowheads="1"/>
          </p:cNvSpPr>
          <p:nvPr>
            <p:ph type="body" idx="4294967295"/>
          </p:nvPr>
        </p:nvSpPr>
        <p:spPr/>
        <p:txBody>
          <a:bodyPr/>
          <a:lstStyle/>
          <a:p>
            <a:endParaRPr lang="it-IT" smtClean="0"/>
          </a:p>
        </p:txBody>
      </p:sp>
      <p:pic>
        <p:nvPicPr>
          <p:cNvPr id="46084" name="Picture 4" descr="cluster_contagion"/>
          <p:cNvPicPr>
            <a:picLocks noChangeAspect="1" noChangeArrowheads="1"/>
          </p:cNvPicPr>
          <p:nvPr/>
        </p:nvPicPr>
        <p:blipFill>
          <a:blip r:embed="rId3" cstate="print"/>
          <a:srcRect/>
          <a:stretch>
            <a:fillRect/>
          </a:stretch>
        </p:blipFill>
        <p:spPr bwMode="auto">
          <a:xfrm>
            <a:off x="0" y="1700213"/>
            <a:ext cx="4716463" cy="3384550"/>
          </a:xfrm>
          <a:prstGeom prst="rect">
            <a:avLst/>
          </a:prstGeom>
          <a:noFill/>
          <a:ln w="9525">
            <a:noFill/>
            <a:miter lim="800000"/>
            <a:headEnd/>
            <a:tailEnd/>
          </a:ln>
        </p:spPr>
      </p:pic>
      <p:pic>
        <p:nvPicPr>
          <p:cNvPr id="46085" name="Picture 5" descr="rnd_contagion"/>
          <p:cNvPicPr>
            <a:picLocks noChangeAspect="1" noChangeArrowheads="1"/>
          </p:cNvPicPr>
          <p:nvPr/>
        </p:nvPicPr>
        <p:blipFill>
          <a:blip r:embed="rId4" cstate="print"/>
          <a:srcRect/>
          <a:stretch>
            <a:fillRect/>
          </a:stretch>
        </p:blipFill>
        <p:spPr bwMode="auto">
          <a:xfrm>
            <a:off x="4716463" y="1412875"/>
            <a:ext cx="4427537"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Complexity Economics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905424650"/>
      </p:ext>
    </p:extLst>
  </p:cSld>
  <p:clrMapOvr>
    <a:masterClrMapping/>
  </p:clrMapOvr>
  <p:transition advTm="10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32656"/>
            <a:ext cx="7772400" cy="720080"/>
          </a:xfrm>
        </p:spPr>
        <p:txBody>
          <a:bodyPr/>
          <a:lstStyle/>
          <a:p>
            <a:pPr eaLnBrk="1" hangingPunct="1"/>
            <a:r>
              <a:rPr lang="en-GB" altLang="ja-JP" sz="2000" b="1" dirty="0" smtClean="0">
                <a:solidFill>
                  <a:srgbClr val="FF0000"/>
                </a:solidFill>
                <a:ea typeface="ＭＳ Ｐゴシック" charset="-128"/>
              </a:rPr>
              <a:t>ADAPTIVE NOVELTY :</a:t>
            </a:r>
            <a:br>
              <a:rPr lang="en-GB" altLang="ja-JP" sz="2000" b="1" dirty="0" smtClean="0">
                <a:solidFill>
                  <a:srgbClr val="FF0000"/>
                </a:solidFill>
                <a:ea typeface="ＭＳ Ｐゴシック" charset="-128"/>
              </a:rPr>
            </a:br>
            <a:r>
              <a:rPr lang="en-GB" altLang="ja-JP" sz="2000" b="1" dirty="0" smtClean="0">
                <a:solidFill>
                  <a:srgbClr val="FF0000"/>
                </a:solidFill>
                <a:ea typeface="ＭＳ Ｐゴシック" charset="-128"/>
              </a:rPr>
              <a:t>INNOVATION, PROTEANISM , HYPER INTELLIGENCE</a:t>
            </a:r>
            <a:br>
              <a:rPr lang="en-GB" altLang="ja-JP" sz="2000" b="1" dirty="0" smtClean="0">
                <a:solidFill>
                  <a:srgbClr val="FF0000"/>
                </a:solidFill>
                <a:ea typeface="ＭＳ Ｐゴシック" charset="-128"/>
              </a:rPr>
            </a:br>
            <a:r>
              <a:rPr lang="en-GB" altLang="ja-JP" sz="2000" b="1" dirty="0" smtClean="0">
                <a:solidFill>
                  <a:srgbClr val="FF0000"/>
                </a:solidFill>
                <a:ea typeface="ＭＳ Ｐゴシック" charset="-128"/>
              </a:rPr>
              <a:t> </a:t>
            </a:r>
            <a:br>
              <a:rPr lang="en-GB" altLang="ja-JP" sz="2000" b="1" dirty="0" smtClean="0">
                <a:solidFill>
                  <a:srgbClr val="FF0000"/>
                </a:solidFill>
                <a:ea typeface="ＭＳ Ｐゴシック" charset="-128"/>
              </a:rPr>
            </a:br>
            <a:r>
              <a:rPr lang="en-GB" altLang="ja-JP" sz="2000" b="1" dirty="0" smtClean="0">
                <a:ea typeface="ＭＳ Ｐゴシック" charset="-128"/>
              </a:rPr>
              <a:t/>
            </a:r>
            <a:br>
              <a:rPr lang="en-GB" altLang="ja-JP" sz="2000" b="1" dirty="0" smtClean="0">
                <a:ea typeface="ＭＳ Ｐゴシック" charset="-128"/>
              </a:rPr>
            </a:br>
            <a:endParaRPr lang="en-GB" sz="2000" b="1" dirty="0" smtClean="0">
              <a:cs typeface="Times New Roman" pitchFamily="18" charset="0"/>
            </a:endParaRPr>
          </a:p>
        </p:txBody>
      </p:sp>
      <p:sp>
        <p:nvSpPr>
          <p:cNvPr id="7171" name="Rectangle 3"/>
          <p:cNvSpPr>
            <a:spLocks noGrp="1" noChangeArrowheads="1"/>
          </p:cNvSpPr>
          <p:nvPr>
            <p:ph type="body" idx="1"/>
          </p:nvPr>
        </p:nvSpPr>
        <p:spPr>
          <a:xfrm>
            <a:off x="685800" y="692696"/>
            <a:ext cx="7772400" cy="5976664"/>
          </a:xfrm>
        </p:spPr>
        <p:txBody>
          <a:bodyPr/>
          <a:lstStyle/>
          <a:p>
            <a:pPr eaLnBrk="1" hangingPunct="1">
              <a:lnSpc>
                <a:spcPct val="90000"/>
              </a:lnSpc>
              <a:buNone/>
            </a:pPr>
            <a:r>
              <a:rPr lang="en-GB" altLang="ja-JP" sz="2000" dirty="0" smtClean="0">
                <a:ea typeface="ＭＳ Ｐゴシック" charset="-128"/>
                <a:sym typeface="Symbol"/>
              </a:rPr>
              <a:t></a:t>
            </a:r>
            <a:r>
              <a:rPr lang="en-GB" altLang="ja-JP" sz="2000" dirty="0" smtClean="0">
                <a:ea typeface="ＭＳ Ｐゴシック" charset="-128"/>
              </a:rPr>
              <a:t>First modern study of capacity of systems to produce ‘new’ objects :</a:t>
            </a:r>
          </a:p>
          <a:p>
            <a:pPr eaLnBrk="1" hangingPunct="1">
              <a:lnSpc>
                <a:spcPct val="90000"/>
              </a:lnSpc>
              <a:buFontTx/>
              <a:buNone/>
            </a:pPr>
            <a:r>
              <a:rPr lang="en-GB" altLang="ja-JP" sz="2000" dirty="0" smtClean="0">
                <a:ea typeface="ＭＳ Ｐゴシック" charset="-128"/>
              </a:rPr>
              <a:t>       von Neumann in the 1940s with his self-reproducing machines. </a:t>
            </a:r>
          </a:p>
          <a:p>
            <a:pPr eaLnBrk="1" hangingPunct="1">
              <a:lnSpc>
                <a:spcPct val="90000"/>
              </a:lnSpc>
              <a:buFontTx/>
              <a:buNone/>
            </a:pPr>
            <a:r>
              <a:rPr lang="en-GB" altLang="ja-JP" sz="2000" dirty="0" smtClean="0">
                <a:ea typeface="ＭＳ Ｐゴシック" charset="-128"/>
              </a:rPr>
              <a:t>Provenance of Langston/</a:t>
            </a:r>
            <a:r>
              <a:rPr lang="en-GB" altLang="ja-JP" sz="2000" dirty="0" err="1" smtClean="0">
                <a:ea typeface="ＭＳ Ｐゴシック" charset="-128"/>
              </a:rPr>
              <a:t>Casti</a:t>
            </a:r>
            <a:r>
              <a:rPr lang="en-GB" altLang="ja-JP" sz="2000" dirty="0" smtClean="0">
                <a:ea typeface="ＭＳ Ｐゴシック" charset="-128"/>
              </a:rPr>
              <a:t>/Wolfram/Chomsky agents of  computational powers of Turing Machines are needed to produce Type 4  dynamics with structure changing </a:t>
            </a:r>
            <a:r>
              <a:rPr lang="en-GB" altLang="ja-JP" sz="2000" dirty="0" err="1" smtClean="0">
                <a:ea typeface="ＭＳ Ｐゴシック" charset="-128"/>
              </a:rPr>
              <a:t>undecidable</a:t>
            </a:r>
            <a:r>
              <a:rPr lang="en-GB" altLang="ja-JP" sz="2000" dirty="0" smtClean="0">
                <a:ea typeface="ＭＳ Ｐゴシック" charset="-128"/>
              </a:rPr>
              <a:t> dynamics based on novelty and surprises they call the </a:t>
            </a:r>
            <a:r>
              <a:rPr lang="en-GB" altLang="ja-JP" sz="2000" i="1" dirty="0" smtClean="0">
                <a:ea typeface="ＭＳ Ｐゴシック" charset="-128"/>
              </a:rPr>
              <a:t>sine qua non </a:t>
            </a:r>
            <a:r>
              <a:rPr lang="en-GB" altLang="ja-JP" sz="2000" dirty="0" smtClean="0">
                <a:ea typeface="ＭＳ Ｐゴシック" charset="-128"/>
              </a:rPr>
              <a:t>of complex adaptive systems (see,  Economist , Peter </a:t>
            </a:r>
            <a:r>
              <a:rPr lang="en-GB" altLang="ja-JP" sz="2000" dirty="0" err="1" smtClean="0">
                <a:ea typeface="ＭＳ Ｐゴシック" charset="-128"/>
              </a:rPr>
              <a:t>Albin</a:t>
            </a:r>
            <a:r>
              <a:rPr lang="en-GB" altLang="ja-JP" sz="2000" dirty="0" smtClean="0">
                <a:ea typeface="ＭＳ Ｐゴシック" charset="-128"/>
              </a:rPr>
              <a:t>, 1998)</a:t>
            </a:r>
          </a:p>
          <a:p>
            <a:pPr eaLnBrk="1" hangingPunct="1">
              <a:lnSpc>
                <a:spcPct val="90000"/>
              </a:lnSpc>
              <a:buFontTx/>
              <a:buNone/>
            </a:pPr>
            <a:endParaRPr lang="en-GB" altLang="ja-JP" sz="2000" dirty="0" smtClean="0">
              <a:ea typeface="ＭＳ Ｐゴシック" charset="-128"/>
            </a:endParaRPr>
          </a:p>
          <a:p>
            <a:pPr eaLnBrk="1" hangingPunct="1">
              <a:lnSpc>
                <a:spcPct val="90000"/>
              </a:lnSpc>
              <a:buFontTx/>
              <a:buNone/>
            </a:pPr>
            <a:r>
              <a:rPr lang="en-GB" altLang="ja-JP" sz="2000" dirty="0" smtClean="0">
                <a:ea typeface="ＭＳ Ｐゴシック" charset="-128"/>
                <a:sym typeface="Symbol"/>
              </a:rPr>
              <a:t></a:t>
            </a:r>
            <a:r>
              <a:rPr lang="en-GB" altLang="ja-JP" sz="2000" dirty="0" smtClean="0">
                <a:ea typeface="ＭＳ Ｐゴシック" charset="-128"/>
              </a:rPr>
              <a:t> Capacity to produce novelty, ‘new’ objects is rampant in market systems, evolutionary immune systems with host parasite relationships and other evolutionary systems.  2007 crisis could not handle  radical uncertainty from rampant  innovations  in monetary and financial systems that undermined  economic stability (Andrew Haldane)</a:t>
            </a:r>
          </a:p>
          <a:p>
            <a:pPr eaLnBrk="1" hangingPunct="1">
              <a:lnSpc>
                <a:spcPct val="90000"/>
              </a:lnSpc>
              <a:buNone/>
            </a:pPr>
            <a:endParaRPr lang="en-GB" altLang="ja-JP" sz="2000" dirty="0" smtClean="0">
              <a:ea typeface="ＭＳ Ｐゴシック" charset="-128"/>
            </a:endParaRPr>
          </a:p>
          <a:p>
            <a:pPr eaLnBrk="1" hangingPunct="1">
              <a:lnSpc>
                <a:spcPct val="90000"/>
              </a:lnSpc>
              <a:buNone/>
            </a:pPr>
            <a:r>
              <a:rPr lang="en-GB" altLang="ja-JP" sz="2000" dirty="0" smtClean="0">
                <a:ea typeface="ＭＳ Ｐゴシック" charset="-128"/>
                <a:sym typeface="Symbol"/>
              </a:rPr>
              <a:t></a:t>
            </a:r>
            <a:r>
              <a:rPr lang="en-GB" altLang="ja-JP" sz="2000" dirty="0" smtClean="0">
                <a:ea typeface="ＭＳ Ｐゴシック" charset="-128"/>
              </a:rPr>
              <a:t>In extant economic and game theory, the mathematical framework used is inadequate to model innovation as arising from strategic necessity in a Nash equilibrium of a game.  Mutation is taken to be random and the ESS equilibria study how systems can be locked in and be resistant to mutants who arise in an exogenous way.   Herbert Simon said to me ( re game theorists) : </a:t>
            </a:r>
            <a:r>
              <a:rPr lang="en-GB" altLang="ja-JP" sz="2000" dirty="0" smtClean="0">
                <a:solidFill>
                  <a:srgbClr val="FF0000"/>
                </a:solidFill>
                <a:ea typeface="ＭＳ Ｐゴシック" charset="-128"/>
              </a:rPr>
              <a:t>Randomize too much, don’t they ?</a:t>
            </a:r>
          </a:p>
          <a:p>
            <a:pPr eaLnBrk="1" hangingPunct="1">
              <a:lnSpc>
                <a:spcPct val="90000"/>
              </a:lnSpc>
              <a:buNone/>
            </a:pPr>
            <a:endParaRPr lang="en-GB" altLang="ja-JP" sz="2000" dirty="0" smtClean="0">
              <a:ea typeface="ＭＳ Ｐゴシック" charset="-128"/>
            </a:endParaRPr>
          </a:p>
          <a:p>
            <a:pPr eaLnBrk="1" hangingPunct="1">
              <a:lnSpc>
                <a:spcPct val="90000"/>
              </a:lnSpc>
              <a:buNone/>
            </a:pPr>
            <a:r>
              <a:rPr lang="en-GB" altLang="ja-JP" sz="2000" dirty="0" smtClean="0">
                <a:ea typeface="ＭＳ Ｐゴシック" charset="-128"/>
                <a:sym typeface="Symbol"/>
              </a:rPr>
              <a:t> </a:t>
            </a:r>
            <a:r>
              <a:rPr lang="en-GB" altLang="ja-JP" sz="1600" dirty="0" smtClean="0">
                <a:ea typeface="ＭＳ Ｐゴシック" charset="-128"/>
                <a:sym typeface="Symbol"/>
              </a:rPr>
              <a:t>NEO-</a:t>
            </a:r>
            <a:r>
              <a:rPr lang="en-GB" altLang="ja-JP" sz="1600" dirty="0" smtClean="0">
                <a:ea typeface="ＭＳ Ｐゴシック" charset="-128"/>
              </a:rPr>
              <a:t>DARWINIAN TRADITION POSTULATES INNOVATION ARISES ONLY FROM RANDOM  MUTATION ON WHICH NATURAL SELECTION OPERATES </a:t>
            </a:r>
          </a:p>
          <a:p>
            <a:pPr eaLnBrk="1" hangingPunct="1">
              <a:lnSpc>
                <a:spcPct val="90000"/>
              </a:lnSpc>
              <a:buNone/>
            </a:pPr>
            <a:endParaRPr lang="en-GB" sz="1600" dirty="0" smtClean="0"/>
          </a:p>
        </p:txBody>
      </p:sp>
      <p:sp>
        <p:nvSpPr>
          <p:cNvPr id="4" name="Slide Number Placeholder 3"/>
          <p:cNvSpPr>
            <a:spLocks noGrp="1"/>
          </p:cNvSpPr>
          <p:nvPr>
            <p:ph type="sldNum" sz="quarter" idx="12"/>
          </p:nvPr>
        </p:nvSpPr>
        <p:spPr/>
        <p:txBody>
          <a:bodyPr/>
          <a:lstStyle/>
          <a:p>
            <a:pPr>
              <a:defRPr/>
            </a:pPr>
            <a:fld id="{E8478F68-2C64-4007-AB00-295BA6EE27FC}" type="slidenum">
              <a:rPr lang="en-GB" smtClean="0"/>
              <a:pPr>
                <a:defRPr/>
              </a:pPr>
              <a:t>47</a:t>
            </a:fld>
            <a:endParaRPr lang="en-GB"/>
          </a:p>
        </p:txBody>
      </p:sp>
    </p:spTree>
  </p:cSld>
  <p:clrMapOvr>
    <a:masterClrMapping/>
  </p:clrMapOvr>
  <p:transition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33400" y="685800"/>
            <a:ext cx="7924800" cy="5638800"/>
          </a:xfrm>
        </p:spPr>
        <p:txBody>
          <a:bodyPr/>
          <a:lstStyle/>
          <a:p>
            <a:pPr eaLnBrk="1" hangingPunct="1">
              <a:lnSpc>
                <a:spcPct val="90000"/>
              </a:lnSpc>
              <a:buFontTx/>
              <a:buNone/>
            </a:pPr>
            <a:r>
              <a:rPr lang="en-GB" altLang="ja-JP" sz="1800" b="1" dirty="0" smtClean="0">
                <a:ea typeface="ＭＳ Ｐゴシック" charset="-128"/>
              </a:rPr>
              <a:t>●</a:t>
            </a:r>
            <a:r>
              <a:rPr lang="en-GB" altLang="ja-JP" sz="2800" b="1" dirty="0" err="1" smtClean="0">
                <a:ea typeface="ＭＳ Ｐゴシック" charset="-128"/>
              </a:rPr>
              <a:t>Binmore</a:t>
            </a:r>
            <a:r>
              <a:rPr lang="en-GB" altLang="ja-JP" sz="2800" b="1" dirty="0" smtClean="0">
                <a:ea typeface="ＭＳ Ｐゴシック" charset="-128"/>
              </a:rPr>
              <a:t> (1987) : Modelling Rational Players (</a:t>
            </a:r>
            <a:r>
              <a:rPr lang="en-GB" altLang="ja-JP" sz="2800" b="1" i="1" dirty="0" smtClean="0">
                <a:ea typeface="ＭＳ Ｐゴシック" charset="-128"/>
              </a:rPr>
              <a:t>Journal of Economics and Philosophy) </a:t>
            </a:r>
            <a:r>
              <a:rPr lang="en-GB" altLang="ja-JP" sz="2800" dirty="0" smtClean="0">
                <a:ea typeface="ＭＳ Ｐゴシック" charset="-128"/>
              </a:rPr>
              <a:t>Seminal work that introduced to game theory the requisite dose of mechanism with players with powers of Turing machines, and along with it ‘the spectre of Gödel’.  “</a:t>
            </a:r>
            <a:r>
              <a:rPr lang="en-GB" altLang="ja-JP" sz="2800" i="1" dirty="0" smtClean="0">
                <a:ea typeface="ＭＳ Ｐゴシック" charset="-128"/>
              </a:rPr>
              <a:t>What of the Liar ?”</a:t>
            </a:r>
            <a:endParaRPr lang="en-GB" altLang="ja-JP" sz="2800" dirty="0" smtClean="0">
              <a:ea typeface="ＭＳ Ｐゴシック" charset="-128"/>
            </a:endParaRPr>
          </a:p>
          <a:p>
            <a:pPr eaLnBrk="1" hangingPunct="1">
              <a:lnSpc>
                <a:spcPct val="90000"/>
              </a:lnSpc>
              <a:buFontTx/>
              <a:buNone/>
            </a:pPr>
            <a:r>
              <a:rPr lang="en-GB" altLang="ja-JP" sz="2800" dirty="0" err="1" smtClean="0">
                <a:ea typeface="ＭＳ Ｐゴシック" charset="-128"/>
              </a:rPr>
              <a:t>Binmore’s</a:t>
            </a:r>
            <a:r>
              <a:rPr lang="en-GB" altLang="ja-JP" sz="2800" dirty="0" smtClean="0">
                <a:ea typeface="ＭＳ Ｐゴシック" charset="-128"/>
              </a:rPr>
              <a:t> critique of traditional game theory is that it cannot accommodate a generic model </a:t>
            </a:r>
            <a:r>
              <a:rPr lang="en-GB" altLang="ja-JP" sz="2800" b="1" dirty="0" smtClean="0">
                <a:ea typeface="ＭＳ Ｐゴシック" charset="-128"/>
              </a:rPr>
              <a:t>of a rule breaker that comes in the form of </a:t>
            </a:r>
            <a:r>
              <a:rPr lang="en-GB" altLang="ja-JP" sz="2800" dirty="0" smtClean="0">
                <a:ea typeface="ＭＳ Ｐゴシック" charset="-128"/>
              </a:rPr>
              <a:t>Gödel’ s Liar which formalizes the structure of opposition.</a:t>
            </a:r>
            <a:r>
              <a:rPr lang="en-GB" altLang="ja-JP" sz="2800" b="1" dirty="0" smtClean="0">
                <a:ea typeface="ＭＳ Ｐゴシック" charset="-128"/>
              </a:rPr>
              <a:t> </a:t>
            </a:r>
          </a:p>
          <a:p>
            <a:pPr eaLnBrk="1" hangingPunct="1">
              <a:lnSpc>
                <a:spcPct val="90000"/>
              </a:lnSpc>
              <a:buFontTx/>
              <a:buNone/>
            </a:pPr>
            <a:r>
              <a:rPr lang="en-GB" altLang="ja-JP" sz="1800" b="1" dirty="0" smtClean="0">
                <a:ea typeface="ＭＳ Ｐゴシック" charset="-128"/>
              </a:rPr>
              <a:t>●</a:t>
            </a:r>
            <a:r>
              <a:rPr lang="en-GB" altLang="ja-JP" sz="2800" b="1" dirty="0" smtClean="0">
                <a:ea typeface="ＭＳ Ｐゴシック" charset="-128"/>
              </a:rPr>
              <a:t> F.A Hayek influenced me on the </a:t>
            </a:r>
            <a:r>
              <a:rPr lang="en-GB" altLang="ja-JP" sz="2800" b="1" i="1" dirty="0" smtClean="0">
                <a:ea typeface="ＭＳ Ｐゴシック" charset="-128"/>
              </a:rPr>
              <a:t>limits on constructive reason and on </a:t>
            </a:r>
            <a:r>
              <a:rPr lang="en-GB" altLang="ja-JP" sz="2800" b="1" i="1" dirty="0" err="1" smtClean="0">
                <a:ea typeface="ＭＳ Ｐゴシック" charset="-128"/>
              </a:rPr>
              <a:t>Godel</a:t>
            </a:r>
            <a:r>
              <a:rPr lang="en-GB" altLang="ja-JP" sz="2800" b="1" i="1" dirty="0" smtClean="0">
                <a:ea typeface="ＭＳ Ｐゴシック" charset="-128"/>
              </a:rPr>
              <a:t>  type cognitive incompleteness</a:t>
            </a:r>
            <a:endParaRPr lang="en-GB" altLang="ja-JP" sz="2800" dirty="0" smtClean="0">
              <a:ea typeface="ＭＳ Ｐゴシック" charset="-128"/>
            </a:endParaRPr>
          </a:p>
          <a:p>
            <a:pPr eaLnBrk="1" hangingPunct="1">
              <a:lnSpc>
                <a:spcPct val="90000"/>
              </a:lnSpc>
              <a:buFontTx/>
              <a:buNone/>
            </a:pPr>
            <a:r>
              <a:rPr lang="en-GB" altLang="ja-JP" sz="2800" i="1" dirty="0" smtClean="0">
                <a:ea typeface="ＭＳ Ｐゴシック" charset="-128"/>
              </a:rPr>
              <a:t> </a:t>
            </a:r>
            <a:endParaRPr lang="en-GB" altLang="ja-JP" sz="2800" dirty="0" smtClean="0">
              <a:ea typeface="ＭＳ Ｐゴシック" charset="-128"/>
            </a:endParaRPr>
          </a:p>
          <a:p>
            <a:pPr eaLnBrk="1" hangingPunct="1">
              <a:lnSpc>
                <a:spcPct val="90000"/>
              </a:lnSpc>
              <a:buFontTx/>
              <a:buNone/>
            </a:pPr>
            <a:endParaRPr lang="en-GB" altLang="ja-JP" sz="2800" b="1" dirty="0" smtClean="0">
              <a:ea typeface="ＭＳ Ｐゴシック" charset="-128"/>
            </a:endParaRPr>
          </a:p>
          <a:p>
            <a:pPr eaLnBrk="1" hangingPunct="1">
              <a:lnSpc>
                <a:spcPct val="90000"/>
              </a:lnSpc>
            </a:pPr>
            <a:endParaRPr lang="en-GB" sz="2800" dirty="0" smtClean="0"/>
          </a:p>
        </p:txBody>
      </p:sp>
      <p:sp>
        <p:nvSpPr>
          <p:cNvPr id="3" name="Slide Number Placeholder 2"/>
          <p:cNvSpPr>
            <a:spLocks noGrp="1"/>
          </p:cNvSpPr>
          <p:nvPr>
            <p:ph type="sldNum" sz="quarter" idx="12"/>
          </p:nvPr>
        </p:nvSpPr>
        <p:spPr/>
        <p:txBody>
          <a:bodyPr/>
          <a:lstStyle/>
          <a:p>
            <a:pPr>
              <a:defRPr/>
            </a:pPr>
            <a:fld id="{E8478F68-2C64-4007-AB00-295BA6EE27FC}" type="slidenum">
              <a:rPr lang="en-GB" smtClean="0"/>
              <a:pPr>
                <a:defRPr/>
              </a:pPr>
              <a:t>48</a:t>
            </a:fld>
            <a:endParaRPr lang="en-GB"/>
          </a:p>
        </p:txBody>
      </p:sp>
    </p:spTree>
  </p:cSld>
  <p:clrMapOvr>
    <a:masterClrMapping/>
  </p:clrMapOvr>
  <p:transition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GB" sz="2400" dirty="0"/>
              <a:t>  “Bacterial wisdom, </a:t>
            </a:r>
            <a:r>
              <a:rPr lang="en-GB" sz="2400" dirty="0" smtClean="0"/>
              <a:t>Gödel's </a:t>
            </a:r>
            <a:r>
              <a:rPr lang="en-GB" sz="2400" dirty="0"/>
              <a:t>theorem and creative genomic webs</a:t>
            </a:r>
            <a:r>
              <a:rPr lang="en-GB" sz="2400" dirty="0" smtClean="0"/>
              <a:t>” Eshel Ben Jacob (1998); Markose (2005) Economic Journal  paper on Markets as Complex Adaptive Systems</a:t>
            </a:r>
            <a:endParaRPr lang="en-GB" dirty="0"/>
          </a:p>
        </p:txBody>
      </p:sp>
      <p:sp>
        <p:nvSpPr>
          <p:cNvPr id="3" name="Content Placeholder 2"/>
          <p:cNvSpPr>
            <a:spLocks noGrp="1"/>
          </p:cNvSpPr>
          <p:nvPr>
            <p:ph idx="1"/>
          </p:nvPr>
        </p:nvSpPr>
        <p:spPr>
          <a:xfrm>
            <a:off x="685800" y="1484784"/>
            <a:ext cx="7772400" cy="4114800"/>
          </a:xfrm>
        </p:spPr>
        <p:txBody>
          <a:bodyPr/>
          <a:lstStyle/>
          <a:p>
            <a:r>
              <a:rPr lang="en-GB" sz="1800" dirty="0" smtClean="0"/>
              <a:t>Ben-Jacob : The </a:t>
            </a:r>
            <a:r>
              <a:rPr lang="en-GB" sz="1800" dirty="0"/>
              <a:t>emergence of new forms or entities not previously there “ </a:t>
            </a:r>
            <a:r>
              <a:rPr lang="en-GB" sz="1800" dirty="0" smtClean="0"/>
              <a:t> </a:t>
            </a:r>
            <a:r>
              <a:rPr lang="en-GB" sz="1800" dirty="0">
                <a:solidFill>
                  <a:srgbClr val="FF0000"/>
                </a:solidFill>
              </a:rPr>
              <a:t>this is not the result of successful accumulation of mistakes ( or random mutations) in the replication of the genetic order</a:t>
            </a:r>
            <a:r>
              <a:rPr lang="en-GB" sz="1800" dirty="0"/>
              <a:t>”. </a:t>
            </a:r>
            <a:r>
              <a:rPr lang="en-GB" sz="1800" dirty="0" smtClean="0"/>
              <a:t> The </a:t>
            </a:r>
            <a:r>
              <a:rPr lang="en-GB" sz="1800" dirty="0"/>
              <a:t>genome even in </a:t>
            </a:r>
            <a:r>
              <a:rPr lang="en-GB" sz="1800" dirty="0" smtClean="0"/>
              <a:t>most </a:t>
            </a:r>
            <a:r>
              <a:rPr lang="en-GB" sz="1800" dirty="0"/>
              <a:t>early life forms such as in bacteria already has endogenous ‘creative’ capabilities and does not have to rely only on random mutations enhanced by natural selection to evolve.   </a:t>
            </a:r>
          </a:p>
          <a:p>
            <a:pPr marL="0" indent="0">
              <a:buNone/>
            </a:pPr>
            <a:r>
              <a:rPr lang="en-GB" sz="1800" dirty="0"/>
              <a:t> </a:t>
            </a:r>
            <a:r>
              <a:rPr lang="en-GB" sz="1800" dirty="0" smtClean="0"/>
              <a:t>Ben-Jacob gives a number of capabilities that the ‘genome units’ should possess (p59) to be able to engineer, possibly as emergent outcomes, novel </a:t>
            </a:r>
            <a:r>
              <a:rPr lang="en-GB" sz="1800" dirty="0" err="1" smtClean="0"/>
              <a:t>artifacts</a:t>
            </a:r>
            <a:r>
              <a:rPr lang="en-GB" sz="1800" dirty="0" smtClean="0"/>
              <a:t> and behaviours: </a:t>
            </a:r>
          </a:p>
          <a:p>
            <a:r>
              <a:rPr lang="en-GB" sz="1800" dirty="0" smtClean="0"/>
              <a:t>(</a:t>
            </a:r>
            <a:r>
              <a:rPr lang="en-GB" sz="1800" dirty="0" err="1" smtClean="0"/>
              <a:t>i</a:t>
            </a:r>
            <a:r>
              <a:rPr lang="en-GB" sz="1800" dirty="0" smtClean="0"/>
              <a:t>)Capacity to recognize difficulties in the environment or hostile conditions that is a threat to some functionality , </a:t>
            </a:r>
          </a:p>
          <a:p>
            <a:r>
              <a:rPr lang="en-GB" sz="1800" dirty="0" smtClean="0"/>
              <a:t>(</a:t>
            </a:r>
            <a:r>
              <a:rPr lang="en-GB" sz="1800" dirty="0"/>
              <a:t>ii) </a:t>
            </a:r>
            <a:r>
              <a:rPr lang="en-GB" sz="1800" dirty="0" smtClean="0"/>
              <a:t> The </a:t>
            </a:r>
            <a:r>
              <a:rPr lang="en-GB" sz="1800" dirty="0"/>
              <a:t>need for advanced language that includes self-referential mapping.  </a:t>
            </a:r>
            <a:endParaRPr lang="en-GB" sz="1800" dirty="0" smtClean="0"/>
          </a:p>
          <a:p>
            <a:r>
              <a:rPr lang="en-GB" sz="1800" dirty="0" smtClean="0"/>
              <a:t>Finally </a:t>
            </a:r>
            <a:r>
              <a:rPr lang="en-GB" sz="1800" dirty="0"/>
              <a:t>and significantly, </a:t>
            </a:r>
            <a:endParaRPr lang="en-GB" sz="1800" dirty="0" smtClean="0"/>
          </a:p>
          <a:p>
            <a:r>
              <a:rPr lang="en-GB" sz="1800" dirty="0" smtClean="0"/>
              <a:t>(</a:t>
            </a:r>
            <a:r>
              <a:rPr lang="en-GB" sz="1800" dirty="0"/>
              <a:t>iii) </a:t>
            </a:r>
            <a:r>
              <a:rPr lang="en-GB" sz="1800" dirty="0" smtClean="0"/>
              <a:t>Even </a:t>
            </a:r>
            <a:r>
              <a:rPr lang="en-GB" sz="1800" dirty="0"/>
              <a:t>with  </a:t>
            </a:r>
            <a:r>
              <a:rPr lang="en-GB" sz="1800" dirty="0" smtClean="0"/>
              <a:t>very </a:t>
            </a:r>
            <a:r>
              <a:rPr lang="en-GB" sz="1800" dirty="0"/>
              <a:t>earliest form of life as with bacteria, </a:t>
            </a:r>
            <a:r>
              <a:rPr lang="en-GB" sz="1800" dirty="0">
                <a:solidFill>
                  <a:srgbClr val="FF0000"/>
                </a:solidFill>
              </a:rPr>
              <a:t>they evolved social capabilities of recognizing signals between self and the other </a:t>
            </a:r>
            <a:r>
              <a:rPr lang="en-GB" sz="1800" dirty="0"/>
              <a:t>(bottom of p 63) which requires a rich (chemical) language</a:t>
            </a:r>
            <a:r>
              <a:rPr lang="en-GB" sz="1800" dirty="0" smtClean="0"/>
              <a:t>.  </a:t>
            </a:r>
          </a:p>
          <a:p>
            <a:r>
              <a:rPr lang="en-GB" sz="1800" dirty="0" smtClean="0"/>
              <a:t>(ii) and (iii) we will call meta-analysis.</a:t>
            </a:r>
            <a:endParaRPr lang="en-GB" sz="1800" dirty="0"/>
          </a:p>
          <a:p>
            <a:endParaRPr lang="en-GB" sz="1600" dirty="0"/>
          </a:p>
        </p:txBody>
      </p:sp>
      <p:sp>
        <p:nvSpPr>
          <p:cNvPr id="4" name="Slide Number Placeholder 3"/>
          <p:cNvSpPr>
            <a:spLocks noGrp="1"/>
          </p:cNvSpPr>
          <p:nvPr>
            <p:ph type="sldNum" sz="quarter" idx="12"/>
          </p:nvPr>
        </p:nvSpPr>
        <p:spPr/>
        <p:txBody>
          <a:bodyPr/>
          <a:lstStyle/>
          <a:p>
            <a:pPr>
              <a:defRPr/>
            </a:pPr>
            <a:fld id="{E8478F68-2C64-4007-AB00-295BA6EE27FC}" type="slidenum">
              <a:rPr lang="en-GB" smtClean="0"/>
              <a:pPr>
                <a:defRPr/>
              </a:pPr>
              <a:t>49</a:t>
            </a:fld>
            <a:endParaRPr lang="en-GB"/>
          </a:p>
        </p:txBody>
      </p:sp>
    </p:spTree>
    <p:extLst>
      <p:ext uri="{BB962C8B-B14F-4D97-AF65-F5344CB8AC3E}">
        <p14:creationId xmlns:p14="http://schemas.microsoft.com/office/powerpoint/2010/main" val="2139481726"/>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GB" altLang="en-US" sz="2000" b="1" smtClean="0"/>
              <a:t>AGENT BASED COMPUTATIONAL ECONOMICS (ACE) : A NEW,EXCITING SUB-FIELD OF ECONOMICS</a:t>
            </a:r>
          </a:p>
        </p:txBody>
      </p:sp>
      <p:sp>
        <p:nvSpPr>
          <p:cNvPr id="95235" name="Rectangle 3"/>
          <p:cNvSpPr>
            <a:spLocks noGrp="1" noChangeArrowheads="1"/>
          </p:cNvSpPr>
          <p:nvPr>
            <p:ph type="body" idx="1"/>
          </p:nvPr>
        </p:nvSpPr>
        <p:spPr/>
        <p:txBody>
          <a:bodyPr/>
          <a:lstStyle/>
          <a:p>
            <a:pPr eaLnBrk="1" hangingPunct="1">
              <a:lnSpc>
                <a:spcPct val="80000"/>
              </a:lnSpc>
              <a:defRPr/>
            </a:pPr>
            <a:r>
              <a:rPr lang="en-GB" altLang="en-US" sz="1800" smtClean="0"/>
              <a:t>THIS IS BASED ON THE NEW AGE WORLD OF ARTIFICIAL ENVIRONMENTS WITHIN COMPUTERS</a:t>
            </a:r>
          </a:p>
          <a:p>
            <a:pPr eaLnBrk="1" hangingPunct="1">
              <a:lnSpc>
                <a:spcPct val="80000"/>
              </a:lnSpc>
              <a:buFont typeface="Wingdings" pitchFamily="2" charset="2"/>
              <a:buNone/>
              <a:defRPr/>
            </a:pPr>
            <a:endParaRPr lang="en-GB" altLang="en-US" sz="1800" smtClean="0"/>
          </a:p>
          <a:p>
            <a:pPr eaLnBrk="1" hangingPunct="1">
              <a:lnSpc>
                <a:spcPct val="80000"/>
              </a:lnSpc>
              <a:defRPr/>
            </a:pPr>
            <a:r>
              <a:rPr lang="en-GB" altLang="en-US" sz="1800" smtClean="0"/>
              <a:t> ENTIRE SYSTEMS CAN BE RECREATED AND CAN THEN DYNAMICALLY EVOLVE AND GROW : SOMETIMES  CALLED </a:t>
            </a:r>
            <a:r>
              <a:rPr lang="en-GB" altLang="en-US" sz="1800" b="1" i="1" smtClean="0"/>
              <a:t>ARTIFICIAL LIFE</a:t>
            </a:r>
          </a:p>
          <a:p>
            <a:pPr eaLnBrk="1" hangingPunct="1">
              <a:lnSpc>
                <a:spcPct val="80000"/>
              </a:lnSpc>
              <a:buFont typeface="Wingdings" pitchFamily="2" charset="2"/>
              <a:buNone/>
              <a:defRPr/>
            </a:pPr>
            <a:endParaRPr lang="en-GB" altLang="en-US" sz="1800" b="1" i="1" smtClean="0"/>
          </a:p>
          <a:p>
            <a:pPr eaLnBrk="1" hangingPunct="1">
              <a:lnSpc>
                <a:spcPct val="80000"/>
              </a:lnSpc>
              <a:defRPr/>
            </a:pPr>
            <a:r>
              <a:rPr lang="en-GB" altLang="en-US" sz="1800" smtClean="0"/>
              <a:t>THESE ENVIRONMENTS MAY HAVE PURELY ARITIFICIAL AGENTS AND/OR CAN HAVE INTERFACES WITH HUMANS</a:t>
            </a:r>
          </a:p>
          <a:p>
            <a:pPr eaLnBrk="1" hangingPunct="1">
              <a:lnSpc>
                <a:spcPct val="80000"/>
              </a:lnSpc>
              <a:buFont typeface="Wingdings" pitchFamily="2" charset="2"/>
              <a:buNone/>
              <a:defRPr/>
            </a:pPr>
            <a:endParaRPr lang="en-GB" altLang="en-US" sz="1800" smtClean="0"/>
          </a:p>
          <a:p>
            <a:pPr eaLnBrk="1" hangingPunct="1">
              <a:lnSpc>
                <a:spcPct val="80000"/>
              </a:lnSpc>
              <a:defRPr/>
            </a:pPr>
            <a:r>
              <a:rPr lang="en-GB" altLang="en-US" sz="1800" smtClean="0"/>
              <a:t>EXAMPLES OF THIS AT A HIGH LEVEL OF SOPHISTICATION ARE COMPUTER GAMES</a:t>
            </a:r>
          </a:p>
          <a:p>
            <a:pPr eaLnBrk="1" hangingPunct="1">
              <a:lnSpc>
                <a:spcPct val="80000"/>
              </a:lnSpc>
              <a:buFont typeface="Wingdings" pitchFamily="2" charset="2"/>
              <a:buNone/>
              <a:defRPr/>
            </a:pPr>
            <a:endParaRPr lang="en-GB" altLang="en-US" sz="1800" smtClean="0"/>
          </a:p>
          <a:p>
            <a:pPr eaLnBrk="1" hangingPunct="1">
              <a:lnSpc>
                <a:spcPct val="80000"/>
              </a:lnSpc>
              <a:defRPr/>
            </a:pPr>
            <a:r>
              <a:rPr lang="en-GB" altLang="en-US" sz="1800" smtClean="0"/>
              <a:t>E-bay and use of ‘BOTs’ in Search Engines for lowest price</a:t>
            </a:r>
          </a:p>
          <a:p>
            <a:pPr eaLnBrk="1" hangingPunct="1">
              <a:lnSpc>
                <a:spcPct val="80000"/>
              </a:lnSpc>
              <a:buFont typeface="Wingdings" pitchFamily="2" charset="2"/>
              <a:buNone/>
              <a:defRPr/>
            </a:pPr>
            <a:endParaRPr lang="en-GB" altLang="en-US" sz="1800" smtClean="0"/>
          </a:p>
          <a:p>
            <a:pPr eaLnBrk="1" hangingPunct="1">
              <a:lnSpc>
                <a:spcPct val="80000"/>
              </a:lnSpc>
              <a:defRPr/>
            </a:pPr>
            <a:r>
              <a:rPr lang="en-GB" altLang="en-US" sz="1800" smtClean="0">
                <a:solidFill>
                  <a:srgbClr val="FF3300"/>
                </a:solidFill>
              </a:rPr>
              <a:t>THIS NEW TECHNOLOGY IS INCREASINGLY BEING ADOPTED FOR ECONOMIC MODELLING, MARKET AND POLICY DESIGN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To Date Game Theory Eschews Possibility of an Agent Considering a ‘Surprise’ or ‘Novel’ Action and in turn that he will be ‘Surprised’ and Face a Non-Listed Action    </a:t>
            </a:r>
            <a:endParaRPr lang="en-GB" sz="2800" dirty="0"/>
          </a:p>
        </p:txBody>
      </p:sp>
      <p:sp>
        <p:nvSpPr>
          <p:cNvPr id="4" name="Rectangle 3"/>
          <p:cNvSpPr/>
          <p:nvPr/>
        </p:nvSpPr>
        <p:spPr>
          <a:xfrm>
            <a:off x="179512" y="2073037"/>
            <a:ext cx="8964488" cy="4893647"/>
          </a:xfrm>
          <a:prstGeom prst="rect">
            <a:avLst/>
          </a:prstGeom>
        </p:spPr>
        <p:txBody>
          <a:bodyPr wrap="square">
            <a:spAutoFit/>
          </a:bodyPr>
          <a:lstStyle/>
          <a:p>
            <a:r>
              <a:rPr lang="en-GB" dirty="0"/>
              <a:t>The main point of departure between extant game theory and the above </a:t>
            </a:r>
            <a:r>
              <a:rPr lang="en-GB" dirty="0" err="1"/>
              <a:t>Gödelian</a:t>
            </a:r>
            <a:r>
              <a:rPr lang="en-GB" dirty="0"/>
              <a:t> logic of agents capable of </a:t>
            </a:r>
            <a:r>
              <a:rPr lang="en-GB" dirty="0" smtClean="0"/>
              <a:t>meta-analysis </a:t>
            </a:r>
            <a:r>
              <a:rPr lang="en-GB" dirty="0"/>
              <a:t>has been succinctly stated by Bhatt and </a:t>
            </a:r>
            <a:r>
              <a:rPr lang="en-GB" dirty="0" err="1"/>
              <a:t>Camerer</a:t>
            </a:r>
            <a:r>
              <a:rPr lang="en-GB" dirty="0"/>
              <a:t> (2005) as follows:  “</a:t>
            </a:r>
            <a:r>
              <a:rPr lang="en-GB" i="1" dirty="0">
                <a:solidFill>
                  <a:srgbClr val="FF0000"/>
                </a:solidFill>
              </a:rPr>
              <a:t>in a Nash equilibrium nobody is surprised about what others actually do, or what others believe, because strategies and beliefs are synchronized, presumably due to introspection, communication or learning.</a:t>
            </a:r>
            <a:r>
              <a:rPr lang="en-GB" dirty="0"/>
              <a:t>”  </a:t>
            </a:r>
            <a:endParaRPr lang="en-GB" dirty="0" smtClean="0"/>
          </a:p>
          <a:p>
            <a:r>
              <a:rPr lang="en-GB" dirty="0" smtClean="0"/>
              <a:t>What </a:t>
            </a:r>
            <a:r>
              <a:rPr lang="en-GB" dirty="0"/>
              <a:t>is missing in this statement is the </a:t>
            </a:r>
            <a:r>
              <a:rPr lang="en-GB" dirty="0" smtClean="0"/>
              <a:t>characterization </a:t>
            </a:r>
            <a:r>
              <a:rPr lang="en-GB" dirty="0"/>
              <a:t>of a Nash equilibrium in which players mutually and logically expect that they will need to surprise and be surprised in that novel actions follow. </a:t>
            </a:r>
            <a:endParaRPr lang="en-GB" dirty="0" smtClean="0"/>
          </a:p>
          <a:p>
            <a:endParaRPr lang="en-GB" dirty="0" smtClean="0"/>
          </a:p>
          <a:p>
            <a:r>
              <a:rPr lang="en-GB" dirty="0" smtClean="0"/>
              <a:t>Markose </a:t>
            </a:r>
            <a:r>
              <a:rPr lang="en-GB" dirty="0"/>
              <a:t>(</a:t>
            </a:r>
            <a:r>
              <a:rPr lang="en-GB" dirty="0" smtClean="0"/>
              <a:t>2013/15) </a:t>
            </a:r>
            <a:r>
              <a:rPr lang="en-GB" dirty="0"/>
              <a:t>paper is concerned with extending game theory to incorporate social </a:t>
            </a:r>
            <a:r>
              <a:rPr lang="en-GB" dirty="0" err="1" smtClean="0"/>
              <a:t>proteanism</a:t>
            </a:r>
            <a:r>
              <a:rPr lang="en-GB" dirty="0"/>
              <a:t> </a:t>
            </a:r>
            <a:r>
              <a:rPr lang="en-GB" dirty="0" smtClean="0"/>
              <a:t>: A Nash equilibrium in which agents are involved in a arms race of competitive innovation. </a:t>
            </a:r>
            <a:endParaRPr lang="en-GB" dirty="0"/>
          </a:p>
        </p:txBody>
      </p:sp>
      <p:sp>
        <p:nvSpPr>
          <p:cNvPr id="5" name="Slide Number Placeholder 4"/>
          <p:cNvSpPr>
            <a:spLocks noGrp="1"/>
          </p:cNvSpPr>
          <p:nvPr>
            <p:ph type="sldNum" sz="quarter" idx="12"/>
          </p:nvPr>
        </p:nvSpPr>
        <p:spPr/>
        <p:txBody>
          <a:bodyPr/>
          <a:lstStyle/>
          <a:p>
            <a:pPr>
              <a:defRPr/>
            </a:pPr>
            <a:fld id="{2022B424-7D64-4F3A-936E-3A20CE2846EB}" type="slidenum">
              <a:rPr lang="en-GB" smtClean="0"/>
              <a:pPr>
                <a:defRPr/>
              </a:pPr>
              <a:t>50</a:t>
            </a:fld>
            <a:endParaRPr lang="en-GB"/>
          </a:p>
        </p:txBody>
      </p:sp>
    </p:spTree>
    <p:extLst>
      <p:ext uri="{BB962C8B-B14F-4D97-AF65-F5344CB8AC3E}">
        <p14:creationId xmlns:p14="http://schemas.microsoft.com/office/powerpoint/2010/main" val="358017051"/>
      </p:ext>
    </p:extLst>
  </p:cSld>
  <p:clrMapOvr>
    <a:masterClrMapping/>
  </p:clrMapOvr>
  <p:transition advTm="1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p:txBody>
          <a:bodyPr/>
          <a:lstStyle/>
          <a:p>
            <a:pPr eaLnBrk="1" hangingPunct="1">
              <a:lnSpc>
                <a:spcPct val="80000"/>
              </a:lnSpc>
              <a:defRPr/>
            </a:pPr>
            <a:r>
              <a:rPr lang="en-GB" altLang="en-US" dirty="0" smtClean="0"/>
              <a:t>ACE </a:t>
            </a:r>
            <a:r>
              <a:rPr lang="en-GB" altLang="en-US" dirty="0"/>
              <a:t>is an exciting new field to get </a:t>
            </a:r>
            <a:r>
              <a:rPr lang="en-GB" altLang="en-US" dirty="0" smtClean="0"/>
              <a:t>into, essential for the 21 </a:t>
            </a:r>
            <a:r>
              <a:rPr lang="en-GB" altLang="en-US" dirty="0" err="1" smtClean="0"/>
              <a:t>st</a:t>
            </a:r>
            <a:r>
              <a:rPr lang="en-GB" altLang="en-US" dirty="0" smtClean="0"/>
              <a:t>  century</a:t>
            </a:r>
            <a:endParaRPr lang="en-GB" altLang="en-US" dirty="0"/>
          </a:p>
          <a:p>
            <a:pPr eaLnBrk="1" hangingPunct="1">
              <a:lnSpc>
                <a:spcPct val="80000"/>
              </a:lnSpc>
              <a:defRPr/>
            </a:pPr>
            <a:r>
              <a:rPr lang="en-GB" altLang="en-US" dirty="0"/>
              <a:t>You need to combine programming and Computer Science knowledge with Economics and Finance</a:t>
            </a:r>
          </a:p>
          <a:p>
            <a:pPr eaLnBrk="1" hangingPunct="1">
              <a:lnSpc>
                <a:spcPct val="80000"/>
              </a:lnSpc>
              <a:defRPr/>
            </a:pPr>
            <a:r>
              <a:rPr lang="en-GB" altLang="en-US" dirty="0" smtClean="0"/>
              <a:t>Current REF climate in UK does not permit such developments as ACE is not mainstream and cannot make it into </a:t>
            </a:r>
          </a:p>
          <a:p>
            <a:pPr eaLnBrk="1" hangingPunct="1">
              <a:lnSpc>
                <a:spcPct val="80000"/>
              </a:lnSpc>
              <a:defRPr/>
            </a:pPr>
            <a:r>
              <a:rPr lang="en-GB" altLang="en-US" dirty="0" smtClean="0"/>
              <a:t>Policy makers require urgent access to such tools but academic economists in UK are unable to deliver unless there is new training</a:t>
            </a:r>
          </a:p>
        </p:txBody>
      </p:sp>
    </p:spTree>
    <p:extLst>
      <p:ext uri="{BB962C8B-B14F-4D97-AF65-F5344CB8AC3E}">
        <p14:creationId xmlns:p14="http://schemas.microsoft.com/office/powerpoint/2010/main" val="2041948812"/>
      </p:ext>
    </p:extLst>
  </p:cSld>
  <p:clrMapOvr>
    <a:masterClrMapping/>
  </p:clrMapOvr>
  <p:transition advTm="10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ACE Micro-Economics ; Complexity Economics References</a:t>
            </a:r>
            <a:endParaRPr lang="en-GB" sz="3200" dirty="0"/>
          </a:p>
        </p:txBody>
      </p:sp>
      <p:sp>
        <p:nvSpPr>
          <p:cNvPr id="3" name="Content Placeholder 2"/>
          <p:cNvSpPr>
            <a:spLocks noGrp="1"/>
          </p:cNvSpPr>
          <p:nvPr>
            <p:ph idx="1"/>
          </p:nvPr>
        </p:nvSpPr>
        <p:spPr/>
        <p:txBody>
          <a:bodyPr/>
          <a:lstStyle/>
          <a:p>
            <a:r>
              <a:rPr lang="en-GB" sz="1600" dirty="0"/>
              <a:t>Markose S., Alentorn A., </a:t>
            </a:r>
            <a:r>
              <a:rPr lang="en-GB" sz="1600" dirty="0" err="1"/>
              <a:t>Koesrindartoto</a:t>
            </a:r>
            <a:r>
              <a:rPr lang="en-GB" sz="1600" dirty="0"/>
              <a:t> D., Allen P., Blythe P. and Grosso S., 2007,  “A smart market for passenger road transport (SMPRT) congestion: An application of computational mechanism design ”, </a:t>
            </a:r>
            <a:r>
              <a:rPr lang="en-GB" sz="1600" u="sng" dirty="0">
                <a:hlinkClick r:id="rId2"/>
              </a:rPr>
              <a:t>Journal of Economic Dynamics and Control</a:t>
            </a:r>
            <a:r>
              <a:rPr lang="en-GB" sz="1600" dirty="0"/>
              <a:t> , </a:t>
            </a:r>
            <a:r>
              <a:rPr lang="en-GB" sz="1600" u="sng" dirty="0">
                <a:hlinkClick r:id="rId3"/>
              </a:rPr>
              <a:t>Volume 31, Issue 6</a:t>
            </a:r>
            <a:r>
              <a:rPr lang="en-GB" sz="1600" dirty="0"/>
              <a:t>, June 2007, Pages 2001-2032 ,  ISSN: 0165-1889</a:t>
            </a:r>
            <a:r>
              <a:rPr lang="en-GB" sz="1600" dirty="0" smtClean="0"/>
              <a:t>.</a:t>
            </a:r>
          </a:p>
          <a:p>
            <a:pPr lvl="0"/>
            <a:r>
              <a:rPr lang="de-DE" sz="1600" dirty="0"/>
              <a:t>Markose S., Amadeo Alentorn and Andreas Krause </a:t>
            </a:r>
            <a:r>
              <a:rPr lang="de-DE" sz="1600" u="sng" dirty="0">
                <a:hlinkClick r:id="rId4"/>
              </a:rPr>
              <a:t>Dynamic Learning, Herding and Guru Effects in Networks (PDF 1.2 MB)</a:t>
            </a:r>
            <a:r>
              <a:rPr lang="de-DE" sz="1600" dirty="0"/>
              <a:t> , Sept 2004, The paper is also an Economics Department Working Paper, No. 582, Sept 2004.</a:t>
            </a:r>
            <a:endParaRPr lang="en-GB" sz="1600" dirty="0"/>
          </a:p>
          <a:p>
            <a:pPr lvl="0"/>
            <a:r>
              <a:rPr lang="de-DE" sz="1600" b="1" dirty="0"/>
              <a:t>Markose, S.</a:t>
            </a:r>
            <a:r>
              <a:rPr lang="en-US" sz="1600" b="1" dirty="0"/>
              <a:t>, J. </a:t>
            </a:r>
            <a:r>
              <a:rPr lang="en-US" sz="1600" b="1" dirty="0" err="1"/>
              <a:t>Arifovic</a:t>
            </a:r>
            <a:r>
              <a:rPr lang="en-US" sz="1600" b="1" dirty="0"/>
              <a:t> and S. Sunder,</a:t>
            </a:r>
            <a:r>
              <a:rPr lang="en-US" sz="1600" i="1" dirty="0"/>
              <a:t> </a:t>
            </a:r>
            <a:r>
              <a:rPr lang="en-US" sz="1600" dirty="0"/>
              <a:t>2007</a:t>
            </a:r>
            <a:r>
              <a:rPr lang="en-US" sz="1600" i="1" dirty="0"/>
              <a:t>, “</a:t>
            </a:r>
            <a:r>
              <a:rPr lang="en-US" sz="1600" u="sng" dirty="0">
                <a:hlinkClick r:id="rId5"/>
              </a:rPr>
              <a:t>Advances in Experimental and Agent-based Modelling: Asset Markets, Economic Networks, Computational Mechanism Design and Evolutionary Game Dynamics </a:t>
            </a:r>
            <a:r>
              <a:rPr lang="en-US" sz="1600" dirty="0"/>
              <a:t>”</a:t>
            </a:r>
            <a:r>
              <a:rPr lang="en-US" sz="1600" i="1" dirty="0"/>
              <a:t> ,J</a:t>
            </a:r>
            <a:r>
              <a:rPr lang="en-US" sz="1600" b="1" i="1" dirty="0"/>
              <a:t>ournal of Economic Dynamics and Control</a:t>
            </a:r>
            <a:r>
              <a:rPr lang="en-US" sz="1600" i="1" dirty="0"/>
              <a:t>,  Volume 31, Issue 6, pages 1801-1807. </a:t>
            </a:r>
            <a:r>
              <a:rPr lang="en-US" sz="1600" dirty="0"/>
              <a:t> </a:t>
            </a:r>
            <a:r>
              <a:rPr lang="en-US" sz="1600" u="sng" dirty="0">
                <a:hlinkClick r:id="rId6"/>
              </a:rPr>
              <a:t>Full Text + Links</a:t>
            </a:r>
            <a:r>
              <a:rPr lang="en-US" sz="1600" dirty="0"/>
              <a:t> | </a:t>
            </a:r>
            <a:r>
              <a:rPr lang="en-US" sz="1600" u="sng" dirty="0">
                <a:hlinkClick r:id="rId7"/>
              </a:rPr>
              <a:t>PDF (124 K)</a:t>
            </a:r>
            <a:r>
              <a:rPr lang="en-US" sz="1600" dirty="0"/>
              <a:t>  </a:t>
            </a:r>
            <a:endParaRPr lang="en-US" sz="1600" dirty="0" smtClean="0"/>
          </a:p>
          <a:p>
            <a:r>
              <a:rPr lang="en-US" sz="1600" dirty="0"/>
              <a:t>Markose, S.M,</a:t>
            </a:r>
            <a:r>
              <a:rPr lang="en-US" sz="1600" b="1" dirty="0"/>
              <a:t> </a:t>
            </a:r>
            <a:r>
              <a:rPr lang="en-US" sz="1600" dirty="0"/>
              <a:t>2005 , “Computability and Evolutionary Complexity : Markets as Complex Adaptive Systems (CAS)”,</a:t>
            </a:r>
            <a:r>
              <a:rPr lang="en-US" sz="1600" b="1" dirty="0"/>
              <a:t> </a:t>
            </a:r>
            <a:r>
              <a:rPr lang="en-US" sz="1600" b="1" i="1" dirty="0"/>
              <a:t>Economic Journal ,</a:t>
            </a:r>
            <a:r>
              <a:rPr lang="en-US" sz="1600" dirty="0"/>
              <a:t>vol.</a:t>
            </a:r>
            <a:r>
              <a:rPr lang="en-US" sz="1600" i="1" dirty="0"/>
              <a:t> </a:t>
            </a:r>
            <a:r>
              <a:rPr lang="en-US" sz="1600" dirty="0"/>
              <a:t>115, pp.F159-F192.</a:t>
            </a:r>
            <a:r>
              <a:rPr lang="en-US" sz="1600" b="1" dirty="0"/>
              <a:t> ISSN 0013-0133</a:t>
            </a:r>
            <a:endParaRPr lang="en-GB" sz="1600" b="1" dirty="0"/>
          </a:p>
          <a:p>
            <a:r>
              <a:rPr lang="en-GB" sz="1600" dirty="0" smtClean="0"/>
              <a:t> </a:t>
            </a:r>
            <a:r>
              <a:rPr lang="en-GB" sz="1600" b="1" dirty="0"/>
              <a:t>CCPs and Network Stability in OTC Derivative Markets </a:t>
            </a:r>
            <a:endParaRPr lang="en-GB" sz="1600" dirty="0"/>
          </a:p>
          <a:p>
            <a:pPr marL="0" indent="0">
              <a:buNone/>
            </a:pPr>
            <a:r>
              <a:rPr lang="en-GB" sz="1600" dirty="0"/>
              <a:t>Alex Heath, Gerard Kelly, Mark Manning, Sheri Markose and Ali Rais Shaghaghi </a:t>
            </a:r>
            <a:r>
              <a:rPr lang="en-GB" sz="1600" dirty="0" smtClean="0"/>
              <a:t>, Under Review </a:t>
            </a:r>
            <a:r>
              <a:rPr lang="en-GB" sz="1600" i="1" dirty="0" smtClean="0"/>
              <a:t> Journal of Financial Stability</a:t>
            </a:r>
          </a:p>
          <a:p>
            <a:pPr marL="0" indent="0">
              <a:buNone/>
            </a:pPr>
            <a:endParaRPr lang="en-GB" sz="1600" dirty="0" smtClean="0"/>
          </a:p>
          <a:p>
            <a:endParaRPr lang="en-GB" sz="1800" dirty="0"/>
          </a:p>
          <a:p>
            <a:endParaRPr lang="en-GB" sz="1800" dirty="0" smtClean="0"/>
          </a:p>
          <a:p>
            <a:endParaRPr lang="en-GB" sz="1800" dirty="0"/>
          </a:p>
        </p:txBody>
      </p:sp>
    </p:spTree>
    <p:extLst>
      <p:ext uri="{BB962C8B-B14F-4D97-AF65-F5344CB8AC3E}">
        <p14:creationId xmlns:p14="http://schemas.microsoft.com/office/powerpoint/2010/main" val="4194461868"/>
      </p:ext>
    </p:extLst>
  </p:cSld>
  <p:clrMapOvr>
    <a:masterClrMapping/>
  </p:clrMapOvr>
  <p:transition advTm="10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1"/>
          <p:cNvSpPr>
            <a:spLocks noChangeArrowheads="1"/>
          </p:cNvSpPr>
          <p:nvPr/>
        </p:nvSpPr>
        <p:spPr bwMode="auto">
          <a:xfrm>
            <a:off x="934065" y="228600"/>
            <a:ext cx="74676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i="1" dirty="0" smtClean="0"/>
              <a:t>References  Macro Prudential :</a:t>
            </a:r>
          </a:p>
          <a:p>
            <a:r>
              <a:rPr lang="en-GB" sz="2000" dirty="0" smtClean="0"/>
              <a:t>(1)</a:t>
            </a:r>
            <a:r>
              <a:rPr lang="en-US" sz="2000" dirty="0"/>
              <a:t> </a:t>
            </a:r>
            <a:r>
              <a:rPr lang="en-US" sz="2000" dirty="0" err="1"/>
              <a:t>Markose</a:t>
            </a:r>
            <a:r>
              <a:rPr lang="en-US" sz="2000" dirty="0"/>
              <a:t>, S.M  (2013) "Systemic Risk Analytics: A Data Driven Multi-Agent Financial Network (MAFN) Approach", </a:t>
            </a:r>
            <a:r>
              <a:rPr lang="en-US" sz="2000" i="1" dirty="0"/>
              <a:t>Journal of Banking Regulation</a:t>
            </a:r>
            <a:r>
              <a:rPr lang="en-US" sz="2000" dirty="0"/>
              <a:t> , Vol.14, 3/4, p.285-305, Special Issue on Regulatory Data and Systemic Risk Analytics.</a:t>
            </a:r>
            <a:endParaRPr lang="en-GB" sz="2000" dirty="0"/>
          </a:p>
          <a:p>
            <a:r>
              <a:rPr lang="en-US" dirty="0" smtClean="0"/>
              <a:t>(2)</a:t>
            </a:r>
            <a:r>
              <a:rPr lang="en-GB" i="1" dirty="0"/>
              <a:t> </a:t>
            </a:r>
            <a:r>
              <a:rPr lang="en-GB" i="1" dirty="0" err="1" smtClean="0"/>
              <a:t>Markose</a:t>
            </a:r>
            <a:r>
              <a:rPr lang="en-GB" i="1" dirty="0" smtClean="0"/>
              <a:t>, S. (2012) “</a:t>
            </a:r>
            <a:r>
              <a:rPr lang="en-US" i="1" dirty="0" smtClean="0"/>
              <a:t>Systemic </a:t>
            </a:r>
            <a:r>
              <a:rPr lang="en-US" i="1" dirty="0"/>
              <a:t>Risk From Global Financial Derivatives: A Network Analysis of Contagion and Its Mitigation With Super-Spreader </a:t>
            </a:r>
            <a:r>
              <a:rPr lang="en-US" i="1" dirty="0" smtClean="0"/>
              <a:t>Tax”, </a:t>
            </a:r>
            <a:r>
              <a:rPr lang="en-US" dirty="0"/>
              <a:t>November, IMF Working Paper No. 12/282, </a:t>
            </a:r>
            <a:endParaRPr lang="en-GB" dirty="0"/>
          </a:p>
          <a:p>
            <a:r>
              <a:rPr lang="en-GB" dirty="0" smtClean="0"/>
              <a:t>(3)</a:t>
            </a:r>
            <a:r>
              <a:rPr lang="en-US" dirty="0" smtClean="0"/>
              <a:t> Markose, S., S. Giansante, and A. Shaghaghi, (2012), “Too Interconnected To Fail Financial Network of U.S. CDS Market: Topological Fragility and Systemic Risk”, </a:t>
            </a:r>
            <a:r>
              <a:rPr lang="en-US" i="1" dirty="0" smtClean="0"/>
              <a:t> </a:t>
            </a:r>
            <a:r>
              <a:rPr lang="en-US" b="1" i="1" dirty="0" smtClean="0"/>
              <a:t>Journal of Economic Behavior and Organization</a:t>
            </a:r>
            <a:r>
              <a:rPr lang="en-US" i="1" dirty="0" smtClean="0"/>
              <a:t>, </a:t>
            </a:r>
            <a:r>
              <a:rPr lang="en-GB" u="sng" dirty="0" smtClean="0">
                <a:hlinkClick r:id="rId3" tooltip="Go to table of contents for this volume/issue"/>
              </a:rPr>
              <a:t>Volume 83, Issue 3</a:t>
            </a:r>
            <a:r>
              <a:rPr lang="en-GB" dirty="0" smtClean="0"/>
              <a:t>, August 2012, P627-646  </a:t>
            </a:r>
            <a:br>
              <a:rPr lang="en-GB" dirty="0" smtClean="0"/>
            </a:br>
            <a:r>
              <a:rPr lang="en-GB" u="sng" dirty="0" smtClean="0">
                <a:hlinkClick r:id="rId4"/>
              </a:rPr>
              <a:t>http://www.sciencedirect.com/science/article/pii/S0167268112001254</a:t>
            </a:r>
            <a:endParaRPr lang="en-GB" dirty="0" smtClean="0"/>
          </a:p>
          <a:p>
            <a:r>
              <a:rPr lang="en-GB" b="1" dirty="0" smtClean="0"/>
              <a:t>(</a:t>
            </a:r>
            <a:r>
              <a:rPr lang="en-GB" dirty="0" smtClean="0"/>
              <a:t>3)Multi-Agent </a:t>
            </a:r>
            <a:r>
              <a:rPr lang="en-GB" dirty="0"/>
              <a:t>Financial Network (MAFN) Model of US Collateralized Debt Obligations (CDO): Regulatory Capital Arbitrage, Negative CDS Carry Trade and Systemic Risk </a:t>
            </a:r>
            <a:r>
              <a:rPr lang="en-GB" dirty="0" smtClean="0"/>
              <a:t>Analysis, Sheri </a:t>
            </a:r>
            <a:r>
              <a:rPr lang="en-GB" dirty="0"/>
              <a:t>M. Markose, Bewaji </a:t>
            </a:r>
            <a:r>
              <a:rPr lang="en-GB" dirty="0" smtClean="0"/>
              <a:t>Oluwasegun </a:t>
            </a:r>
            <a:r>
              <a:rPr lang="en-GB" dirty="0"/>
              <a:t>and Simone </a:t>
            </a:r>
            <a:r>
              <a:rPr lang="en-GB" dirty="0" smtClean="0"/>
              <a:t>Giansante, Chapter </a:t>
            </a:r>
            <a:r>
              <a:rPr lang="en-GB" dirty="0"/>
              <a:t>in </a:t>
            </a:r>
            <a:r>
              <a:rPr lang="en-GB" i="1" u="sng" dirty="0"/>
              <a:t>Simulation in Computational Finance and Economics: Tools and Emerging Applications  </a:t>
            </a:r>
            <a:r>
              <a:rPr lang="en-GB" b="1" i="1" dirty="0"/>
              <a:t> Editor(s):  </a:t>
            </a:r>
            <a:r>
              <a:rPr lang="en-GB" i="1" dirty="0"/>
              <a:t>Alexandrova-Kabadjova B., S. Martinez-Jaramillo, A. L. Garcia-</a:t>
            </a:r>
            <a:r>
              <a:rPr lang="en-GB" i="1" dirty="0" err="1"/>
              <a:t>Almanza</a:t>
            </a:r>
            <a:r>
              <a:rPr lang="en-GB" i="1" dirty="0"/>
              <a:t>, E. Tsang, </a:t>
            </a:r>
            <a:r>
              <a:rPr lang="en-US" dirty="0"/>
              <a:t>IGI Global, August 2012.</a:t>
            </a:r>
            <a:endParaRPr lang="en-GB" dirty="0"/>
          </a:p>
          <a:p>
            <a:r>
              <a:rPr lang="en-GB" dirty="0" smtClean="0">
                <a:hlinkClick r:id="rId5"/>
              </a:rPr>
              <a:t>http</a:t>
            </a:r>
            <a:r>
              <a:rPr lang="en-GB" dirty="0">
                <a:hlinkClick r:id="rId5"/>
              </a:rPr>
              <a:t>://www.acefinmod.com/CDS1.html</a:t>
            </a:r>
            <a:endParaRPr lang="en-GB" dirty="0"/>
          </a:p>
          <a:p>
            <a:endParaRPr lang="it-IT" dirty="0">
              <a:solidFill>
                <a:srgbClr val="990099"/>
              </a:solidFill>
            </a:endParaRPr>
          </a:p>
        </p:txBody>
      </p:sp>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BD18254_"/>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8893175" cy="652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12"/>
          <p:cNvSpPr txBox="1">
            <a:spLocks noChangeArrowheads="1"/>
          </p:cNvSpPr>
          <p:nvPr/>
        </p:nvSpPr>
        <p:spPr bwMode="auto">
          <a:xfrm>
            <a:off x="1547813" y="476250"/>
            <a:ext cx="6480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altLang="en-US"/>
          </a:p>
        </p:txBody>
      </p:sp>
      <p:sp>
        <p:nvSpPr>
          <p:cNvPr id="22532" name="Text Box 16"/>
          <p:cNvSpPr txBox="1">
            <a:spLocks noChangeArrowheads="1"/>
          </p:cNvSpPr>
          <p:nvPr/>
        </p:nvSpPr>
        <p:spPr bwMode="auto">
          <a:xfrm>
            <a:off x="1763713" y="2852738"/>
            <a:ext cx="5040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altLang="en-US"/>
          </a:p>
        </p:txBody>
      </p:sp>
      <p:sp>
        <p:nvSpPr>
          <p:cNvPr id="22533" name="Text Box 17"/>
          <p:cNvSpPr txBox="1">
            <a:spLocks noChangeArrowheads="1"/>
          </p:cNvSpPr>
          <p:nvPr/>
        </p:nvSpPr>
        <p:spPr bwMode="auto">
          <a:xfrm rot="-1185403">
            <a:off x="5702300" y="1992313"/>
            <a:ext cx="27368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altLang="en-US"/>
              <a:t>Interdisciplinary Edifice of Complexity Studies: Physics,Biology and Evolution,Population,Society and Markets</a:t>
            </a:r>
          </a:p>
        </p:txBody>
      </p:sp>
      <p:sp>
        <p:nvSpPr>
          <p:cNvPr id="22534" name="Text Box 18"/>
          <p:cNvSpPr txBox="1">
            <a:spLocks noChangeArrowheads="1"/>
          </p:cNvSpPr>
          <p:nvPr/>
        </p:nvSpPr>
        <p:spPr bwMode="auto">
          <a:xfrm>
            <a:off x="250825" y="3933825"/>
            <a:ext cx="20177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altLang="en-US"/>
              <a:t>Advances in Maths of Computation: Godel-Turing-Post</a:t>
            </a:r>
          </a:p>
        </p:txBody>
      </p:sp>
      <p:sp>
        <p:nvSpPr>
          <p:cNvPr id="22535" name="Text Box 19"/>
          <p:cNvSpPr txBox="1">
            <a:spLocks noChangeArrowheads="1"/>
          </p:cNvSpPr>
          <p:nvPr/>
        </p:nvSpPr>
        <p:spPr bwMode="auto">
          <a:xfrm>
            <a:off x="6084888" y="333375"/>
            <a:ext cx="2735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altLang="en-US"/>
              <a:t>The ACE Revolution:Foundations</a:t>
            </a:r>
          </a:p>
        </p:txBody>
      </p:sp>
      <p:sp>
        <p:nvSpPr>
          <p:cNvPr id="22536" name="Text Box 20"/>
          <p:cNvSpPr txBox="1">
            <a:spLocks noChangeArrowheads="1"/>
          </p:cNvSpPr>
          <p:nvPr/>
        </p:nvSpPr>
        <p:spPr bwMode="auto">
          <a:xfrm>
            <a:off x="6372225" y="4365625"/>
            <a:ext cx="277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altLang="en-US"/>
          </a:p>
        </p:txBody>
      </p:sp>
      <p:sp>
        <p:nvSpPr>
          <p:cNvPr id="22537" name="Text Box 21"/>
          <p:cNvSpPr txBox="1">
            <a:spLocks noChangeArrowheads="1"/>
          </p:cNvSpPr>
          <p:nvPr/>
        </p:nvSpPr>
        <p:spPr bwMode="auto">
          <a:xfrm>
            <a:off x="6372225" y="4076700"/>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altLang="en-US"/>
          </a:p>
        </p:txBody>
      </p:sp>
      <p:sp>
        <p:nvSpPr>
          <p:cNvPr id="22538" name="Text Box 22"/>
          <p:cNvSpPr txBox="1">
            <a:spLocks noChangeArrowheads="1"/>
          </p:cNvSpPr>
          <p:nvPr/>
        </p:nvSpPr>
        <p:spPr bwMode="auto">
          <a:xfrm>
            <a:off x="6516688" y="3933825"/>
            <a:ext cx="23764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GB" altLang="en-US"/>
              <a:t>Advances in Computer Hardware and Software leading to artificial worlds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7"/>
          <p:cNvSpPr txBox="1">
            <a:spLocks noChangeArrowheads="1"/>
          </p:cNvSpPr>
          <p:nvPr/>
        </p:nvSpPr>
        <p:spPr bwMode="auto">
          <a:xfrm>
            <a:off x="250825" y="1989138"/>
            <a:ext cx="3311525" cy="33877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dirty="0"/>
              <a:t> </a:t>
            </a:r>
            <a:r>
              <a:rPr lang="en-GB" altLang="en-US" dirty="0" err="1"/>
              <a:t>I.Markets</a:t>
            </a:r>
            <a:r>
              <a:rPr lang="en-GB" altLang="en-US" dirty="0"/>
              <a:t> As Complex Adaptive</a:t>
            </a:r>
          </a:p>
          <a:p>
            <a:pPr eaLnBrk="1" hangingPunct="1"/>
            <a:r>
              <a:rPr lang="en-GB" altLang="en-US" dirty="0"/>
              <a:t>Systems (CAS)</a:t>
            </a:r>
          </a:p>
          <a:p>
            <a:pPr eaLnBrk="1" hangingPunct="1"/>
            <a:r>
              <a:rPr lang="en-GB" altLang="en-US" dirty="0"/>
              <a:t>Absence of Command and</a:t>
            </a:r>
          </a:p>
          <a:p>
            <a:pPr eaLnBrk="1" hangingPunct="1"/>
            <a:r>
              <a:rPr lang="en-GB" altLang="en-US" dirty="0"/>
              <a:t>Control vs. Self Organization</a:t>
            </a:r>
          </a:p>
          <a:p>
            <a:pPr eaLnBrk="1" hangingPunct="1"/>
            <a:r>
              <a:rPr lang="en-GB" altLang="en-US" dirty="0">
                <a:sym typeface="Symbol" pitchFamily="18" charset="2"/>
              </a:rPr>
              <a:t>Dynamics from large</a:t>
            </a:r>
          </a:p>
          <a:p>
            <a:pPr eaLnBrk="1" hangingPunct="1"/>
            <a:r>
              <a:rPr lang="en-GB" altLang="en-US" dirty="0">
                <a:sym typeface="Symbol" pitchFamily="18" charset="2"/>
              </a:rPr>
              <a:t>Numbers of interacting agents</a:t>
            </a:r>
          </a:p>
          <a:p>
            <a:pPr eaLnBrk="1" hangingPunct="1"/>
            <a:r>
              <a:rPr lang="en-GB" altLang="en-US" dirty="0">
                <a:sym typeface="Symbol" pitchFamily="18" charset="2"/>
              </a:rPr>
              <a:t></a:t>
            </a:r>
            <a:r>
              <a:rPr lang="en-GB" altLang="en-US" dirty="0" err="1">
                <a:sym typeface="Symbol" pitchFamily="18" charset="2"/>
              </a:rPr>
              <a:t>Examples:Innovation;Cities</a:t>
            </a:r>
            <a:r>
              <a:rPr lang="en-GB" altLang="en-US" dirty="0">
                <a:sym typeface="Symbol" pitchFamily="18" charset="2"/>
              </a:rPr>
              <a:t> and transport</a:t>
            </a:r>
          </a:p>
          <a:p>
            <a:pPr eaLnBrk="1" hangingPunct="1"/>
            <a:r>
              <a:rPr lang="en-GB" altLang="en-US" dirty="0">
                <a:sym typeface="Symbol" pitchFamily="18" charset="2"/>
              </a:rPr>
              <a:t>Social and Economic </a:t>
            </a:r>
            <a:r>
              <a:rPr lang="en-GB" altLang="en-US" dirty="0" err="1">
                <a:sym typeface="Symbol" pitchFamily="18" charset="2"/>
              </a:rPr>
              <a:t>Networks,Stock</a:t>
            </a:r>
            <a:r>
              <a:rPr lang="en-GB" altLang="en-US" dirty="0">
                <a:sym typeface="Symbol" pitchFamily="18" charset="2"/>
              </a:rPr>
              <a:t> market phenomena</a:t>
            </a:r>
          </a:p>
        </p:txBody>
      </p:sp>
      <p:sp>
        <p:nvSpPr>
          <p:cNvPr id="23555" name="Text Box 19"/>
          <p:cNvSpPr txBox="1">
            <a:spLocks noChangeArrowheads="1"/>
          </p:cNvSpPr>
          <p:nvPr/>
        </p:nvSpPr>
        <p:spPr bwMode="auto">
          <a:xfrm>
            <a:off x="3635375" y="404813"/>
            <a:ext cx="2233613"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a:t>Application of ACE</a:t>
            </a:r>
            <a:endParaRPr lang="en-GB" altLang="en-US">
              <a:sym typeface="Symbol" pitchFamily="18" charset="2"/>
            </a:endParaRPr>
          </a:p>
        </p:txBody>
      </p:sp>
      <p:sp>
        <p:nvSpPr>
          <p:cNvPr id="23556" name="Text Box 20"/>
          <p:cNvSpPr txBox="1">
            <a:spLocks noChangeArrowheads="1"/>
          </p:cNvSpPr>
          <p:nvPr/>
        </p:nvSpPr>
        <p:spPr bwMode="auto">
          <a:xfrm>
            <a:off x="3779838" y="2060575"/>
            <a:ext cx="3024187" cy="2838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dirty="0" err="1">
                <a:sym typeface="Symbol" pitchFamily="18" charset="2"/>
              </a:rPr>
              <a:t>II:Market</a:t>
            </a:r>
            <a:r>
              <a:rPr lang="en-GB" altLang="en-US" dirty="0">
                <a:sym typeface="Symbol" pitchFamily="18" charset="2"/>
              </a:rPr>
              <a:t> Design</a:t>
            </a:r>
          </a:p>
          <a:p>
            <a:pPr eaLnBrk="1" hangingPunct="1"/>
            <a:r>
              <a:rPr lang="en-GB" altLang="en-US" dirty="0">
                <a:sym typeface="Symbol" pitchFamily="18" charset="2"/>
              </a:rPr>
              <a:t>Examples Trading Platform, </a:t>
            </a:r>
          </a:p>
          <a:p>
            <a:pPr eaLnBrk="1" hangingPunct="1"/>
            <a:r>
              <a:rPr lang="en-GB" altLang="en-US" dirty="0">
                <a:sym typeface="Symbol" pitchFamily="18" charset="2"/>
              </a:rPr>
              <a:t>Cap and Trade Systems</a:t>
            </a:r>
          </a:p>
          <a:p>
            <a:pPr eaLnBrk="1" hangingPunct="1"/>
            <a:r>
              <a:rPr lang="en-GB" altLang="en-US" dirty="0">
                <a:sym typeface="Symbol" pitchFamily="18" charset="2"/>
              </a:rPr>
              <a:t>Pollution Markets</a:t>
            </a:r>
          </a:p>
          <a:p>
            <a:pPr eaLnBrk="1" hangingPunct="1"/>
            <a:r>
              <a:rPr lang="en-GB" altLang="en-US" dirty="0">
                <a:sym typeface="Symbol" pitchFamily="18" charset="2"/>
              </a:rPr>
              <a:t>Congestion Markets</a:t>
            </a:r>
          </a:p>
          <a:p>
            <a:pPr eaLnBrk="1" hangingPunct="1"/>
            <a:r>
              <a:rPr lang="en-GB" altLang="en-US" dirty="0">
                <a:sym typeface="Symbol" pitchFamily="18" charset="2"/>
              </a:rPr>
              <a:t>Computational </a:t>
            </a:r>
            <a:r>
              <a:rPr lang="en-GB" altLang="en-US" dirty="0" err="1">
                <a:sym typeface="Symbol" pitchFamily="18" charset="2"/>
              </a:rPr>
              <a:t>Testbedding</a:t>
            </a:r>
            <a:r>
              <a:rPr lang="en-GB" altLang="en-US" dirty="0">
                <a:sym typeface="Symbol" pitchFamily="18" charset="2"/>
              </a:rPr>
              <a:t> and wind tunnel tests</a:t>
            </a:r>
          </a:p>
          <a:p>
            <a:pPr eaLnBrk="1" hangingPunct="1"/>
            <a:r>
              <a:rPr lang="en-GB" altLang="en-US" dirty="0">
                <a:sym typeface="Symbol" pitchFamily="18" charset="2"/>
              </a:rPr>
              <a:t>Combine with human experiments</a:t>
            </a:r>
          </a:p>
          <a:p>
            <a:pPr eaLnBrk="1" hangingPunct="1"/>
            <a:r>
              <a:rPr lang="en-GB" altLang="en-US" dirty="0">
                <a:sym typeface="Symbol" pitchFamily="18" charset="2"/>
              </a:rPr>
              <a:t>**Experiments in real time</a:t>
            </a:r>
          </a:p>
        </p:txBody>
      </p:sp>
      <p:sp>
        <p:nvSpPr>
          <p:cNvPr id="23557" name="Text Box 22"/>
          <p:cNvSpPr txBox="1">
            <a:spLocks noChangeArrowheads="1"/>
          </p:cNvSpPr>
          <p:nvPr/>
        </p:nvSpPr>
        <p:spPr bwMode="auto">
          <a:xfrm>
            <a:off x="7235825" y="2060575"/>
            <a:ext cx="1692275" cy="45243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dirty="0" err="1">
                <a:sym typeface="Symbol" pitchFamily="18" charset="2"/>
              </a:rPr>
              <a:t>III.Policy</a:t>
            </a:r>
            <a:r>
              <a:rPr lang="en-GB" altLang="en-US" dirty="0">
                <a:sym typeface="Symbol" pitchFamily="18" charset="2"/>
              </a:rPr>
              <a:t> </a:t>
            </a:r>
            <a:r>
              <a:rPr lang="en-GB" altLang="en-US" dirty="0" smtClean="0">
                <a:sym typeface="Symbol" pitchFamily="18" charset="2"/>
              </a:rPr>
              <a:t>Design</a:t>
            </a:r>
          </a:p>
          <a:p>
            <a:pPr eaLnBrk="1" hangingPunct="1"/>
            <a:r>
              <a:rPr lang="en-GB" altLang="en-US" dirty="0" smtClean="0">
                <a:sym typeface="Symbol" pitchFamily="18" charset="2"/>
              </a:rPr>
              <a:t>Not Equation driven hence</a:t>
            </a:r>
            <a:endParaRPr lang="en-GB" altLang="en-US" dirty="0">
              <a:sym typeface="Symbol" pitchFamily="18" charset="2"/>
            </a:endParaRPr>
          </a:p>
          <a:p>
            <a:pPr eaLnBrk="1" hangingPunct="1"/>
            <a:r>
              <a:rPr lang="en-GB" altLang="en-US" dirty="0">
                <a:sym typeface="Symbol" pitchFamily="18" charset="2"/>
              </a:rPr>
              <a:t>a</a:t>
            </a:r>
            <a:r>
              <a:rPr lang="en-GB" altLang="en-US" dirty="0" smtClean="0">
                <a:sym typeface="Symbol" pitchFamily="18" charset="2"/>
              </a:rPr>
              <a:t>voids </a:t>
            </a:r>
            <a:r>
              <a:rPr lang="en-GB" altLang="en-US" dirty="0">
                <a:sym typeface="Symbol" pitchFamily="18" charset="2"/>
              </a:rPr>
              <a:t>Lucas Critique of Econometric models</a:t>
            </a:r>
          </a:p>
          <a:p>
            <a:pPr eaLnBrk="1" hangingPunct="1"/>
            <a:r>
              <a:rPr lang="en-GB" altLang="en-US" dirty="0" smtClean="0">
                <a:sym typeface="Symbol" pitchFamily="18" charset="2"/>
              </a:rPr>
              <a:t>#Check </a:t>
            </a:r>
            <a:r>
              <a:rPr lang="en-GB" altLang="en-US" dirty="0">
                <a:sym typeface="Symbol" pitchFamily="18" charset="2"/>
              </a:rPr>
              <a:t>out unintended consequences of bad policy </a:t>
            </a:r>
            <a:r>
              <a:rPr lang="en-GB" altLang="en-US" dirty="0" smtClean="0">
                <a:sym typeface="Symbol" pitchFamily="18" charset="2"/>
              </a:rPr>
              <a:t>with perverse incentives</a:t>
            </a:r>
            <a:endParaRPr lang="en-GB" altLang="en-US" dirty="0">
              <a:sym typeface="Symbol" pitchFamily="18" charset="2"/>
            </a:endParaRPr>
          </a:p>
          <a:p>
            <a:pPr eaLnBrk="1" hangingPunct="1"/>
            <a:r>
              <a:rPr lang="en-GB" altLang="en-US" dirty="0">
                <a:sym typeface="Symbol" pitchFamily="18" charset="2"/>
              </a:rPr>
              <a:t>**Experiments</a:t>
            </a:r>
          </a:p>
          <a:p>
            <a:pPr eaLnBrk="1" hangingPunct="1"/>
            <a:r>
              <a:rPr lang="en-GB" altLang="en-US" dirty="0">
                <a:sym typeface="Symbol" pitchFamily="18" charset="2"/>
              </a:rPr>
              <a:t>In real time </a:t>
            </a:r>
          </a:p>
        </p:txBody>
      </p:sp>
      <p:grpSp>
        <p:nvGrpSpPr>
          <p:cNvPr id="23558" name="Group 26"/>
          <p:cNvGrpSpPr>
            <a:grpSpLocks/>
          </p:cNvGrpSpPr>
          <p:nvPr/>
        </p:nvGrpSpPr>
        <p:grpSpPr bwMode="auto">
          <a:xfrm>
            <a:off x="1547813" y="1052513"/>
            <a:ext cx="6553200" cy="863600"/>
            <a:chOff x="975" y="663"/>
            <a:chExt cx="4128" cy="544"/>
          </a:xfrm>
        </p:grpSpPr>
        <p:sp>
          <p:nvSpPr>
            <p:cNvPr id="23559" name="Freeform 23"/>
            <p:cNvSpPr>
              <a:spLocks/>
            </p:cNvSpPr>
            <p:nvPr/>
          </p:nvSpPr>
          <p:spPr bwMode="auto">
            <a:xfrm>
              <a:off x="975" y="663"/>
              <a:ext cx="4128" cy="544"/>
            </a:xfrm>
            <a:custGeom>
              <a:avLst/>
              <a:gdLst>
                <a:gd name="T0" fmla="*/ 0 w 4128"/>
                <a:gd name="T1" fmla="*/ 499 h 544"/>
                <a:gd name="T2" fmla="*/ 0 w 4128"/>
                <a:gd name="T3" fmla="*/ 0 h 544"/>
                <a:gd name="T4" fmla="*/ 4128 w 4128"/>
                <a:gd name="T5" fmla="*/ 0 h 544"/>
                <a:gd name="T6" fmla="*/ 4128 w 4128"/>
                <a:gd name="T7" fmla="*/ 544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544">
                  <a:moveTo>
                    <a:pt x="0" y="499"/>
                  </a:moveTo>
                  <a:lnTo>
                    <a:pt x="0" y="0"/>
                  </a:lnTo>
                  <a:lnTo>
                    <a:pt x="4128" y="0"/>
                  </a:lnTo>
                  <a:lnTo>
                    <a:pt x="4128" y="544"/>
                  </a:lnTo>
                </a:path>
              </a:pathLst>
            </a:custGeom>
            <a:noFill/>
            <a:ln w="25400">
              <a:solidFill>
                <a:srgbClr val="FFFF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60" name="Line 24"/>
            <p:cNvSpPr>
              <a:spLocks noChangeShapeType="1"/>
            </p:cNvSpPr>
            <p:nvPr/>
          </p:nvSpPr>
          <p:spPr bwMode="auto">
            <a:xfrm>
              <a:off x="3061" y="663"/>
              <a:ext cx="0" cy="499"/>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GB" altLang="en-US" i="1" dirty="0" smtClean="0"/>
              <a:t>Who or what are Agents in ACE Simulations?</a:t>
            </a:r>
          </a:p>
        </p:txBody>
      </p:sp>
      <p:sp>
        <p:nvSpPr>
          <p:cNvPr id="153603" name="Rectangle 3"/>
          <p:cNvSpPr>
            <a:spLocks noGrp="1" noChangeArrowheads="1"/>
          </p:cNvSpPr>
          <p:nvPr>
            <p:ph type="body" idx="1"/>
          </p:nvPr>
        </p:nvSpPr>
        <p:spPr/>
        <p:txBody>
          <a:bodyPr/>
          <a:lstStyle/>
          <a:p>
            <a:pPr eaLnBrk="1" hangingPunct="1">
              <a:lnSpc>
                <a:spcPct val="80000"/>
              </a:lnSpc>
              <a:defRPr/>
            </a:pPr>
            <a:r>
              <a:rPr lang="en-GB" altLang="en-US" sz="2400" dirty="0" smtClean="0"/>
              <a:t>Agents are computer programs with varying degrees of autonomy and/or computational intelligence</a:t>
            </a:r>
          </a:p>
          <a:p>
            <a:pPr eaLnBrk="1" hangingPunct="1">
              <a:lnSpc>
                <a:spcPct val="80000"/>
              </a:lnSpc>
              <a:defRPr/>
            </a:pPr>
            <a:r>
              <a:rPr lang="en-GB" altLang="en-US" sz="2400" dirty="0" smtClean="0"/>
              <a:t>Agents can have fixed simple decision rules or have full powers of adaptive algorithms with capacity of self-referential calculation; evolutionary learning like </a:t>
            </a:r>
            <a:r>
              <a:rPr lang="en-GB" altLang="en-US" sz="2400" dirty="0" err="1" smtClean="0"/>
              <a:t>Erev</a:t>
            </a:r>
            <a:r>
              <a:rPr lang="en-GB" altLang="en-US" sz="2400" dirty="0" smtClean="0"/>
              <a:t>-Roth Reinforcement Learning; Genetic Algorithms </a:t>
            </a:r>
          </a:p>
          <a:p>
            <a:pPr eaLnBrk="1" hangingPunct="1">
              <a:lnSpc>
                <a:spcPct val="80000"/>
              </a:lnSpc>
              <a:defRPr/>
            </a:pPr>
            <a:r>
              <a:rPr lang="en-GB" altLang="en-US" sz="2400" dirty="0" smtClean="0"/>
              <a:t>In traditional economics agents are assumed to have full rationality and that efficiency of the system as whole is meant to reflect this. This could be a mistaken view</a:t>
            </a:r>
          </a:p>
          <a:p>
            <a:pPr eaLnBrk="1" hangingPunct="1">
              <a:lnSpc>
                <a:spcPct val="80000"/>
              </a:lnSpc>
              <a:defRPr/>
            </a:pPr>
            <a:r>
              <a:rPr lang="en-GB" altLang="en-US" sz="2400" dirty="0" smtClean="0"/>
              <a:t>Structures/Topology, Data driven meaning nodes characterized by micro data from census reports, balance sheets </a:t>
            </a:r>
            <a:r>
              <a:rPr lang="en-GB" altLang="en-US" sz="2400" dirty="0" err="1" smtClean="0"/>
              <a:t>etc</a:t>
            </a:r>
            <a:r>
              <a:rPr lang="en-GB" altLang="en-US" sz="2400" dirty="0" smtClean="0"/>
              <a:t> , Holistic Data Visualization: Model </a:t>
            </a:r>
            <a:r>
              <a:rPr lang="en-GB" altLang="en-US" sz="2400" dirty="0" err="1" smtClean="0"/>
              <a:t>Verite</a:t>
            </a:r>
            <a:endParaRPr lang="en-GB" altLang="en-US" sz="2400" dirty="0" smtClean="0"/>
          </a:p>
          <a:p>
            <a:pPr eaLnBrk="1" hangingPunct="1">
              <a:lnSpc>
                <a:spcPct val="80000"/>
              </a:lnSpc>
              <a:defRPr/>
            </a:pPr>
            <a:endParaRPr lang="en-GB" altLang="en-US"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GB" altLang="en-US" sz="4000" smtClean="0"/>
              <a:t>Agent based vs. Analytical models</a:t>
            </a:r>
          </a:p>
        </p:txBody>
      </p:sp>
      <p:sp>
        <p:nvSpPr>
          <p:cNvPr id="192515" name="Rectangle 3"/>
          <p:cNvSpPr>
            <a:spLocks noGrp="1" noChangeArrowheads="1"/>
          </p:cNvSpPr>
          <p:nvPr>
            <p:ph type="body" idx="1"/>
          </p:nvPr>
        </p:nvSpPr>
        <p:spPr/>
        <p:txBody>
          <a:bodyPr/>
          <a:lstStyle/>
          <a:p>
            <a:pPr marL="609600" indent="-609600" eaLnBrk="1" hangingPunct="1">
              <a:lnSpc>
                <a:spcPct val="80000"/>
              </a:lnSpc>
              <a:defRPr/>
            </a:pPr>
            <a:r>
              <a:rPr lang="en-GB" altLang="en-US" sz="2000" smtClean="0"/>
              <a:t>Analytical models make simplifying assumptions: The representative agent ; </a:t>
            </a:r>
            <a:r>
              <a:rPr lang="en-GB" altLang="en-US" sz="2400" smtClean="0"/>
              <a:t>equal size banks with equal size payments</a:t>
            </a:r>
          </a:p>
          <a:p>
            <a:pPr marL="990600" lvl="1" indent="-519113" eaLnBrk="1" hangingPunct="1">
              <a:lnSpc>
                <a:spcPct val="80000"/>
              </a:lnSpc>
              <a:defRPr/>
            </a:pPr>
            <a:endParaRPr lang="en-GB" altLang="en-US" sz="2000" smtClean="0"/>
          </a:p>
          <a:p>
            <a:pPr marL="609600" indent="-609600" eaLnBrk="1" hangingPunct="1">
              <a:lnSpc>
                <a:spcPct val="80000"/>
              </a:lnSpc>
              <a:defRPr/>
            </a:pPr>
            <a:r>
              <a:rPr lang="en-GB" altLang="en-US" sz="2000" smtClean="0"/>
              <a:t>Agent based models can process and run data in real time and can simulate a system in </a:t>
            </a:r>
            <a:r>
              <a:rPr lang="en-GB" altLang="en-US" sz="2000" i="1" smtClean="0"/>
              <a:t>“model vérité”</a:t>
            </a:r>
            <a:r>
              <a:rPr lang="en-GB" altLang="en-US" sz="2000" smtClean="0"/>
              <a:t> to replicate its structural features and perform “wind tunnel” tests.  Eg. Of Interbank large value payments Simulator : ¼ of a country’s GNP goes through the system </a:t>
            </a:r>
            <a:r>
              <a:rPr lang="en-GB" altLang="en-US" sz="2000" i="1" smtClean="0"/>
              <a:t>daily.</a:t>
            </a:r>
            <a:endParaRPr lang="en-GB" altLang="en-US" sz="2000" smtClean="0"/>
          </a:p>
          <a:p>
            <a:pPr marL="609600" indent="-609600" eaLnBrk="1" hangingPunct="1">
              <a:lnSpc>
                <a:spcPct val="80000"/>
              </a:lnSpc>
              <a:defRPr/>
            </a:pPr>
            <a:endParaRPr lang="en-GB" altLang="en-US" sz="2000" smtClean="0"/>
          </a:p>
          <a:p>
            <a:pPr marL="609600" indent="-609600" eaLnBrk="1" hangingPunct="1">
              <a:lnSpc>
                <a:spcPct val="80000"/>
              </a:lnSpc>
              <a:defRPr/>
            </a:pPr>
            <a:r>
              <a:rPr lang="en-GB" altLang="en-US" sz="2000" smtClean="0"/>
              <a:t>Nirvana of Agent based Computational Economics (ACE)</a:t>
            </a:r>
          </a:p>
          <a:p>
            <a:pPr marL="990600" lvl="1" indent="-519113" eaLnBrk="1" hangingPunct="1">
              <a:lnSpc>
                <a:spcPct val="80000"/>
              </a:lnSpc>
              <a:defRPr/>
            </a:pPr>
            <a:r>
              <a:rPr lang="en-GB" altLang="en-US" sz="2000" smtClean="0"/>
              <a:t>Have agents respond autonomously and strategically to policy changes</a:t>
            </a: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9231</TotalTime>
  <Words>4095</Words>
  <Application>Microsoft Office PowerPoint</Application>
  <PresentationFormat>On-screen Show (4:3)</PresentationFormat>
  <Paragraphs>514</Paragraphs>
  <Slides>53</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Default Design</vt:lpstr>
      <vt:lpstr>3_Origin</vt:lpstr>
      <vt:lpstr>Bitmap Image</vt:lpstr>
      <vt:lpstr> </vt:lpstr>
      <vt:lpstr>ICT and Agent-based Computational Economics (ACE) to Augment Statistics and Econometrics For Economic Analysis and Inference</vt:lpstr>
      <vt:lpstr>Early 2000s BBC Programme : Time Commanders Artificial Simulation of Historical Battles With Humans Interacting On One Side – The Future of Policy Design: Essex Vice Chancellor Ivor Crewe: “This cannot fail” and a new centre was born in 2002</vt:lpstr>
      <vt:lpstr>Road Map of Talk</vt:lpstr>
      <vt:lpstr>AGENT BASED COMPUTATIONAL ECONOMICS (ACE) : A NEW,EXCITING SUB-FIELD OF ECONOMICS</vt:lpstr>
      <vt:lpstr>PowerPoint Presentation</vt:lpstr>
      <vt:lpstr>PowerPoint Presentation</vt:lpstr>
      <vt:lpstr>Who or what are Agents in ACE Simulations?</vt:lpstr>
      <vt:lpstr>Agent based vs. Analytical models</vt:lpstr>
      <vt:lpstr>What is computational/electronic market micro-structure ?</vt:lpstr>
      <vt:lpstr>Example of An Agent Based Economic Model: Canonical Example of Self-Reflexive Systems and Archetype of the Contrarian (called Liar in Math Logic)</vt:lpstr>
      <vt:lpstr>Winning a stock game a non-computable game : There are winning strategies but no algorithm for this</vt:lpstr>
      <vt:lpstr>Simple Stock Market Model With Agents Relying on Investment ‘Tips’ From Others/Gurus</vt:lpstr>
      <vt:lpstr>Price trend With Different Determination Rules </vt:lpstr>
      <vt:lpstr>PowerPoint Presentation</vt:lpstr>
      <vt:lpstr>PowerPoint Presentation</vt:lpstr>
      <vt:lpstr>Future Intelligent Infrastructure 2007 Project funded by  UK Office of Science and Technology   Intelligent Charging: Smart Market Protocols for Road Transport  </vt:lpstr>
      <vt:lpstr>The actual Central Gateshead Model: </vt:lpstr>
      <vt:lpstr>PowerPoint Presentation</vt:lpstr>
      <vt:lpstr>How Cap &amp; Trade Works</vt:lpstr>
      <vt:lpstr>Purpose: How to change travel behaviour, fewer journeys</vt:lpstr>
      <vt:lpstr>PowerPoint Presentation</vt:lpstr>
      <vt:lpstr>PowerPoint Presentation</vt:lpstr>
      <vt:lpstr>The socio-economic status of commuters </vt:lpstr>
      <vt:lpstr>PowerPoint Presentation</vt:lpstr>
      <vt:lpstr>PowerPoint Presentation</vt:lpstr>
      <vt:lpstr>PowerPoint Presentation</vt:lpstr>
      <vt:lpstr>PowerPoint Presentation</vt:lpstr>
      <vt:lpstr>CCPS AND OTC DERIVATIVES REFORM: Network Analysis</vt:lpstr>
      <vt:lpstr>Motivation: For OTC Derivatives Reforms How Do We Assess G20/EMIR OTC Reforms for Efficacy and System Stability?</vt:lpstr>
      <vt:lpstr>The European Union regulation on derivatives, central counterparties and trade repositories (EMIR) Principles for Financial Market Infrastructures (PFMIs) (CPSS-IOSCO 2012)</vt:lpstr>
      <vt:lpstr>Structure of Global Financial Derivatives Market (2009,Q4 202 participants): Green(Interest Rate), Blue (Forex), Maroon ( Equity);   Red (CDS); Yellow (Commodity); Circle in centre Broker Dealers in all markets </vt:lpstr>
      <vt:lpstr>Network Topology : With CCP Penetration</vt:lpstr>
      <vt:lpstr>The Role of Central Counterparties </vt:lpstr>
      <vt:lpstr>Collateral Hungry System In Scenarios 1-3 (Realistic Ones): Creates Tradeoff between Solvency Risk and Liquidity Risk</vt:lpstr>
      <vt:lpstr>Collateral Hungry System In Scenarios 1-3 (Realistic Ones): Creates Tradeoff between Solvency Risk and Liquidity Risk</vt:lpstr>
      <vt:lpstr>OTC Derivatives Data MAGD(Macroeconomic Assessment Group on Derivatives) </vt:lpstr>
      <vt:lpstr>OTC Derivatives Data MAGD(Macroeconomic Assessment Group on Derivatives) </vt:lpstr>
      <vt:lpstr>Netting: Almost a $Trillion worth of initial margin</vt:lpstr>
      <vt:lpstr>Default Fund Size: For each CCP’s default fund in each scenario</vt:lpstr>
      <vt:lpstr>Systemic Importance and Vulnerability: Scenario 1 Equity and Interest Rate Derivatives CCPs found to be vulnerable</vt:lpstr>
      <vt:lpstr>Conclusions </vt:lpstr>
      <vt:lpstr>A Financial Intermediary is member of multiple financial markets (multi-layer networks) How to calculate its centrality across the different networks it is present ?Joint Eigen-vector centrality</vt:lpstr>
      <vt:lpstr>Network Stability and Systemic Risk Measure: Why Does Network Structure Matter to Stability ? lmax = √NCs&lt; 1   Formula for network stability </vt:lpstr>
      <vt:lpstr>Contagion when JP Morgan Demises in Clustered CDS Network 2008 Q4 ( Left 4 banks fail in first step and crisis contained) v In Random Graph (Right 22 banks fail !! Over many steps) Innoculate some key players v Innoculate all ( Data Q4 08)</vt:lpstr>
      <vt:lpstr>Complexity Economics</vt:lpstr>
      <vt:lpstr>ADAPTIVE NOVELTY : INNOVATION, PROTEANISM , HYPER INTELLIGENCE    </vt:lpstr>
      <vt:lpstr>PowerPoint Presentation</vt:lpstr>
      <vt:lpstr>  “Bacterial wisdom, Gödel's theorem and creative genomic webs” Eshel Ben Jacob (1998); Markose (2005) Economic Journal  paper on Markets as Complex Adaptive Systems</vt:lpstr>
      <vt:lpstr>To Date Game Theory Eschews Possibility of an Agent Considering a ‘Surprise’ or ‘Novel’ Action and in turn that he will be ‘Surprised’ and Face a Non-Listed Action    </vt:lpstr>
      <vt:lpstr>Concluding Remarks</vt:lpstr>
      <vt:lpstr>ACE Micro-Economics ; Complexity Economics References</vt:lpstr>
      <vt:lpstr>PowerPoint Presentation</vt:lpstr>
    </vt:vector>
  </TitlesOfParts>
  <Company>University of Essex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Simone Giansante</dc:creator>
  <cp:lastModifiedBy>Markose, Sheri</cp:lastModifiedBy>
  <cp:revision>950</cp:revision>
  <dcterms:created xsi:type="dcterms:W3CDTF">2007-01-10T15:18:17Z</dcterms:created>
  <dcterms:modified xsi:type="dcterms:W3CDTF">2016-01-13T21:36:05Z</dcterms:modified>
</cp:coreProperties>
</file>