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 id="2147483769" r:id="rId2"/>
    <p:sldMasterId id="2147483757" r:id="rId3"/>
    <p:sldMasterId id="2147483745" r:id="rId4"/>
  </p:sldMasterIdLst>
  <p:notesMasterIdLst>
    <p:notesMasterId r:id="rId21"/>
  </p:notesMasterIdLst>
  <p:handoutMasterIdLst>
    <p:handoutMasterId r:id="rId22"/>
  </p:handoutMasterIdLst>
  <p:sldIdLst>
    <p:sldId id="368" r:id="rId5"/>
    <p:sldId id="369" r:id="rId6"/>
    <p:sldId id="371" r:id="rId7"/>
    <p:sldId id="372" r:id="rId8"/>
    <p:sldId id="370" r:id="rId9"/>
    <p:sldId id="256" r:id="rId10"/>
    <p:sldId id="258" r:id="rId11"/>
    <p:sldId id="261" r:id="rId12"/>
    <p:sldId id="374" r:id="rId13"/>
    <p:sldId id="266" r:id="rId14"/>
    <p:sldId id="375" r:id="rId15"/>
    <p:sldId id="267" r:id="rId16"/>
    <p:sldId id="268" r:id="rId17"/>
    <p:sldId id="269" r:id="rId18"/>
    <p:sldId id="270" r:id="rId19"/>
    <p:sldId id="3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1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93" autoAdjust="0"/>
    <p:restoredTop sz="76452" autoAdjust="0"/>
  </p:normalViewPr>
  <p:slideViewPr>
    <p:cSldViewPr>
      <p:cViewPr varScale="1">
        <p:scale>
          <a:sx n="116" d="100"/>
          <a:sy n="116" d="100"/>
        </p:scale>
        <p:origin x="184" y="456"/>
      </p:cViewPr>
      <p:guideLst>
        <p:guide orient="horz" pos="2160"/>
        <p:guide pos="2880"/>
      </p:guideLst>
    </p:cSldViewPr>
  </p:slideViewPr>
  <p:outlineViewPr>
    <p:cViewPr>
      <p:scale>
        <a:sx n="33" d="100"/>
        <a:sy n="33" d="100"/>
      </p:scale>
      <p:origin x="0" y="-17021"/>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81"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EE866D-1626-4B4F-9C45-D9E7E54157FD}" type="datetimeFigureOut">
              <a:rPr lang="en-US" smtClean="0"/>
              <a:pPr/>
              <a:t>11/17/20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404D05-EC03-4502-BEDC-44F0F5903FBF}" type="slidenum">
              <a:rPr lang="en-US" smtClean="0"/>
              <a:pPr/>
              <a:t>‹#›</a:t>
            </a:fld>
            <a:endParaRPr lang="en-US"/>
          </a:p>
        </p:txBody>
      </p:sp>
    </p:spTree>
    <p:extLst>
      <p:ext uri="{BB962C8B-B14F-4D97-AF65-F5344CB8AC3E}">
        <p14:creationId xmlns:p14="http://schemas.microsoft.com/office/powerpoint/2010/main" val="2862135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CBFC72-2911-4FE0-B9CB-72E43A8C17B7}" type="datetimeFigureOut">
              <a:rPr lang="en-US" smtClean="0"/>
              <a:pPr/>
              <a:t>11/17/20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CB1EA9-2361-4E17-A94F-A3643EBC0A2B}" type="slidenum">
              <a:rPr lang="en-US" smtClean="0"/>
              <a:pPr/>
              <a:t>‹#›</a:t>
            </a:fld>
            <a:endParaRPr lang="en-US"/>
          </a:p>
        </p:txBody>
      </p:sp>
    </p:spTree>
    <p:extLst>
      <p:ext uri="{BB962C8B-B14F-4D97-AF65-F5344CB8AC3E}">
        <p14:creationId xmlns:p14="http://schemas.microsoft.com/office/powerpoint/2010/main" val="369012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 name="Google Shape;5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787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CB1EA9-2361-4E17-A94F-A3643EBC0A2B}" type="slidenum">
              <a:rPr lang="en-US" smtClean="0"/>
              <a:pPr/>
              <a:t>16</a:t>
            </a:fld>
            <a:endParaRPr lang="en-US"/>
          </a:p>
        </p:txBody>
      </p:sp>
    </p:spTree>
    <p:extLst>
      <p:ext uri="{BB962C8B-B14F-4D97-AF65-F5344CB8AC3E}">
        <p14:creationId xmlns:p14="http://schemas.microsoft.com/office/powerpoint/2010/main" val="2060902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04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33" name="Google Shape;33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771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CB1EA9-2361-4E17-A94F-A3643EBC0A2B}" type="slidenum">
              <a:rPr lang="en-US" smtClean="0"/>
              <a:pPr/>
              <a:t>9</a:t>
            </a:fld>
            <a:endParaRPr lang="en-US"/>
          </a:p>
        </p:txBody>
      </p:sp>
    </p:spTree>
    <p:extLst>
      <p:ext uri="{BB962C8B-B14F-4D97-AF65-F5344CB8AC3E}">
        <p14:creationId xmlns:p14="http://schemas.microsoft.com/office/powerpoint/2010/main" val="2366883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5" name="Google Shape;39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1408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2" name="Google Shape;402;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2360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8" name="Google Shape;408;p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endParaRPr sz="1200">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US" sz="1200" b="1">
                <a:latin typeface="Times New Roman"/>
                <a:ea typeface="Times New Roman"/>
                <a:cs typeface="Times New Roman"/>
                <a:sym typeface="Times New Roman"/>
              </a:rPr>
              <a:t>Understanding the crisis </a:t>
            </a:r>
            <a:r>
              <a:rPr lang="en-US" sz="1200">
                <a:latin typeface="Times New Roman"/>
                <a:ea typeface="Times New Roman"/>
                <a:cs typeface="Times New Roman"/>
                <a:sym typeface="Times New Roman"/>
              </a:rPr>
              <a:t>by the field workers: religious leaders - filature owners losing workers, had to pay higher advances, frequently approached for loans to make MF payments, workers missing work and coming late for work.</a:t>
            </a:r>
            <a:endParaRPr/>
          </a:p>
        </p:txBody>
      </p:sp>
    </p:spTree>
    <p:extLst>
      <p:ext uri="{BB962C8B-B14F-4D97-AF65-F5344CB8AC3E}">
        <p14:creationId xmlns:p14="http://schemas.microsoft.com/office/powerpoint/2010/main" val="108382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419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0" name="Google Shape;42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9734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D3E8B7-6C98-4DE9-BB49-11BEFF59B3BF}"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D3E8B7-6C98-4DE9-BB49-11BEFF59B3BF}"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11" name="Group 10"/>
          <p:cNvGrpSpPr/>
          <p:nvPr userDrawn="1"/>
        </p:nvGrpSpPr>
        <p:grpSpPr>
          <a:xfrm>
            <a:off x="0" y="0"/>
            <a:ext cx="9144000" cy="304800"/>
            <a:chOff x="0" y="0"/>
            <a:chExt cx="9144000" cy="304800"/>
          </a:xfrm>
        </p:grpSpPr>
        <p:sp>
          <p:nvSpPr>
            <p:cNvPr id="8" name="Rectangle 7"/>
            <p:cNvSpPr/>
            <p:nvPr userDrawn="1"/>
          </p:nvSpPr>
          <p:spPr>
            <a:xfrm>
              <a:off x="4572000" y="0"/>
              <a:ext cx="4572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4572000" cy="304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userDrawn="1"/>
        </p:nvGrpSpPr>
        <p:grpSpPr>
          <a:xfrm>
            <a:off x="0" y="6553200"/>
            <a:ext cx="9144000" cy="304800"/>
            <a:chOff x="0" y="0"/>
            <a:chExt cx="9144000" cy="304800"/>
          </a:xfrm>
        </p:grpSpPr>
        <p:sp>
          <p:nvSpPr>
            <p:cNvPr id="13" name="Rectangle 12"/>
            <p:cNvSpPr/>
            <p:nvPr userDrawn="1"/>
          </p:nvSpPr>
          <p:spPr>
            <a:xfrm>
              <a:off x="4572000" y="0"/>
              <a:ext cx="4572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0"/>
              <a:ext cx="4572000" cy="304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mp; Subtitle" type="tx">
  <p:cSld name="Title &amp; Subtitle">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892969" y="0"/>
            <a:ext cx="7358063" cy="3473648"/>
          </a:xfrm>
          <a:prstGeom prst="rect">
            <a:avLst/>
          </a:prstGeom>
          <a:noFill/>
          <a:ln>
            <a:noFill/>
          </a:ln>
        </p:spPr>
        <p:txBody>
          <a:bodyPr spcFirstLastPara="1" wrap="square" lIns="0" tIns="0" rIns="0" bIns="0" anchor="b" anchorCtr="0">
            <a:normAutofit/>
          </a:bodyPr>
          <a:lstStyle>
            <a:lvl1pPr lvl="0" algn="ctr">
              <a:spcBef>
                <a:spcPts val="0"/>
              </a:spcBef>
              <a:spcAft>
                <a:spcPts val="0"/>
              </a:spcAft>
              <a:buSzPts val="1400"/>
              <a:buNone/>
              <a:defRPr sz="5625"/>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 name="Google Shape;11;p18"/>
          <p:cNvSpPr txBox="1">
            <a:spLocks noGrp="1"/>
          </p:cNvSpPr>
          <p:nvPr>
            <p:ph type="body" idx="1"/>
          </p:nvPr>
        </p:nvSpPr>
        <p:spPr>
          <a:xfrm>
            <a:off x="892969" y="3536156"/>
            <a:ext cx="7358063" cy="2509242"/>
          </a:xfrm>
          <a:prstGeom prst="rect">
            <a:avLst/>
          </a:prstGeom>
          <a:noFill/>
          <a:ln>
            <a:noFill/>
          </a:ln>
        </p:spPr>
        <p:txBody>
          <a:bodyPr spcFirstLastPara="1" wrap="square" lIns="0" tIns="0" rIns="0" bIns="0" anchor="t" anchorCtr="0">
            <a:normAutofit/>
          </a:bodyPr>
          <a:lstStyle>
            <a:lvl1pPr marL="321457" lvl="0" indent="-160729" algn="ctr">
              <a:spcBef>
                <a:spcPts val="492"/>
              </a:spcBef>
              <a:spcAft>
                <a:spcPts val="0"/>
              </a:spcAft>
              <a:buSzPts val="3200"/>
              <a:buFont typeface="Calibri"/>
              <a:buNone/>
              <a:defRPr sz="2250"/>
            </a:lvl1pPr>
            <a:lvl2pPr marL="642915" lvl="1" indent="-160729" algn="ctr">
              <a:spcBef>
                <a:spcPts val="492"/>
              </a:spcBef>
              <a:spcAft>
                <a:spcPts val="0"/>
              </a:spcAft>
              <a:buSzPts val="3200"/>
              <a:buFont typeface="Calibri"/>
              <a:buNone/>
              <a:defRPr sz="2250"/>
            </a:lvl2pPr>
            <a:lvl3pPr marL="964372" lvl="2" indent="-160729" algn="ctr">
              <a:spcBef>
                <a:spcPts val="492"/>
              </a:spcBef>
              <a:spcAft>
                <a:spcPts val="0"/>
              </a:spcAft>
              <a:buSzPts val="3200"/>
              <a:buFont typeface="Calibri"/>
              <a:buNone/>
              <a:defRPr sz="2250"/>
            </a:lvl3pPr>
            <a:lvl4pPr marL="1285829" lvl="3" indent="-160729" algn="ctr">
              <a:spcBef>
                <a:spcPts val="492"/>
              </a:spcBef>
              <a:spcAft>
                <a:spcPts val="0"/>
              </a:spcAft>
              <a:buSzPts val="3200"/>
              <a:buFont typeface="Calibri"/>
              <a:buNone/>
              <a:defRPr sz="2250"/>
            </a:lvl4pPr>
            <a:lvl5pPr marL="1607287" lvl="4" indent="-160729" algn="ctr">
              <a:spcBef>
                <a:spcPts val="492"/>
              </a:spcBef>
              <a:spcAft>
                <a:spcPts val="0"/>
              </a:spcAft>
              <a:buSzPts val="3200"/>
              <a:buFont typeface="Calibri"/>
              <a:buNone/>
              <a:defRPr sz="2250"/>
            </a:lvl5pPr>
            <a:lvl6pPr marL="1928744" lvl="5" indent="-241093" algn="l">
              <a:spcBef>
                <a:spcPts val="773"/>
              </a:spcBef>
              <a:spcAft>
                <a:spcPts val="0"/>
              </a:spcAft>
              <a:buSzPts val="1800"/>
              <a:buChar char="•"/>
              <a:defRPr/>
            </a:lvl6pPr>
            <a:lvl7pPr marL="2250201" lvl="6" indent="-241093" algn="l">
              <a:spcBef>
                <a:spcPts val="773"/>
              </a:spcBef>
              <a:spcAft>
                <a:spcPts val="0"/>
              </a:spcAft>
              <a:buSzPts val="1800"/>
              <a:buChar char="•"/>
              <a:defRPr/>
            </a:lvl7pPr>
            <a:lvl8pPr marL="2571659" lvl="7" indent="-241093" algn="l">
              <a:spcBef>
                <a:spcPts val="773"/>
              </a:spcBef>
              <a:spcAft>
                <a:spcPts val="0"/>
              </a:spcAft>
              <a:buSzPts val="1800"/>
              <a:buChar char="•"/>
              <a:defRPr/>
            </a:lvl8pPr>
            <a:lvl9pPr marL="2893116" lvl="8" indent="-241093" algn="l">
              <a:spcBef>
                <a:spcPts val="773"/>
              </a:spcBef>
              <a:spcAft>
                <a:spcPts val="0"/>
              </a:spcAft>
              <a:buSzPts val="1800"/>
              <a:buChar char="•"/>
              <a:defRPr/>
            </a:lvl9pPr>
          </a:lstStyle>
          <a:p>
            <a:endParaRPr/>
          </a:p>
        </p:txBody>
      </p:sp>
    </p:spTree>
    <p:extLst>
      <p:ext uri="{BB962C8B-B14F-4D97-AF65-F5344CB8AC3E}">
        <p14:creationId xmlns:p14="http://schemas.microsoft.com/office/powerpoint/2010/main" val="2870220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D3E8B7-6C98-4DE9-BB49-11BEFF59B3BF}"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7D09C9-185A-4DDB-8FC0-C27988877C09}"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D09C9-185A-4DDB-8FC0-C27988877C09}"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D09C9-185A-4DDB-8FC0-C27988877C09}"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7D09C9-185A-4DDB-8FC0-C27988877C09}"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7D09C9-185A-4DDB-8FC0-C27988877C09}" type="datetimeFigureOut">
              <a:rPr lang="en-US" smtClean="0"/>
              <a:pPr/>
              <a:t>11/17/20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7D09C9-185A-4DDB-8FC0-C27988877C09}" type="datetimeFigureOut">
              <a:rPr lang="en-US" smtClean="0"/>
              <a:pPr/>
              <a:t>11/17/20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057400"/>
            <a:ext cx="7772400" cy="1362075"/>
          </a:xfrm>
        </p:spPr>
        <p:txBody>
          <a:bodyPr anchor="b" anchorCtr="0"/>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3429000"/>
            <a:ext cx="7772400" cy="1500187"/>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DD3E8B7-6C98-4DE9-BB49-11BEFF59B3BF}"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66737-C5E4-4C63-8944-82063ACE69A5}" type="slidenum">
              <a:rPr lang="en-US" smtClean="0"/>
              <a:pPr/>
              <a:t>‹#›</a:t>
            </a:fld>
            <a:endParaRPr lang="en-US"/>
          </a:p>
        </p:txBody>
      </p:sp>
      <p:sp>
        <p:nvSpPr>
          <p:cNvPr id="7" name="Text Placeholder 2"/>
          <p:cNvSpPr txBox="1">
            <a:spLocks/>
          </p:cNvSpPr>
          <p:nvPr userDrawn="1"/>
        </p:nvSpPr>
        <p:spPr>
          <a:xfrm>
            <a:off x="722313" y="4953000"/>
            <a:ext cx="3849687" cy="1500187"/>
          </a:xfrm>
          <a:prstGeom prst="rect">
            <a:avLst/>
          </a:prstGeom>
        </p:spPr>
        <p:txBody>
          <a:bodyPr vert="horz" lIns="91440" tIns="45720" rIns="91440" bIns="45720" rtlCol="0" anchor="t" anchorCtr="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1"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D09C9-185A-4DDB-8FC0-C27988877C09}" type="datetimeFigureOut">
              <a:rPr lang="en-US" smtClean="0"/>
              <a:pPr/>
              <a:t>11/17/20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D09C9-185A-4DDB-8FC0-C27988877C09}"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D09C9-185A-4DDB-8FC0-C27988877C09}"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D09C9-185A-4DDB-8FC0-C27988877C09}"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7D09C9-185A-4DDB-8FC0-C27988877C09}"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A26E8-2EEF-4F4B-9AB9-D2C4A459028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CE51AE-2EFC-4526-A29B-F8506AA5C877}"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CE51AE-2EFC-4526-A29B-F8506AA5C877}"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E51AE-2EFC-4526-A29B-F8506AA5C877}"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CE51AE-2EFC-4526-A29B-F8506AA5C877}"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CE51AE-2EFC-4526-A29B-F8506AA5C877}" type="datetimeFigureOut">
              <a:rPr lang="en-US" smtClean="0"/>
              <a:pPr/>
              <a:t>11/17/20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D3E8B7-6C98-4DE9-BB49-11BEFF59B3BF}"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CE51AE-2EFC-4526-A29B-F8506AA5C877}" type="datetimeFigureOut">
              <a:rPr lang="en-US" smtClean="0"/>
              <a:pPr/>
              <a:t>11/17/20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E51AE-2EFC-4526-A29B-F8506AA5C877}" type="datetimeFigureOut">
              <a:rPr lang="en-US" smtClean="0"/>
              <a:pPr/>
              <a:t>11/17/20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CE51AE-2EFC-4526-A29B-F8506AA5C877}"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CE51AE-2EFC-4526-A29B-F8506AA5C877}"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CE51AE-2EFC-4526-A29B-F8506AA5C877}"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CE51AE-2EFC-4526-A29B-F8506AA5C877}"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8C68F-3D87-4BD8-85B6-E3750DAA5E69}"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5E0B21-DC2B-45CC-BD51-8E816B1831F3}"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5E0B21-DC2B-45CC-BD51-8E816B1831F3}"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E0B21-DC2B-45CC-BD51-8E816B1831F3}"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5E0B21-DC2B-45CC-BD51-8E816B1831F3}"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D3E8B7-6C98-4DE9-BB49-11BEFF59B3BF}" type="datetimeFigureOut">
              <a:rPr lang="en-US" smtClean="0"/>
              <a:pPr/>
              <a:t>11/17/20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5E0B21-DC2B-45CC-BD51-8E816B1831F3}" type="datetimeFigureOut">
              <a:rPr lang="en-US" smtClean="0"/>
              <a:pPr/>
              <a:t>11/17/20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5E0B21-DC2B-45CC-BD51-8E816B1831F3}" type="datetimeFigureOut">
              <a:rPr lang="en-US" smtClean="0"/>
              <a:pPr/>
              <a:t>11/17/20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E0B21-DC2B-45CC-BD51-8E816B1831F3}" type="datetimeFigureOut">
              <a:rPr lang="en-US" smtClean="0"/>
              <a:pPr/>
              <a:t>11/17/20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5E0B21-DC2B-45CC-BD51-8E816B1831F3}"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5E0B21-DC2B-45CC-BD51-8E816B1831F3}"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5E0B21-DC2B-45CC-BD51-8E816B1831F3}"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5E0B21-DC2B-45CC-BD51-8E816B1831F3}"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4FBA-B4F9-44CB-929E-68B85B713B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D3E8B7-6C98-4DE9-BB49-11BEFF59B3BF}" type="datetimeFigureOut">
              <a:rPr lang="en-US" smtClean="0"/>
              <a:pPr/>
              <a:t>11/17/20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3E8B7-6C98-4DE9-BB49-11BEFF59B3BF}" type="datetimeFigureOut">
              <a:rPr lang="en-US" smtClean="0"/>
              <a:pPr/>
              <a:t>11/17/20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3E8B7-6C98-4DE9-BB49-11BEFF59B3BF}"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3E8B7-6C98-4DE9-BB49-11BEFF59B3BF}" type="datetimeFigureOut">
              <a:rPr lang="en-US" smtClean="0"/>
              <a:pPr/>
              <a:t>11/17/20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D3E8B7-6C98-4DE9-BB49-11BEFF59B3BF}" type="datetimeFigureOut">
              <a:rPr lang="en-US" smtClean="0"/>
              <a:pPr/>
              <a:t>11/17/20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66737-C5E4-4C63-8944-82063ACE69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3E8B7-6C98-4DE9-BB49-11BEFF59B3BF}" type="datetimeFigureOut">
              <a:rPr lang="en-US" smtClean="0"/>
              <a:pPr/>
              <a:t>11/17/20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66737-C5E4-4C63-8944-82063ACE69A5}" type="slidenum">
              <a:rPr lang="en-US" smtClean="0"/>
              <a:pPr/>
              <a:t>‹#›</a:t>
            </a:fld>
            <a:endParaRPr lang="en-US"/>
          </a:p>
        </p:txBody>
      </p:sp>
      <p:pic>
        <p:nvPicPr>
          <p:cNvPr id="7" name="Picture 6" descr="IIMB symbol final low res.jpg"/>
          <p:cNvPicPr>
            <a:picLocks noChangeAspect="1"/>
          </p:cNvPicPr>
          <p:nvPr userDrawn="1"/>
        </p:nvPicPr>
        <p:blipFill>
          <a:blip r:embed="rId14" cstate="print"/>
          <a:stretch>
            <a:fillRect/>
          </a:stretch>
        </p:blipFill>
        <p:spPr>
          <a:xfrm>
            <a:off x="8077200" y="5696298"/>
            <a:ext cx="914400" cy="802189"/>
          </a:xfrm>
          <a:prstGeom prst="rect">
            <a:avLst/>
          </a:prstGeom>
        </p:spPr>
      </p:pic>
      <p:grpSp>
        <p:nvGrpSpPr>
          <p:cNvPr id="8" name="Group 7"/>
          <p:cNvGrpSpPr/>
          <p:nvPr userDrawn="1"/>
        </p:nvGrpSpPr>
        <p:grpSpPr>
          <a:xfrm>
            <a:off x="0" y="0"/>
            <a:ext cx="9144000" cy="304800"/>
            <a:chOff x="0" y="0"/>
            <a:chExt cx="9144000" cy="304800"/>
          </a:xfrm>
        </p:grpSpPr>
        <p:sp>
          <p:nvSpPr>
            <p:cNvPr id="9" name="Rectangle 8"/>
            <p:cNvSpPr/>
            <p:nvPr userDrawn="1"/>
          </p:nvSpPr>
          <p:spPr>
            <a:xfrm>
              <a:off x="4572000" y="0"/>
              <a:ext cx="4572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4572000" cy="304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userDrawn="1"/>
        </p:nvGrpSpPr>
        <p:grpSpPr>
          <a:xfrm>
            <a:off x="0" y="6553200"/>
            <a:ext cx="9144000" cy="304800"/>
            <a:chOff x="0" y="0"/>
            <a:chExt cx="9144000" cy="304800"/>
          </a:xfrm>
        </p:grpSpPr>
        <p:sp>
          <p:nvSpPr>
            <p:cNvPr id="12" name="Rectangle 11"/>
            <p:cNvSpPr/>
            <p:nvPr userDrawn="1"/>
          </p:nvSpPr>
          <p:spPr>
            <a:xfrm>
              <a:off x="4572000" y="0"/>
              <a:ext cx="45720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4572000" cy="3048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81" r:id="rId12"/>
  </p:sldLayoutIdLst>
  <p:txStyles>
    <p:titleStyle>
      <a:lvl1pPr algn="l" defTabSz="914400" rtl="0" eaLnBrk="1" latinLnBrk="0" hangingPunct="1">
        <a:spcBef>
          <a:spcPct val="0"/>
        </a:spcBef>
        <a:buNone/>
        <a:defRPr sz="2800" b="1" kern="1200">
          <a:solidFill>
            <a:srgbClr val="B11117"/>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D09C9-185A-4DDB-8FC0-C27988877C09}" type="datetimeFigureOut">
              <a:rPr lang="en-US" smtClean="0"/>
              <a:pPr/>
              <a:t>11/17/20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A26E8-2EEF-4F4B-9AB9-D2C4A45902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E51AE-2EFC-4526-A29B-F8506AA5C877}" type="datetimeFigureOut">
              <a:rPr lang="en-US" smtClean="0"/>
              <a:pPr/>
              <a:t>11/17/20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8C68F-3D87-4BD8-85B6-E3750DAA5E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E0B21-DC2B-45CC-BD51-8E816B1831F3}" type="datetimeFigureOut">
              <a:rPr lang="en-US" smtClean="0"/>
              <a:pPr/>
              <a:t>11/17/20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E4FBA-B4F9-44CB-929E-68B85B713B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395F8-7243-D84E-806C-1EF870E2C4D6}"/>
              </a:ext>
            </a:extLst>
          </p:cNvPr>
          <p:cNvSpPr>
            <a:spLocks noGrp="1"/>
          </p:cNvSpPr>
          <p:nvPr>
            <p:ph type="title"/>
          </p:nvPr>
        </p:nvSpPr>
        <p:spPr/>
        <p:txBody>
          <a:bodyPr>
            <a:normAutofit fontScale="90000"/>
          </a:bodyPr>
          <a:lstStyle/>
          <a:p>
            <a:r>
              <a:rPr lang="en-US" dirty="0"/>
              <a:t>Three Decades of microlending in a South Indian town: transformations in </a:t>
            </a:r>
            <a:r>
              <a:rPr lang="en-US" dirty="0" err="1"/>
              <a:t>organisations</a:t>
            </a:r>
            <a:r>
              <a:rPr lang="en-US" dirty="0"/>
              <a:t>, actors and financial flows</a:t>
            </a:r>
          </a:p>
        </p:txBody>
      </p:sp>
      <p:sp>
        <p:nvSpPr>
          <p:cNvPr id="5" name="Text Placeholder 4">
            <a:extLst>
              <a:ext uri="{FF2B5EF4-FFF2-40B4-BE49-F238E27FC236}">
                <a16:creationId xmlns:a16="http://schemas.microsoft.com/office/drawing/2014/main" id="{581E9B76-D177-CA40-81E9-9F27038D9E40}"/>
              </a:ext>
            </a:extLst>
          </p:cNvPr>
          <p:cNvSpPr>
            <a:spLocks noGrp="1"/>
          </p:cNvSpPr>
          <p:nvPr>
            <p:ph type="body" idx="1"/>
          </p:nvPr>
        </p:nvSpPr>
        <p:spPr/>
        <p:txBody>
          <a:bodyPr/>
          <a:lstStyle/>
          <a:p>
            <a:r>
              <a:rPr lang="en-US" dirty="0"/>
              <a:t>Rajalaxmi Kamath, Indian Institute of Management Bangalore</a:t>
            </a:r>
          </a:p>
          <a:p>
            <a:r>
              <a:rPr lang="en-US" dirty="0"/>
              <a:t>Nithya Joseph, French Institute of Pondicherry.</a:t>
            </a:r>
          </a:p>
        </p:txBody>
      </p:sp>
    </p:spTree>
    <p:extLst>
      <p:ext uri="{BB962C8B-B14F-4D97-AF65-F5344CB8AC3E}">
        <p14:creationId xmlns:p14="http://schemas.microsoft.com/office/powerpoint/2010/main" val="2869050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5"/>
          <p:cNvSpPr txBox="1">
            <a:spLocks noGrp="1"/>
          </p:cNvSpPr>
          <p:nvPr>
            <p:ph type="title"/>
          </p:nvPr>
        </p:nvSpPr>
        <p:spPr>
          <a:xfrm>
            <a:off x="311698" y="593367"/>
            <a:ext cx="8520604" cy="763602"/>
          </a:xfrm>
          <a:prstGeom prst="rect">
            <a:avLst/>
          </a:prstGeom>
          <a:noFill/>
          <a:ln>
            <a:noFill/>
          </a:ln>
        </p:spPr>
        <p:txBody>
          <a:bodyPr spcFirstLastPara="1" vert="horz" wrap="square" lIns="0" tIns="0" rIns="0" bIns="0" rtlCol="0" anchor="b" anchorCtr="0">
            <a:normAutofit/>
          </a:bodyPr>
          <a:lstStyle/>
          <a:p>
            <a:pPr algn="l">
              <a:lnSpc>
                <a:spcPct val="115000"/>
              </a:lnSpc>
            </a:pPr>
            <a:r>
              <a:rPr lang="en-US" sz="1687" u="sng" dirty="0">
                <a:latin typeface="Times New Roman"/>
                <a:ea typeface="Times New Roman"/>
                <a:cs typeface="Times New Roman"/>
                <a:sym typeface="Times New Roman"/>
              </a:rPr>
              <a:t>Phase I: Facilitators of the SHG Bank Linkage Model</a:t>
            </a:r>
            <a:endParaRPr dirty="0"/>
          </a:p>
        </p:txBody>
      </p:sp>
      <p:sp>
        <p:nvSpPr>
          <p:cNvPr id="398" name="Google Shape;398;p5"/>
          <p:cNvSpPr txBox="1">
            <a:spLocks noGrp="1"/>
          </p:cNvSpPr>
          <p:nvPr>
            <p:ph type="body" idx="1"/>
          </p:nvPr>
        </p:nvSpPr>
        <p:spPr>
          <a:xfrm>
            <a:off x="311698" y="1971432"/>
            <a:ext cx="8520604" cy="4555202"/>
          </a:xfrm>
          <a:prstGeom prst="rect">
            <a:avLst/>
          </a:prstGeom>
          <a:noFill/>
          <a:ln>
            <a:noFill/>
          </a:ln>
        </p:spPr>
        <p:txBody>
          <a:bodyPr spcFirstLastPara="1" vert="horz" wrap="square" lIns="0" tIns="0" rIns="0" bIns="0" rtlCol="0" anchor="t" anchorCtr="0">
            <a:normAutofit/>
          </a:bodyPr>
          <a:lstStyle/>
          <a:p>
            <a:pPr marL="0" indent="0" algn="l">
              <a:lnSpc>
                <a:spcPct val="150000"/>
              </a:lnSpc>
              <a:spcBef>
                <a:spcPts val="0"/>
              </a:spcBef>
              <a:buSzPts val="1900"/>
            </a:pPr>
            <a:endParaRPr lang="en-US" sz="1336" i="1" dirty="0">
              <a:latin typeface="Times New Roman"/>
              <a:ea typeface="Times New Roman"/>
              <a:cs typeface="Times New Roman"/>
              <a:sym typeface="Times New Roman"/>
            </a:endParaRPr>
          </a:p>
          <a:p>
            <a:pPr marL="0" indent="0" algn="l">
              <a:lnSpc>
                <a:spcPct val="150000"/>
              </a:lnSpc>
              <a:spcBef>
                <a:spcPts val="0"/>
              </a:spcBef>
              <a:buSzPts val="1900"/>
            </a:pPr>
            <a:endParaRPr lang="en-US" sz="1336" i="1" dirty="0">
              <a:latin typeface="Times New Roman"/>
              <a:ea typeface="Times New Roman"/>
              <a:cs typeface="Times New Roman"/>
              <a:sym typeface="Times New Roman"/>
            </a:endParaRPr>
          </a:p>
          <a:p>
            <a:pPr marL="0" indent="0" algn="l">
              <a:lnSpc>
                <a:spcPct val="150000"/>
              </a:lnSpc>
              <a:spcBef>
                <a:spcPts val="0"/>
              </a:spcBef>
              <a:buSzPts val="1900"/>
            </a:pPr>
            <a:endParaRPr lang="en-US" sz="1336" i="1" dirty="0">
              <a:latin typeface="Times New Roman"/>
              <a:ea typeface="Times New Roman"/>
              <a:cs typeface="Times New Roman"/>
              <a:sym typeface="Times New Roman"/>
            </a:endParaRPr>
          </a:p>
          <a:p>
            <a:pPr marL="0" indent="0" algn="l">
              <a:lnSpc>
                <a:spcPct val="150000"/>
              </a:lnSpc>
              <a:spcBef>
                <a:spcPts val="0"/>
              </a:spcBef>
              <a:buSzPts val="1900"/>
            </a:pPr>
            <a:endParaRPr lang="en-US" sz="1336" i="1" dirty="0">
              <a:latin typeface="Times New Roman"/>
              <a:ea typeface="Times New Roman"/>
              <a:cs typeface="Times New Roman"/>
              <a:sym typeface="Times New Roman"/>
            </a:endParaRPr>
          </a:p>
          <a:p>
            <a:pPr marL="0" indent="0" algn="l">
              <a:lnSpc>
                <a:spcPct val="150000"/>
              </a:lnSpc>
              <a:spcBef>
                <a:spcPts val="0"/>
              </a:spcBef>
              <a:buSzPts val="1900"/>
            </a:pPr>
            <a:r>
              <a:rPr lang="en-US" sz="1336" i="1" dirty="0">
                <a:latin typeface="Times New Roman"/>
                <a:ea typeface="Times New Roman"/>
                <a:cs typeface="Times New Roman"/>
                <a:sym typeface="Times New Roman"/>
              </a:rPr>
              <a:t>“We got a lot of training at Kalyani. We still can’t forget it. It was not just for our work but also for our personal lives. We learned patience and ‘soft skills’. All these things are also helping us now in our present work. We had training in gender, understanding emotions, soft skills, how to listen, eye contact. They had a training session on each word. We also learned cash handling, so we were familiar with that when we came to </a:t>
            </a:r>
            <a:r>
              <a:rPr lang="en-US" sz="1336" i="1" dirty="0" err="1">
                <a:latin typeface="Times New Roman"/>
                <a:ea typeface="Times New Roman"/>
                <a:cs typeface="Times New Roman"/>
                <a:sym typeface="Times New Roman"/>
              </a:rPr>
              <a:t>Sudharan</a:t>
            </a:r>
            <a:r>
              <a:rPr lang="en-US" sz="1336" i="1" dirty="0">
                <a:latin typeface="Times New Roman"/>
                <a:ea typeface="Times New Roman"/>
                <a:cs typeface="Times New Roman"/>
                <a:sym typeface="Times New Roman"/>
              </a:rPr>
              <a:t>.”</a:t>
            </a:r>
            <a:endParaRPr sz="1336" i="1" dirty="0">
              <a:latin typeface="Times New Roman"/>
              <a:ea typeface="Times New Roman"/>
              <a:cs typeface="Times New Roman"/>
              <a:sym typeface="Times New Roman"/>
            </a:endParaRPr>
          </a:p>
          <a:p>
            <a:pPr marL="3072103" indent="-3072103">
              <a:lnSpc>
                <a:spcPct val="150000"/>
              </a:lnSpc>
              <a:spcBef>
                <a:spcPts val="281"/>
              </a:spcBef>
              <a:buSzPts val="1900"/>
            </a:pPr>
            <a:r>
              <a:rPr lang="en-US" sz="1336" i="1" dirty="0">
                <a:latin typeface="Times New Roman"/>
                <a:ea typeface="Times New Roman"/>
                <a:cs typeface="Times New Roman"/>
                <a:sym typeface="Times New Roman"/>
              </a:rPr>
              <a:t>				</a:t>
            </a:r>
            <a:endParaRPr sz="1336" i="1" dirty="0">
              <a:latin typeface="Times New Roman"/>
              <a:ea typeface="Times New Roman"/>
              <a:cs typeface="Times New Roman"/>
              <a:sym typeface="Times New Roman"/>
            </a:endParaRPr>
          </a:p>
          <a:p>
            <a:pPr marL="3072103" indent="-3072103">
              <a:lnSpc>
                <a:spcPct val="150000"/>
              </a:lnSpc>
              <a:spcBef>
                <a:spcPts val="281"/>
              </a:spcBef>
              <a:buSzPts val="1900"/>
            </a:pPr>
            <a:r>
              <a:rPr lang="en-US" sz="1336" i="1" dirty="0">
                <a:latin typeface="Times New Roman"/>
                <a:ea typeface="Times New Roman"/>
                <a:cs typeface="Times New Roman"/>
                <a:sym typeface="Times New Roman"/>
              </a:rPr>
              <a:t>                                                                                                                                                                -</a:t>
            </a:r>
            <a:r>
              <a:rPr lang="en-US" sz="1336" dirty="0">
                <a:latin typeface="Times New Roman"/>
                <a:ea typeface="Times New Roman"/>
                <a:cs typeface="Times New Roman"/>
                <a:sym typeface="Times New Roman"/>
              </a:rPr>
              <a:t>Manjula 2018</a:t>
            </a:r>
            <a:endParaRPr dirty="0"/>
          </a:p>
        </p:txBody>
      </p:sp>
      <p:sp>
        <p:nvSpPr>
          <p:cNvPr id="399" name="Google Shape;399;p5"/>
          <p:cNvSpPr/>
          <p:nvPr/>
        </p:nvSpPr>
        <p:spPr>
          <a:xfrm>
            <a:off x="4486964" y="3201774"/>
            <a:ext cx="170073" cy="454359"/>
          </a:xfrm>
          <a:prstGeom prst="rect">
            <a:avLst/>
          </a:prstGeom>
          <a:noFill/>
          <a:ln>
            <a:noFill/>
          </a:ln>
        </p:spPr>
        <p:txBody>
          <a:bodyPr spcFirstLastPara="1" wrap="square" lIns="32133" tIns="32133" rIns="32133" bIns="32133" anchor="t" anchorCtr="0">
            <a:spAutoFit/>
          </a:bodyPr>
          <a:lstStyle/>
          <a:p>
            <a:pPr algn="ctr"/>
            <a:r>
              <a:rPr lang="en-US" sz="2531">
                <a:latin typeface="Calibri"/>
                <a:ea typeface="Calibri"/>
                <a:cs typeface="Calibri"/>
                <a:sym typeface="Calibri"/>
              </a:rPr>
              <a:t> </a:t>
            </a:r>
            <a:endParaRPr sz="1266"/>
          </a:p>
        </p:txBody>
      </p:sp>
    </p:spTree>
    <p:extLst>
      <p:ext uri="{BB962C8B-B14F-4D97-AF65-F5344CB8AC3E}">
        <p14:creationId xmlns:p14="http://schemas.microsoft.com/office/powerpoint/2010/main" val="1097057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FAB9-B9A6-934E-A1CE-A1D5C068C013}"/>
              </a:ext>
            </a:extLst>
          </p:cNvPr>
          <p:cNvSpPr>
            <a:spLocks noGrp="1"/>
          </p:cNvSpPr>
          <p:nvPr>
            <p:ph type="title"/>
          </p:nvPr>
        </p:nvSpPr>
        <p:spPr/>
        <p:txBody>
          <a:bodyPr/>
          <a:lstStyle/>
          <a:p>
            <a:r>
              <a:rPr lang="en-US" dirty="0"/>
              <a:t>Phase II: SHG – Government Program</a:t>
            </a:r>
          </a:p>
        </p:txBody>
      </p:sp>
      <p:sp>
        <p:nvSpPr>
          <p:cNvPr id="3" name="Content Placeholder 2">
            <a:extLst>
              <a:ext uri="{FF2B5EF4-FFF2-40B4-BE49-F238E27FC236}">
                <a16:creationId xmlns:a16="http://schemas.microsoft.com/office/drawing/2014/main" id="{9D233A4D-3D28-764E-BD94-ACAE4F87FC9D}"/>
              </a:ext>
            </a:extLst>
          </p:cNvPr>
          <p:cNvSpPr>
            <a:spLocks noGrp="1"/>
          </p:cNvSpPr>
          <p:nvPr>
            <p:ph idx="1"/>
          </p:nvPr>
        </p:nvSpPr>
        <p:spPr/>
        <p:txBody>
          <a:bodyPr/>
          <a:lstStyle/>
          <a:p>
            <a:r>
              <a:rPr lang="en-US" dirty="0"/>
              <a:t>“mainstreaming” of SHGs across the nation</a:t>
            </a:r>
          </a:p>
          <a:p>
            <a:pPr marL="0" indent="0">
              <a:buNone/>
            </a:pPr>
            <a:endParaRPr lang="en-US" dirty="0"/>
          </a:p>
          <a:p>
            <a:r>
              <a:rPr lang="en-US" dirty="0"/>
              <a:t>Targets in terms of groups and beneficiaries</a:t>
            </a:r>
          </a:p>
          <a:p>
            <a:pPr marL="0" indent="0">
              <a:buNone/>
            </a:pPr>
            <a:endParaRPr lang="en-US" dirty="0"/>
          </a:p>
          <a:p>
            <a:r>
              <a:rPr lang="en-US" dirty="0"/>
              <a:t>SHGs as nodes for disbursal of public assistance</a:t>
            </a:r>
          </a:p>
          <a:p>
            <a:pPr marL="0" indent="0">
              <a:buNone/>
            </a:pPr>
            <a:endParaRPr lang="en-US" dirty="0"/>
          </a:p>
        </p:txBody>
      </p:sp>
    </p:spTree>
    <p:extLst>
      <p:ext uri="{BB962C8B-B14F-4D97-AF65-F5344CB8AC3E}">
        <p14:creationId xmlns:p14="http://schemas.microsoft.com/office/powerpoint/2010/main" val="1106376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8"/>
          <p:cNvSpPr txBox="1">
            <a:spLocks noGrp="1"/>
          </p:cNvSpPr>
          <p:nvPr>
            <p:ph type="title"/>
          </p:nvPr>
        </p:nvSpPr>
        <p:spPr>
          <a:xfrm>
            <a:off x="311698" y="593367"/>
            <a:ext cx="8520604" cy="763602"/>
          </a:xfrm>
          <a:prstGeom prst="rect">
            <a:avLst/>
          </a:prstGeom>
          <a:noFill/>
          <a:ln>
            <a:noFill/>
          </a:ln>
        </p:spPr>
        <p:txBody>
          <a:bodyPr spcFirstLastPara="1" vert="horz" wrap="square" lIns="0" tIns="0" rIns="0" bIns="0" rtlCol="0" anchor="b" anchorCtr="0">
            <a:normAutofit/>
          </a:bodyPr>
          <a:lstStyle/>
          <a:p>
            <a:pPr algn="l"/>
            <a:r>
              <a:rPr lang="en-US" sz="1687" u="sng" dirty="0">
                <a:latin typeface="Times New Roman"/>
                <a:ea typeface="Times New Roman"/>
                <a:cs typeface="Times New Roman"/>
                <a:sym typeface="Times New Roman"/>
              </a:rPr>
              <a:t>Phase III: Experiences in a MFI operating along the lines of the Grameen model</a:t>
            </a:r>
            <a:endParaRPr dirty="0"/>
          </a:p>
        </p:txBody>
      </p:sp>
      <p:sp>
        <p:nvSpPr>
          <p:cNvPr id="405" name="Google Shape;405;p8"/>
          <p:cNvSpPr txBox="1">
            <a:spLocks noGrp="1"/>
          </p:cNvSpPr>
          <p:nvPr>
            <p:ph type="body" idx="1"/>
          </p:nvPr>
        </p:nvSpPr>
        <p:spPr>
          <a:xfrm>
            <a:off x="285749" y="1714500"/>
            <a:ext cx="8520604" cy="4555203"/>
          </a:xfrm>
          <a:prstGeom prst="rect">
            <a:avLst/>
          </a:prstGeom>
          <a:noFill/>
          <a:ln>
            <a:noFill/>
          </a:ln>
        </p:spPr>
        <p:txBody>
          <a:bodyPr spcFirstLastPara="1" vert="horz" wrap="square" lIns="0" tIns="0" rIns="0" bIns="0" rtlCol="0" anchor="t" anchorCtr="0">
            <a:normAutofit/>
          </a:bodyPr>
          <a:lstStyle/>
          <a:p>
            <a:pPr marL="0" indent="0" algn="l">
              <a:spcBef>
                <a:spcPts val="0"/>
              </a:spcBef>
              <a:buSzPts val="2100"/>
            </a:pPr>
            <a:r>
              <a:rPr lang="en-US" sz="1477" b="1" dirty="0">
                <a:latin typeface="Times New Roman"/>
                <a:ea typeface="Times New Roman"/>
                <a:cs typeface="Times New Roman"/>
                <a:sym typeface="Times New Roman"/>
              </a:rPr>
              <a:t>Proxy-creditors </a:t>
            </a:r>
            <a:r>
              <a:rPr lang="en-US" sz="1477" dirty="0">
                <a:latin typeface="Times New Roman"/>
                <a:ea typeface="Times New Roman"/>
                <a:cs typeface="Times New Roman"/>
                <a:sym typeface="Times New Roman"/>
              </a:rPr>
              <a:t>on behalf of the MFIs;</a:t>
            </a: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Tapping into </a:t>
            </a:r>
            <a:r>
              <a:rPr lang="en-US" sz="1477" b="1" dirty="0">
                <a:latin typeface="Times New Roman"/>
                <a:ea typeface="Times New Roman"/>
                <a:cs typeface="Times New Roman"/>
                <a:sym typeface="Times New Roman"/>
              </a:rPr>
              <a:t>earlier social ties</a:t>
            </a:r>
            <a:r>
              <a:rPr lang="en-US" sz="1477" dirty="0">
                <a:latin typeface="Times New Roman"/>
                <a:ea typeface="Times New Roman"/>
                <a:cs typeface="Times New Roman"/>
                <a:sym typeface="Times New Roman"/>
              </a:rPr>
              <a:t> with SHG members for recruitment of MFI groups;</a:t>
            </a: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However they now </a:t>
            </a:r>
            <a:r>
              <a:rPr lang="en-US" sz="1477" b="1" dirty="0">
                <a:latin typeface="Times New Roman"/>
                <a:ea typeface="Times New Roman"/>
                <a:cs typeface="Times New Roman"/>
                <a:sym typeface="Times New Roman"/>
              </a:rPr>
              <a:t>enforced rules</a:t>
            </a:r>
            <a:r>
              <a:rPr lang="en-US" sz="1477" dirty="0">
                <a:latin typeface="Times New Roman"/>
                <a:ea typeface="Times New Roman"/>
                <a:cs typeface="Times New Roman"/>
                <a:sym typeface="Times New Roman"/>
              </a:rPr>
              <a:t> of the MFI</a:t>
            </a: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Used </a:t>
            </a:r>
            <a:r>
              <a:rPr lang="en-US" sz="1477" b="1" dirty="0">
                <a:latin typeface="Times New Roman"/>
                <a:ea typeface="Times New Roman"/>
                <a:cs typeface="Times New Roman"/>
                <a:sym typeface="Times New Roman"/>
              </a:rPr>
              <a:t>new techniques of disciplining</a:t>
            </a:r>
            <a:r>
              <a:rPr lang="en-US" sz="1477" dirty="0">
                <a:latin typeface="Times New Roman"/>
                <a:ea typeface="Times New Roman"/>
                <a:cs typeface="Times New Roman"/>
                <a:sym typeface="Times New Roman"/>
              </a:rPr>
              <a:t> members because they were implementing rules of a for-profit organization;</a:t>
            </a:r>
            <a:endParaRPr sz="1477" dirty="0">
              <a:latin typeface="Times New Roman"/>
              <a:ea typeface="Times New Roman"/>
              <a:cs typeface="Times New Roman"/>
              <a:sym typeface="Times New Roman"/>
            </a:endParaRPr>
          </a:p>
          <a:p>
            <a:pPr marL="0" indent="0" algn="l">
              <a:buSzPts val="2100"/>
            </a:pP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 </a:t>
            </a: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Form-filling, more cash handling at the meeting and accountability of that cash. </a:t>
            </a:r>
            <a:endParaRPr sz="1477"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Targets, incentives, penalties</a:t>
            </a:r>
            <a:endParaRPr sz="1477" b="1" dirty="0">
              <a:latin typeface="Times New Roman"/>
              <a:ea typeface="Times New Roman"/>
              <a:cs typeface="Times New Roman"/>
              <a:sym typeface="Times New Roman"/>
            </a:endParaRPr>
          </a:p>
          <a:p>
            <a:pPr marL="0" indent="0" algn="l">
              <a:spcBef>
                <a:spcPts val="352"/>
              </a:spcBef>
              <a:buSzPts val="2100"/>
            </a:pPr>
            <a:r>
              <a:rPr lang="en-US" sz="1477" dirty="0">
                <a:latin typeface="Times New Roman"/>
                <a:ea typeface="Times New Roman"/>
                <a:cs typeface="Times New Roman"/>
                <a:sym typeface="Times New Roman"/>
              </a:rPr>
              <a:t>Removed from decision-making. </a:t>
            </a:r>
            <a:br>
              <a:rPr lang="en-US" sz="1477" dirty="0">
                <a:latin typeface="Times New Roman"/>
                <a:ea typeface="Times New Roman"/>
                <a:cs typeface="Times New Roman"/>
                <a:sym typeface="Times New Roman"/>
              </a:rPr>
            </a:br>
            <a:r>
              <a:rPr lang="en-US" sz="1477" dirty="0">
                <a:latin typeface="Times New Roman"/>
                <a:ea typeface="Times New Roman"/>
                <a:cs typeface="Times New Roman"/>
                <a:sym typeface="Times New Roman"/>
              </a:rPr>
              <a:t>Subject to surprise-checks, audit, were at the beck and call of higher officers</a:t>
            </a:r>
            <a:endParaRPr sz="1477" dirty="0">
              <a:latin typeface="Times New Roman"/>
              <a:ea typeface="Times New Roman"/>
              <a:cs typeface="Times New Roman"/>
              <a:sym typeface="Times New Roman"/>
            </a:endParaRPr>
          </a:p>
          <a:p>
            <a:pPr marL="0" indent="0" algn="l">
              <a:buSzPts val="2100"/>
            </a:pPr>
            <a:endParaRPr sz="1477" dirty="0">
              <a:latin typeface="Times New Roman"/>
              <a:ea typeface="Times New Roman"/>
              <a:cs typeface="Times New Roman"/>
              <a:sym typeface="Times New Roman"/>
            </a:endParaRPr>
          </a:p>
          <a:p>
            <a:pPr marL="0" indent="0" algn="l">
              <a:spcBef>
                <a:spcPts val="352"/>
              </a:spcBef>
              <a:buSzPts val="2100"/>
            </a:pPr>
            <a:r>
              <a:rPr lang="en-US" sz="1477" b="1" dirty="0">
                <a:latin typeface="Times New Roman"/>
                <a:ea typeface="Times New Roman"/>
                <a:cs typeface="Times New Roman"/>
                <a:sym typeface="Times New Roman"/>
              </a:rPr>
              <a:t>Improvement in financial and social status</a:t>
            </a:r>
            <a:r>
              <a:rPr lang="en-US" sz="1477" dirty="0">
                <a:latin typeface="Times New Roman"/>
                <a:ea typeface="Times New Roman"/>
                <a:cs typeface="Times New Roman"/>
                <a:sym typeface="Times New Roman"/>
              </a:rPr>
              <a:t>; higher pay, financial incentives, formal recognition. </a:t>
            </a:r>
            <a:endParaRPr dirty="0"/>
          </a:p>
        </p:txBody>
      </p:sp>
    </p:spTree>
    <p:extLst>
      <p:ext uri="{BB962C8B-B14F-4D97-AF65-F5344CB8AC3E}">
        <p14:creationId xmlns:p14="http://schemas.microsoft.com/office/powerpoint/2010/main" val="2593431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12"/>
          <p:cNvSpPr txBox="1">
            <a:spLocks noGrp="1"/>
          </p:cNvSpPr>
          <p:nvPr>
            <p:ph type="title"/>
          </p:nvPr>
        </p:nvSpPr>
        <p:spPr>
          <a:xfrm>
            <a:off x="311698" y="593367"/>
            <a:ext cx="8520604" cy="763602"/>
          </a:xfrm>
          <a:prstGeom prst="rect">
            <a:avLst/>
          </a:prstGeom>
          <a:noFill/>
          <a:ln>
            <a:noFill/>
          </a:ln>
        </p:spPr>
        <p:txBody>
          <a:bodyPr spcFirstLastPara="1" vert="horz" wrap="square" lIns="0" tIns="0" rIns="0" bIns="0" rtlCol="0" anchor="b" anchorCtr="0">
            <a:normAutofit/>
          </a:bodyPr>
          <a:lstStyle/>
          <a:p>
            <a:pPr algn="l"/>
            <a:r>
              <a:rPr lang="en-US" sz="1687" u="sng" dirty="0">
                <a:latin typeface="Times New Roman"/>
                <a:ea typeface="Times New Roman"/>
                <a:cs typeface="Times New Roman"/>
                <a:sym typeface="Times New Roman"/>
              </a:rPr>
              <a:t>Phase IV: The Crisis</a:t>
            </a:r>
            <a:endParaRPr dirty="0"/>
          </a:p>
        </p:txBody>
      </p:sp>
      <p:sp>
        <p:nvSpPr>
          <p:cNvPr id="411" name="Google Shape;411;p12"/>
          <p:cNvSpPr txBox="1">
            <a:spLocks noGrp="1"/>
          </p:cNvSpPr>
          <p:nvPr>
            <p:ph type="body" idx="1"/>
          </p:nvPr>
        </p:nvSpPr>
        <p:spPr>
          <a:xfrm>
            <a:off x="311698" y="1536633"/>
            <a:ext cx="8520604" cy="4555202"/>
          </a:xfrm>
          <a:prstGeom prst="rect">
            <a:avLst/>
          </a:prstGeom>
          <a:noFill/>
          <a:ln>
            <a:noFill/>
          </a:ln>
        </p:spPr>
        <p:txBody>
          <a:bodyPr spcFirstLastPara="1" vert="horz" wrap="square" lIns="0" tIns="0" rIns="0" bIns="0" rtlCol="0" anchor="t" anchorCtr="0">
            <a:normAutofit/>
          </a:bodyPr>
          <a:lstStyle/>
          <a:p>
            <a:pPr marL="0" indent="0" algn="l">
              <a:spcBef>
                <a:spcPts val="0"/>
              </a:spcBef>
              <a:buSzPts val="1900"/>
            </a:pPr>
            <a:endParaRPr sz="1336" i="1" dirty="0">
              <a:latin typeface="Times New Roman"/>
              <a:ea typeface="Times New Roman"/>
              <a:cs typeface="Times New Roman"/>
              <a:sym typeface="Times New Roman"/>
            </a:endParaRPr>
          </a:p>
          <a:p>
            <a:pPr marL="0" indent="0" algn="l">
              <a:buSzPts val="1900"/>
            </a:pPr>
            <a:endParaRPr sz="1336" i="1" dirty="0">
              <a:latin typeface="Times New Roman"/>
              <a:ea typeface="Times New Roman"/>
              <a:cs typeface="Times New Roman"/>
              <a:sym typeface="Times New Roman"/>
            </a:endParaRPr>
          </a:p>
          <a:p>
            <a:pPr marL="0" indent="0" algn="l">
              <a:spcBef>
                <a:spcPts val="352"/>
              </a:spcBef>
              <a:buSzPts val="2100"/>
            </a:pPr>
            <a:r>
              <a:rPr lang="en-US" sz="1477" i="1" dirty="0">
                <a:latin typeface="Times New Roman"/>
                <a:ea typeface="Times New Roman"/>
                <a:cs typeface="Times New Roman"/>
                <a:sym typeface="Times New Roman"/>
              </a:rPr>
              <a:t>"People were paying so well, saying ‘Madam, Madam’ when they saw us, and then finally they just stopped paying.  They came with three sacks full of loans cards and threw it at the DC’s office, it was so hard to see that, cards from so many </a:t>
            </a:r>
            <a:r>
              <a:rPr lang="en-US" sz="1477" i="1" dirty="0" err="1">
                <a:latin typeface="Times New Roman"/>
                <a:ea typeface="Times New Roman"/>
                <a:cs typeface="Times New Roman"/>
                <a:sym typeface="Times New Roman"/>
              </a:rPr>
              <a:t>organisations</a:t>
            </a:r>
            <a:r>
              <a:rPr lang="en-US" sz="1477" i="1" dirty="0">
                <a:latin typeface="Times New Roman"/>
                <a:ea typeface="Times New Roman"/>
                <a:cs typeface="Times New Roman"/>
                <a:sym typeface="Times New Roman"/>
              </a:rPr>
              <a:t> just dumped.  We used to give 2,000 rupee loans for festivals, we had just issued hundreds (of such loans), then so quickly people changed. We were so stressed at that time. At that time we thought if we kept going there (to their homes) in a little while people would pay but it never happened.”</a:t>
            </a:r>
            <a:endParaRPr sz="1477" i="1" dirty="0">
              <a:latin typeface="Times New Roman"/>
              <a:ea typeface="Times New Roman"/>
              <a:cs typeface="Times New Roman"/>
              <a:sym typeface="Times New Roman"/>
            </a:endParaRPr>
          </a:p>
          <a:p>
            <a:pPr marL="0" indent="0" algn="l">
              <a:spcBef>
                <a:spcPts val="281"/>
              </a:spcBef>
              <a:buSzPts val="1900"/>
            </a:pPr>
            <a:r>
              <a:rPr lang="en-US" sz="1336" dirty="0">
                <a:latin typeface="Times New Roman"/>
                <a:ea typeface="Times New Roman"/>
                <a:cs typeface="Times New Roman"/>
                <a:sym typeface="Times New Roman"/>
              </a:rPr>
              <a:t>                                                                                                                                                                         </a:t>
            </a:r>
            <a:endParaRPr sz="1336" dirty="0">
              <a:latin typeface="Times New Roman"/>
              <a:ea typeface="Times New Roman"/>
              <a:cs typeface="Times New Roman"/>
              <a:sym typeface="Times New Roman"/>
            </a:endParaRPr>
          </a:p>
          <a:p>
            <a:pPr marL="0" indent="0" algn="r">
              <a:spcBef>
                <a:spcPts val="281"/>
              </a:spcBef>
              <a:buSzPts val="1900"/>
            </a:pPr>
            <a:r>
              <a:rPr lang="en-US" sz="1336" dirty="0">
                <a:latin typeface="Times New Roman"/>
                <a:ea typeface="Times New Roman"/>
                <a:cs typeface="Times New Roman"/>
                <a:sym typeface="Times New Roman"/>
              </a:rPr>
              <a:t>                                                                                                                                                                                                                     Lakshmi, 2018</a:t>
            </a:r>
            <a:endParaRPr dirty="0"/>
          </a:p>
        </p:txBody>
      </p:sp>
    </p:spTree>
    <p:extLst>
      <p:ext uri="{BB962C8B-B14F-4D97-AF65-F5344CB8AC3E}">
        <p14:creationId xmlns:p14="http://schemas.microsoft.com/office/powerpoint/2010/main" val="31009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13"/>
          <p:cNvSpPr txBox="1">
            <a:spLocks noGrp="1"/>
          </p:cNvSpPr>
          <p:nvPr>
            <p:ph type="title"/>
          </p:nvPr>
        </p:nvSpPr>
        <p:spPr>
          <a:xfrm>
            <a:off x="623397" y="589360"/>
            <a:ext cx="8520604" cy="763603"/>
          </a:xfrm>
          <a:prstGeom prst="rect">
            <a:avLst/>
          </a:prstGeom>
          <a:noFill/>
          <a:ln>
            <a:noFill/>
          </a:ln>
        </p:spPr>
        <p:txBody>
          <a:bodyPr spcFirstLastPara="1" vert="horz" wrap="square" lIns="0" tIns="0" rIns="0" bIns="0" rtlCol="0" anchor="b" anchorCtr="0">
            <a:normAutofit/>
          </a:bodyPr>
          <a:lstStyle/>
          <a:p>
            <a:pPr algn="l"/>
            <a:r>
              <a:rPr lang="en-US" sz="1687" u="sng">
                <a:latin typeface="Times New Roman"/>
                <a:ea typeface="Times New Roman"/>
                <a:cs typeface="Times New Roman"/>
                <a:sym typeface="Times New Roman"/>
              </a:rPr>
              <a:t>Work at the time of the crisis</a:t>
            </a:r>
            <a:endParaRPr/>
          </a:p>
        </p:txBody>
      </p:sp>
      <p:sp>
        <p:nvSpPr>
          <p:cNvPr id="417" name="Google Shape;417;p13"/>
          <p:cNvSpPr txBox="1">
            <a:spLocks noGrp="1"/>
          </p:cNvSpPr>
          <p:nvPr>
            <p:ph type="body" idx="1"/>
          </p:nvPr>
        </p:nvSpPr>
        <p:spPr>
          <a:xfrm>
            <a:off x="623397" y="1553765"/>
            <a:ext cx="8520604" cy="4555203"/>
          </a:xfrm>
          <a:prstGeom prst="rect">
            <a:avLst/>
          </a:prstGeom>
          <a:noFill/>
          <a:ln>
            <a:noFill/>
          </a:ln>
        </p:spPr>
        <p:txBody>
          <a:bodyPr spcFirstLastPara="1" vert="horz" wrap="square" lIns="0" tIns="0" rIns="0" bIns="0" rtlCol="0" anchor="t" anchorCtr="0">
            <a:normAutofit/>
          </a:bodyPr>
          <a:lstStyle/>
          <a:p>
            <a:pPr marL="0" indent="0">
              <a:spcBef>
                <a:spcPts val="0"/>
              </a:spcBef>
              <a:buSzPts val="1900"/>
            </a:pPr>
            <a:endParaRPr sz="1336" dirty="0">
              <a:latin typeface="Times New Roman"/>
              <a:ea typeface="Times New Roman"/>
              <a:cs typeface="Times New Roman"/>
              <a:sym typeface="Times New Roman"/>
            </a:endParaRPr>
          </a:p>
          <a:p>
            <a:pPr marL="0" indent="0" algn="l">
              <a:spcBef>
                <a:spcPts val="281"/>
              </a:spcBef>
              <a:buSzPts val="2000"/>
            </a:pPr>
            <a:r>
              <a:rPr lang="en-US" sz="1406" dirty="0">
                <a:latin typeface="Times New Roman"/>
                <a:ea typeface="Times New Roman"/>
                <a:cs typeface="Times New Roman"/>
                <a:sym typeface="Times New Roman"/>
              </a:rPr>
              <a:t>C</a:t>
            </a:r>
            <a:r>
              <a:rPr lang="en-US" sz="1406" b="1" dirty="0">
                <a:latin typeface="Times New Roman"/>
                <a:ea typeface="Times New Roman"/>
                <a:cs typeface="Times New Roman"/>
                <a:sym typeface="Times New Roman"/>
              </a:rPr>
              <a:t>oping with hostility</a:t>
            </a:r>
            <a:r>
              <a:rPr lang="en-US" sz="1406" dirty="0">
                <a:latin typeface="Times New Roman"/>
                <a:ea typeface="Times New Roman"/>
                <a:cs typeface="Times New Roman"/>
                <a:sym typeface="Times New Roman"/>
              </a:rPr>
              <a:t> they faced when trying to enter parts of the town which  they had frequented for years.</a:t>
            </a:r>
            <a:endParaRPr sz="1406" dirty="0">
              <a:latin typeface="Times New Roman"/>
              <a:ea typeface="Times New Roman"/>
              <a:cs typeface="Times New Roman"/>
              <a:sym typeface="Times New Roman"/>
            </a:endParaRPr>
          </a:p>
          <a:p>
            <a:pPr marL="0" indent="0" algn="l">
              <a:buSzPts val="2000"/>
            </a:pPr>
            <a:endParaRPr sz="1406" dirty="0">
              <a:latin typeface="Times New Roman"/>
              <a:ea typeface="Times New Roman"/>
              <a:cs typeface="Times New Roman"/>
              <a:sym typeface="Times New Roman"/>
            </a:endParaRPr>
          </a:p>
          <a:p>
            <a:pPr marL="0" indent="0" algn="l">
              <a:spcBef>
                <a:spcPts val="281"/>
              </a:spcBef>
              <a:buSzPts val="2000"/>
            </a:pPr>
            <a:r>
              <a:rPr lang="en-US" sz="1406" dirty="0">
                <a:latin typeface="Times New Roman"/>
                <a:ea typeface="Times New Roman"/>
                <a:cs typeface="Times New Roman"/>
                <a:sym typeface="Times New Roman"/>
              </a:rPr>
              <a:t>Going door-to-door  for repayments.</a:t>
            </a:r>
            <a:endParaRPr sz="1406" dirty="0">
              <a:latin typeface="Times New Roman"/>
              <a:ea typeface="Times New Roman"/>
              <a:cs typeface="Times New Roman"/>
              <a:sym typeface="Times New Roman"/>
            </a:endParaRPr>
          </a:p>
          <a:p>
            <a:pPr marL="0" indent="0" algn="l">
              <a:buSzPts val="2000"/>
            </a:pPr>
            <a:endParaRPr sz="1406" dirty="0">
              <a:latin typeface="Times New Roman"/>
              <a:ea typeface="Times New Roman"/>
              <a:cs typeface="Times New Roman"/>
              <a:sym typeface="Times New Roman"/>
            </a:endParaRPr>
          </a:p>
          <a:p>
            <a:pPr marL="0" indent="0" algn="l">
              <a:spcBef>
                <a:spcPts val="281"/>
              </a:spcBef>
              <a:buSzPts val="2000"/>
            </a:pPr>
            <a:r>
              <a:rPr lang="en-US" sz="1406" dirty="0">
                <a:latin typeface="Times New Roman"/>
                <a:ea typeface="Times New Roman"/>
                <a:cs typeface="Times New Roman"/>
                <a:sym typeface="Times New Roman"/>
              </a:rPr>
              <a:t>Using old ties to coax borrowers.</a:t>
            </a:r>
            <a:endParaRPr sz="1406" dirty="0">
              <a:latin typeface="Times New Roman"/>
              <a:ea typeface="Times New Roman"/>
              <a:cs typeface="Times New Roman"/>
              <a:sym typeface="Times New Roman"/>
            </a:endParaRPr>
          </a:p>
          <a:p>
            <a:pPr marL="0" indent="0" algn="l">
              <a:spcBef>
                <a:spcPts val="281"/>
              </a:spcBef>
              <a:buSzPts val="2000"/>
            </a:pPr>
            <a:br>
              <a:rPr lang="en-US" sz="1406" dirty="0">
                <a:latin typeface="Times New Roman"/>
                <a:ea typeface="Times New Roman"/>
                <a:cs typeface="Times New Roman"/>
                <a:sym typeface="Times New Roman"/>
              </a:rPr>
            </a:br>
            <a:r>
              <a:rPr lang="en-US" sz="1406" b="1" dirty="0">
                <a:latin typeface="Times New Roman"/>
                <a:ea typeface="Times New Roman"/>
                <a:cs typeface="Times New Roman"/>
                <a:sym typeface="Times New Roman"/>
              </a:rPr>
              <a:t>Negotiate their own position</a:t>
            </a:r>
            <a:r>
              <a:rPr lang="en-US" sz="1406" dirty="0">
                <a:latin typeface="Times New Roman"/>
                <a:ea typeface="Times New Roman"/>
                <a:cs typeface="Times New Roman"/>
                <a:sym typeface="Times New Roman"/>
              </a:rPr>
              <a:t> as MFI staff had profited from the loans made by their companies, earning a higher salary while others faced rising levels of debt. </a:t>
            </a:r>
            <a:endParaRPr sz="1406" dirty="0">
              <a:latin typeface="Times New Roman"/>
              <a:ea typeface="Times New Roman"/>
              <a:cs typeface="Times New Roman"/>
              <a:sym typeface="Times New Roman"/>
            </a:endParaRPr>
          </a:p>
          <a:p>
            <a:pPr marL="0" indent="0">
              <a:spcBef>
                <a:spcPts val="281"/>
              </a:spcBef>
              <a:buSzPts val="2000"/>
            </a:pPr>
            <a:br>
              <a:rPr lang="en-US" sz="1406" dirty="0">
                <a:latin typeface="Times New Roman"/>
                <a:ea typeface="Times New Roman"/>
                <a:cs typeface="Times New Roman"/>
                <a:sym typeface="Times New Roman"/>
              </a:rPr>
            </a:br>
            <a:endParaRPr dirty="0"/>
          </a:p>
        </p:txBody>
      </p:sp>
    </p:spTree>
    <p:extLst>
      <p:ext uri="{BB962C8B-B14F-4D97-AF65-F5344CB8AC3E}">
        <p14:creationId xmlns:p14="http://schemas.microsoft.com/office/powerpoint/2010/main" val="938560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p14"/>
          <p:cNvSpPr txBox="1">
            <a:spLocks noGrp="1"/>
          </p:cNvSpPr>
          <p:nvPr>
            <p:ph type="title"/>
          </p:nvPr>
        </p:nvSpPr>
        <p:spPr>
          <a:xfrm>
            <a:off x="311698" y="593367"/>
            <a:ext cx="8520604" cy="763602"/>
          </a:xfrm>
          <a:prstGeom prst="rect">
            <a:avLst/>
          </a:prstGeom>
          <a:noFill/>
          <a:ln>
            <a:noFill/>
          </a:ln>
        </p:spPr>
        <p:txBody>
          <a:bodyPr spcFirstLastPara="1" vert="horz" wrap="square" lIns="0" tIns="0" rIns="0" bIns="0" rtlCol="0" anchor="b" anchorCtr="0">
            <a:normAutofit/>
          </a:bodyPr>
          <a:lstStyle/>
          <a:p>
            <a:pPr algn="l"/>
            <a:r>
              <a:rPr lang="en-US" sz="1687" b="0" u="sng" dirty="0">
                <a:latin typeface="Times New Roman"/>
                <a:ea typeface="Times New Roman"/>
                <a:cs typeface="Times New Roman"/>
                <a:sym typeface="Times New Roman"/>
              </a:rPr>
              <a:t>Phase V: Recovery and Self-Regulation</a:t>
            </a:r>
            <a:endParaRPr dirty="0"/>
          </a:p>
        </p:txBody>
      </p:sp>
      <p:sp>
        <p:nvSpPr>
          <p:cNvPr id="423" name="Google Shape;423;p14"/>
          <p:cNvSpPr txBox="1">
            <a:spLocks noGrp="1"/>
          </p:cNvSpPr>
          <p:nvPr>
            <p:ph type="body" idx="1"/>
          </p:nvPr>
        </p:nvSpPr>
        <p:spPr>
          <a:xfrm>
            <a:off x="311698" y="1536633"/>
            <a:ext cx="8520604" cy="4555202"/>
          </a:xfrm>
          <a:prstGeom prst="rect">
            <a:avLst/>
          </a:prstGeom>
          <a:noFill/>
          <a:ln>
            <a:noFill/>
          </a:ln>
        </p:spPr>
        <p:txBody>
          <a:bodyPr spcFirstLastPara="1" vert="horz" wrap="square" lIns="0" tIns="0" rIns="0" bIns="0" rtlCol="0" anchor="t" anchorCtr="0">
            <a:normAutofit/>
          </a:bodyPr>
          <a:lstStyle/>
          <a:p>
            <a:pPr marL="0" indent="0">
              <a:spcBef>
                <a:spcPts val="0"/>
              </a:spcBef>
            </a:pPr>
            <a:endParaRPr dirty="0">
              <a:solidFill>
                <a:srgbClr val="595959"/>
              </a:solidFill>
            </a:endParaRPr>
          </a:p>
          <a:p>
            <a:pPr marL="0" indent="0">
              <a:buSzPts val="2100"/>
            </a:pPr>
            <a:endParaRPr sz="1477" dirty="0">
              <a:solidFill>
                <a:srgbClr val="595959"/>
              </a:solidFill>
              <a:latin typeface="Times New Roman"/>
              <a:ea typeface="Times New Roman"/>
              <a:cs typeface="Times New Roman"/>
              <a:sym typeface="Times New Roman"/>
            </a:endParaRPr>
          </a:p>
          <a:p>
            <a:pPr marL="0" indent="0" algn="l">
              <a:spcBef>
                <a:spcPts val="352"/>
              </a:spcBef>
              <a:buSzPts val="2100"/>
            </a:pPr>
            <a:r>
              <a:rPr lang="en-US" sz="1477" i="1" dirty="0">
                <a:latin typeface="Times New Roman"/>
                <a:ea typeface="Times New Roman"/>
                <a:cs typeface="Times New Roman"/>
                <a:sym typeface="Times New Roman"/>
              </a:rPr>
              <a:t>"The RBI gave a free hand to all MFIs thinking they’ll do good work - and early MFIs did well - but others were only interested in profits. Then when the problems started they came in with policies to address the process issues. They brought in the CIBIL (credit bureau) norms. That’s the only reason there still is MFI lending - because they started self-regulating it.”</a:t>
            </a:r>
            <a:endParaRPr sz="1477" i="1" dirty="0">
              <a:latin typeface="Times New Roman"/>
              <a:ea typeface="Times New Roman"/>
              <a:cs typeface="Times New Roman"/>
              <a:sym typeface="Times New Roman"/>
            </a:endParaRPr>
          </a:p>
          <a:p>
            <a:pPr marL="0" indent="0" algn="l">
              <a:spcBef>
                <a:spcPts val="352"/>
              </a:spcBef>
              <a:buSzPts val="2100"/>
            </a:pPr>
            <a:r>
              <a:rPr lang="en-US" sz="1477" i="1" dirty="0">
                <a:latin typeface="Times New Roman"/>
                <a:ea typeface="Times New Roman"/>
                <a:cs typeface="Times New Roman"/>
                <a:sym typeface="Times New Roman"/>
              </a:rPr>
              <a:t>										</a:t>
            </a:r>
            <a:endParaRPr sz="1477" i="1" dirty="0">
              <a:latin typeface="Times New Roman"/>
              <a:ea typeface="Times New Roman"/>
              <a:cs typeface="Times New Roman"/>
              <a:sym typeface="Times New Roman"/>
            </a:endParaRPr>
          </a:p>
          <a:p>
            <a:pPr marL="0" indent="0" algn="l">
              <a:spcBef>
                <a:spcPts val="352"/>
              </a:spcBef>
              <a:buSzPts val="2100"/>
            </a:pPr>
            <a:r>
              <a:rPr lang="en-US" sz="1477" i="1" dirty="0">
                <a:latin typeface="Times New Roman"/>
                <a:ea typeface="Times New Roman"/>
                <a:cs typeface="Times New Roman"/>
                <a:sym typeface="Times New Roman"/>
              </a:rPr>
              <a:t> </a:t>
            </a:r>
            <a:endParaRPr sz="1477" i="1" dirty="0">
              <a:latin typeface="Times New Roman"/>
              <a:ea typeface="Times New Roman"/>
              <a:cs typeface="Times New Roman"/>
              <a:sym typeface="Times New Roman"/>
            </a:endParaRPr>
          </a:p>
          <a:p>
            <a:pPr marL="0" indent="0" algn="r">
              <a:spcBef>
                <a:spcPts val="352"/>
              </a:spcBef>
              <a:buSzPts val="2100"/>
            </a:pPr>
            <a:r>
              <a:rPr lang="en-US" sz="1477" dirty="0">
                <a:latin typeface="Times New Roman"/>
                <a:ea typeface="Times New Roman"/>
                <a:cs typeface="Times New Roman"/>
                <a:sym typeface="Times New Roman"/>
              </a:rPr>
              <a:t>                                                                                                                                                                                  Ramesh, 2018</a:t>
            </a:r>
            <a:endParaRPr dirty="0"/>
          </a:p>
        </p:txBody>
      </p:sp>
    </p:spTree>
    <p:extLst>
      <p:ext uri="{BB962C8B-B14F-4D97-AF65-F5344CB8AC3E}">
        <p14:creationId xmlns:p14="http://schemas.microsoft.com/office/powerpoint/2010/main" val="24175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F94409-E16A-224D-87ED-9905EFE13A7F}"/>
              </a:ext>
            </a:extLst>
          </p:cNvPr>
          <p:cNvSpPr/>
          <p:nvPr/>
        </p:nvSpPr>
        <p:spPr>
          <a:xfrm>
            <a:off x="533400" y="2057399"/>
            <a:ext cx="7924800" cy="2031325"/>
          </a:xfrm>
          <a:prstGeom prst="rect">
            <a:avLst/>
          </a:prstGeom>
        </p:spPr>
        <p:txBody>
          <a:bodyPr wrap="square">
            <a:spAutoFit/>
          </a:bodyPr>
          <a:lstStyle/>
          <a:p>
            <a:pPr algn="just">
              <a:lnSpc>
                <a:spcPct val="150000"/>
              </a:lnSpc>
            </a:pPr>
            <a:r>
              <a:rPr lang="en-US" sz="1200" i="1" dirty="0"/>
              <a:t>“My knowledge of banking transactions is still low but we are learning each kind of transaction as they come, learning one by one. We are learning how to solve IT issues, how to handle debit card applications, account opening. I’ve disbursed 5,500 kits and am learning the process now. The branch operations work timings requires us to be here till 8-8:30 pm. We close the counter by 5, 5:30. Then the Finacle kit till 6 pm. Then we do the tallying, reporting, book maintenance. In the MFI we put all the cash in bundles and put it in the vault but now we have to do the flap, signature, there are more operations, it takes time, even if everything goes well, then if the accounts don’t tally it’s a different thing.”</a:t>
            </a:r>
          </a:p>
          <a:p>
            <a:endParaRPr lang="en-US" dirty="0"/>
          </a:p>
        </p:txBody>
      </p:sp>
      <p:sp>
        <p:nvSpPr>
          <p:cNvPr id="3" name="TextBox 2">
            <a:extLst>
              <a:ext uri="{FF2B5EF4-FFF2-40B4-BE49-F238E27FC236}">
                <a16:creationId xmlns:a16="http://schemas.microsoft.com/office/drawing/2014/main" id="{2ADB1FCE-080B-5347-804F-BFDF4A764B0B}"/>
              </a:ext>
            </a:extLst>
          </p:cNvPr>
          <p:cNvSpPr txBox="1"/>
          <p:nvPr/>
        </p:nvSpPr>
        <p:spPr>
          <a:xfrm>
            <a:off x="609600" y="1261641"/>
            <a:ext cx="6927591" cy="369332"/>
          </a:xfrm>
          <a:prstGeom prst="rect">
            <a:avLst/>
          </a:prstGeom>
          <a:noFill/>
        </p:spPr>
        <p:txBody>
          <a:bodyPr wrap="square" rtlCol="0">
            <a:spAutoFit/>
          </a:bodyPr>
          <a:lstStyle/>
          <a:p>
            <a:r>
              <a:rPr lang="en-US" dirty="0"/>
              <a:t>Phase VI: Banking </a:t>
            </a:r>
            <a:r>
              <a:rPr lang="en-US" dirty="0" err="1"/>
              <a:t>Licences</a:t>
            </a:r>
            <a:r>
              <a:rPr lang="en-US" dirty="0"/>
              <a:t> and Small Finance Bank (SFB)</a:t>
            </a:r>
          </a:p>
        </p:txBody>
      </p:sp>
      <p:sp>
        <p:nvSpPr>
          <p:cNvPr id="4" name="TextBox 3">
            <a:extLst>
              <a:ext uri="{FF2B5EF4-FFF2-40B4-BE49-F238E27FC236}">
                <a16:creationId xmlns:a16="http://schemas.microsoft.com/office/drawing/2014/main" id="{18843282-69B9-C64F-AE45-1EE006B74776}"/>
              </a:ext>
            </a:extLst>
          </p:cNvPr>
          <p:cNvSpPr txBox="1"/>
          <p:nvPr/>
        </p:nvSpPr>
        <p:spPr>
          <a:xfrm>
            <a:off x="5868365" y="4734046"/>
            <a:ext cx="1532792" cy="369332"/>
          </a:xfrm>
          <a:prstGeom prst="rect">
            <a:avLst/>
          </a:prstGeom>
          <a:noFill/>
        </p:spPr>
        <p:txBody>
          <a:bodyPr wrap="none" rtlCol="0">
            <a:spAutoFit/>
          </a:bodyPr>
          <a:lstStyle/>
          <a:p>
            <a:r>
              <a:rPr lang="en-US" dirty="0"/>
              <a:t>Manjula, 2018</a:t>
            </a:r>
          </a:p>
        </p:txBody>
      </p:sp>
    </p:spTree>
    <p:extLst>
      <p:ext uri="{BB962C8B-B14F-4D97-AF65-F5344CB8AC3E}">
        <p14:creationId xmlns:p14="http://schemas.microsoft.com/office/powerpoint/2010/main" val="3528944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61A1C-C591-8F48-96CD-414CE292C2D6}"/>
              </a:ext>
            </a:extLst>
          </p:cNvPr>
          <p:cNvSpPr>
            <a:spLocks noGrp="1"/>
          </p:cNvSpPr>
          <p:nvPr>
            <p:ph type="title"/>
          </p:nvPr>
        </p:nvSpPr>
        <p:spPr/>
        <p:txBody>
          <a:bodyPr/>
          <a:lstStyle/>
          <a:p>
            <a:r>
              <a:rPr lang="en-US" dirty="0"/>
              <a:t>Three case-studies of field staff working in </a:t>
            </a:r>
            <a:r>
              <a:rPr lang="en-US" u="sng" dirty="0" err="1"/>
              <a:t>Ramanagaram</a:t>
            </a:r>
            <a:endParaRPr lang="en-US" u="sng" dirty="0"/>
          </a:p>
        </p:txBody>
      </p:sp>
      <p:sp>
        <p:nvSpPr>
          <p:cNvPr id="3" name="Text Placeholder 2">
            <a:extLst>
              <a:ext uri="{FF2B5EF4-FFF2-40B4-BE49-F238E27FC236}">
                <a16:creationId xmlns:a16="http://schemas.microsoft.com/office/drawing/2014/main" id="{AE3A996F-EB3D-AF48-B231-4A7069A3F590}"/>
              </a:ext>
            </a:extLst>
          </p:cNvPr>
          <p:cNvSpPr>
            <a:spLocks noGrp="1"/>
          </p:cNvSpPr>
          <p:nvPr>
            <p:ph idx="1"/>
          </p:nvPr>
        </p:nvSpPr>
        <p:spPr/>
        <p:txBody>
          <a:bodyPr/>
          <a:lstStyle/>
          <a:p>
            <a:r>
              <a:rPr lang="en-US" dirty="0"/>
              <a:t>Who moved together across three different financial circuits in which micro-lending in India has been embedded</a:t>
            </a:r>
          </a:p>
          <a:p>
            <a:pPr lvl="1"/>
            <a:r>
              <a:rPr lang="en-US" dirty="0"/>
              <a:t>Kalyani, an NGO linked with SHG formation and linking SHGs to banks</a:t>
            </a:r>
          </a:p>
          <a:p>
            <a:pPr lvl="1"/>
            <a:r>
              <a:rPr lang="en-US" dirty="0" err="1"/>
              <a:t>Sudharan</a:t>
            </a:r>
            <a:r>
              <a:rPr lang="en-US" dirty="0"/>
              <a:t>, a Grameen-type microfinance organization</a:t>
            </a:r>
          </a:p>
          <a:p>
            <a:pPr lvl="1"/>
            <a:r>
              <a:rPr lang="en-US" dirty="0"/>
              <a:t>Small Finance Bank</a:t>
            </a:r>
          </a:p>
          <a:p>
            <a:endParaRPr lang="en-US" dirty="0"/>
          </a:p>
        </p:txBody>
      </p:sp>
    </p:spTree>
    <p:extLst>
      <p:ext uri="{BB962C8B-B14F-4D97-AF65-F5344CB8AC3E}">
        <p14:creationId xmlns:p14="http://schemas.microsoft.com/office/powerpoint/2010/main" val="117375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ADEE-76F8-C24D-B0E7-4361C68B2CE6}"/>
              </a:ext>
            </a:extLst>
          </p:cNvPr>
          <p:cNvSpPr>
            <a:spLocks noGrp="1"/>
          </p:cNvSpPr>
          <p:nvPr>
            <p:ph type="title"/>
          </p:nvPr>
        </p:nvSpPr>
        <p:spPr/>
        <p:txBody>
          <a:bodyPr/>
          <a:lstStyle/>
          <a:p>
            <a:r>
              <a:rPr lang="en-US" dirty="0"/>
              <a:t>Plan of the paper</a:t>
            </a:r>
          </a:p>
        </p:txBody>
      </p:sp>
      <p:sp>
        <p:nvSpPr>
          <p:cNvPr id="3" name="Content Placeholder 2">
            <a:extLst>
              <a:ext uri="{FF2B5EF4-FFF2-40B4-BE49-F238E27FC236}">
                <a16:creationId xmlns:a16="http://schemas.microsoft.com/office/drawing/2014/main" id="{A5AF4679-424B-FC4D-834D-8E40A048B3B9}"/>
              </a:ext>
            </a:extLst>
          </p:cNvPr>
          <p:cNvSpPr>
            <a:spLocks noGrp="1"/>
          </p:cNvSpPr>
          <p:nvPr>
            <p:ph idx="1"/>
          </p:nvPr>
        </p:nvSpPr>
        <p:spPr/>
        <p:txBody>
          <a:bodyPr>
            <a:normAutofit lnSpcReduction="10000"/>
          </a:bodyPr>
          <a:lstStyle/>
          <a:p>
            <a:r>
              <a:rPr lang="en-US" dirty="0"/>
              <a:t>To show that their movement across these </a:t>
            </a:r>
            <a:r>
              <a:rPr lang="en-US" dirty="0" err="1"/>
              <a:t>organisations</a:t>
            </a:r>
            <a:r>
              <a:rPr lang="en-US" dirty="0"/>
              <a:t> dovetails with the complex trajectory of the India’s tryst with financial access and inclusion</a:t>
            </a:r>
          </a:p>
          <a:p>
            <a:r>
              <a:rPr lang="en-US" dirty="0"/>
              <a:t>The changing nature of their work (transactions with borrowers, goals, targets, incentives, problems, solutions) lies in the different financial circuits in which they were embedded</a:t>
            </a:r>
          </a:p>
        </p:txBody>
      </p:sp>
    </p:spTree>
    <p:extLst>
      <p:ext uri="{BB962C8B-B14F-4D97-AF65-F5344CB8AC3E}">
        <p14:creationId xmlns:p14="http://schemas.microsoft.com/office/powerpoint/2010/main" val="118386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905DF-965B-D84B-9F92-7D6CCB955079}"/>
              </a:ext>
            </a:extLst>
          </p:cNvPr>
          <p:cNvSpPr>
            <a:spLocks noGrp="1"/>
          </p:cNvSpPr>
          <p:nvPr>
            <p:ph type="title"/>
          </p:nvPr>
        </p:nvSpPr>
        <p:spPr/>
        <p:txBody>
          <a:bodyPr/>
          <a:lstStyle/>
          <a:p>
            <a:r>
              <a:rPr lang="en-US" dirty="0"/>
              <a:t>The Staff</a:t>
            </a:r>
          </a:p>
        </p:txBody>
      </p:sp>
      <p:sp>
        <p:nvSpPr>
          <p:cNvPr id="3" name="Content Placeholder 2">
            <a:extLst>
              <a:ext uri="{FF2B5EF4-FFF2-40B4-BE49-F238E27FC236}">
                <a16:creationId xmlns:a16="http://schemas.microsoft.com/office/drawing/2014/main" id="{B81CA152-852E-3E43-B4F8-83E76B295AF8}"/>
              </a:ext>
            </a:extLst>
          </p:cNvPr>
          <p:cNvSpPr>
            <a:spLocks noGrp="1"/>
          </p:cNvSpPr>
          <p:nvPr>
            <p:ph idx="1"/>
          </p:nvPr>
        </p:nvSpPr>
        <p:spPr/>
        <p:txBody>
          <a:bodyPr>
            <a:normAutofit fontScale="47500" lnSpcReduction="20000"/>
          </a:bodyPr>
          <a:lstStyle/>
          <a:p>
            <a:pPr marL="0" lvl="0" indent="0">
              <a:spcBef>
                <a:spcPts val="0"/>
              </a:spcBef>
              <a:buNone/>
            </a:pPr>
            <a:r>
              <a:rPr lang="en-US" b="1" dirty="0">
                <a:latin typeface="Times New Roman"/>
                <a:ea typeface="Times New Roman"/>
                <a:cs typeface="Times New Roman"/>
                <a:sym typeface="Times New Roman"/>
              </a:rPr>
              <a:t>Ramesh</a:t>
            </a:r>
            <a:r>
              <a:rPr lang="en-US" dirty="0">
                <a:latin typeface="Times New Roman"/>
                <a:ea typeface="Times New Roman"/>
                <a:cs typeface="Times New Roman"/>
                <a:sym typeface="Times New Roman"/>
              </a:rPr>
              <a:t>:  Hindu man from an agricultural family in a nearby town, degree in social work, joined Kalyani in 1989, in his early twenties. </a:t>
            </a:r>
          </a:p>
          <a:p>
            <a:pPr marL="0" lvl="0" indent="0">
              <a:spcBef>
                <a:spcPts val="0"/>
              </a:spcBef>
              <a:buNone/>
            </a:pPr>
            <a:r>
              <a:rPr lang="en-US" dirty="0">
                <a:latin typeface="Times New Roman"/>
                <a:ea typeface="Times New Roman"/>
                <a:cs typeface="Times New Roman"/>
                <a:sym typeface="Times New Roman"/>
              </a:rPr>
              <a:t>In the NGO: headed the Urban Lending team, with four other field workers who reported to him.</a:t>
            </a:r>
          </a:p>
          <a:p>
            <a:pPr marL="0" lvl="0" indent="0">
              <a:spcBef>
                <a:spcPts val="0"/>
              </a:spcBef>
              <a:buNone/>
            </a:pPr>
            <a:r>
              <a:rPr lang="en-US" dirty="0">
                <a:latin typeface="Times New Roman"/>
                <a:ea typeface="Times New Roman"/>
                <a:cs typeface="Times New Roman"/>
                <a:sym typeface="Times New Roman"/>
              </a:rPr>
              <a:t>In the MFI :</a:t>
            </a:r>
            <a:r>
              <a:rPr lang="en-US" dirty="0" err="1">
                <a:latin typeface="Times New Roman"/>
                <a:ea typeface="Times New Roman"/>
                <a:cs typeface="Times New Roman"/>
                <a:sym typeface="Times New Roman"/>
              </a:rPr>
              <a:t>Ramanagaram</a:t>
            </a:r>
            <a:r>
              <a:rPr lang="en-US" dirty="0">
                <a:latin typeface="Times New Roman"/>
                <a:ea typeface="Times New Roman"/>
                <a:cs typeface="Times New Roman"/>
                <a:sym typeface="Times New Roman"/>
              </a:rPr>
              <a:t> branch manager, then responsible for several districts in Karnataka; later South India Manager</a:t>
            </a:r>
          </a:p>
          <a:p>
            <a:pPr marL="0" lvl="0" indent="0">
              <a:spcBef>
                <a:spcPts val="0"/>
              </a:spcBef>
              <a:buNone/>
            </a:pPr>
            <a:r>
              <a:rPr lang="en-US" dirty="0">
                <a:latin typeface="Times New Roman"/>
                <a:ea typeface="Times New Roman"/>
                <a:cs typeface="Times New Roman"/>
                <a:sym typeface="Times New Roman"/>
              </a:rPr>
              <a:t>SFB: now holds one of the highest positions in the bank</a:t>
            </a:r>
          </a:p>
          <a:p>
            <a:pPr marL="0" lvl="0" indent="0">
              <a:spcBef>
                <a:spcPts val="0"/>
              </a:spcBef>
              <a:buNone/>
            </a:pPr>
            <a:endParaRPr lang="en-US" dirty="0">
              <a:latin typeface="Times New Roman"/>
              <a:ea typeface="Times New Roman"/>
              <a:cs typeface="Times New Roman"/>
              <a:sym typeface="Times New Roman"/>
            </a:endParaRPr>
          </a:p>
          <a:p>
            <a:pPr marL="0" lvl="0" indent="0">
              <a:spcBef>
                <a:spcPts val="0"/>
              </a:spcBef>
              <a:buNone/>
            </a:pPr>
            <a:endParaRPr lang="en-US" dirty="0">
              <a:latin typeface="Times New Roman"/>
              <a:ea typeface="Times New Roman"/>
              <a:cs typeface="Times New Roman"/>
              <a:sym typeface="Times New Roman"/>
            </a:endParaRPr>
          </a:p>
          <a:p>
            <a:pPr marL="0" lvl="0" indent="0">
              <a:spcBef>
                <a:spcPts val="0"/>
              </a:spcBef>
              <a:buNone/>
            </a:pPr>
            <a:r>
              <a:rPr lang="en-US" b="1" dirty="0">
                <a:latin typeface="Times New Roman"/>
                <a:ea typeface="Times New Roman"/>
                <a:cs typeface="Times New Roman"/>
                <a:sym typeface="Times New Roman"/>
              </a:rPr>
              <a:t>Manjula</a:t>
            </a:r>
            <a:r>
              <a:rPr lang="en-US" dirty="0">
                <a:latin typeface="Times New Roman"/>
                <a:ea typeface="Times New Roman"/>
                <a:cs typeface="Times New Roman"/>
                <a:sym typeface="Times New Roman"/>
              </a:rPr>
              <a:t>:  Hindu woman who lived in a Muslim area in the town, completed high school, joined Kalyani in the late 1990s                                                      </a:t>
            </a:r>
          </a:p>
          <a:p>
            <a:pPr marL="0" lvl="0" indent="0">
              <a:spcBef>
                <a:spcPts val="0"/>
              </a:spcBef>
              <a:buNone/>
            </a:pPr>
            <a:r>
              <a:rPr lang="en-US" dirty="0">
                <a:latin typeface="Times New Roman"/>
                <a:ea typeface="Times New Roman"/>
                <a:cs typeface="Times New Roman"/>
                <a:sym typeface="Times New Roman"/>
              </a:rPr>
              <a:t> In the NGO: worked with Ramesh in the Urban Lending team                                   </a:t>
            </a:r>
          </a:p>
          <a:p>
            <a:pPr marL="0" lvl="0" indent="0">
              <a:spcBef>
                <a:spcPts val="0"/>
              </a:spcBef>
              <a:buNone/>
            </a:pPr>
            <a:r>
              <a:rPr lang="en-US" dirty="0">
                <a:latin typeface="Times New Roman"/>
                <a:ea typeface="Times New Roman"/>
                <a:cs typeface="Times New Roman"/>
                <a:sym typeface="Times New Roman"/>
              </a:rPr>
              <a:t> In the MFI: branch staff, then cashier and Customer Relations Officer in nearby branches </a:t>
            </a:r>
          </a:p>
          <a:p>
            <a:pPr marL="0" lvl="0" indent="0">
              <a:spcBef>
                <a:spcPts val="0"/>
              </a:spcBef>
              <a:buNone/>
            </a:pPr>
            <a:r>
              <a:rPr lang="en-US" dirty="0">
                <a:latin typeface="Times New Roman"/>
                <a:ea typeface="Times New Roman"/>
                <a:cs typeface="Times New Roman"/>
                <a:sym typeface="Times New Roman"/>
              </a:rPr>
              <a:t>Now bank employee, manning the teller booth </a:t>
            </a:r>
          </a:p>
          <a:p>
            <a:pPr marL="0" lvl="0" indent="0">
              <a:spcBef>
                <a:spcPts val="0"/>
              </a:spcBef>
              <a:buNone/>
            </a:pPr>
            <a:endParaRPr lang="en-US" dirty="0">
              <a:latin typeface="Times New Roman"/>
              <a:ea typeface="Times New Roman"/>
              <a:cs typeface="Times New Roman"/>
              <a:sym typeface="Times New Roman"/>
            </a:endParaRPr>
          </a:p>
          <a:p>
            <a:pPr marL="0" lvl="0" indent="0">
              <a:spcBef>
                <a:spcPts val="0"/>
              </a:spcBef>
              <a:buNone/>
            </a:pPr>
            <a:endParaRPr lang="en-US" dirty="0">
              <a:latin typeface="Times New Roman"/>
              <a:ea typeface="Times New Roman"/>
              <a:cs typeface="Times New Roman"/>
              <a:sym typeface="Times New Roman"/>
            </a:endParaRPr>
          </a:p>
          <a:p>
            <a:pPr marL="0" lvl="0" indent="0">
              <a:spcBef>
                <a:spcPts val="0"/>
              </a:spcBef>
              <a:buNone/>
            </a:pPr>
            <a:r>
              <a:rPr lang="en-US" b="1" dirty="0">
                <a:latin typeface="Times New Roman"/>
                <a:ea typeface="Times New Roman"/>
                <a:cs typeface="Times New Roman"/>
                <a:sym typeface="Times New Roman"/>
              </a:rPr>
              <a:t>Lakshmi</a:t>
            </a:r>
            <a:r>
              <a:rPr lang="en-US" dirty="0">
                <a:latin typeface="Times New Roman"/>
                <a:ea typeface="Times New Roman"/>
                <a:cs typeface="Times New Roman"/>
                <a:sym typeface="Times New Roman"/>
              </a:rPr>
              <a:t> - A Hindu woman  from a village just outside </a:t>
            </a:r>
            <a:r>
              <a:rPr lang="en-US" dirty="0" err="1">
                <a:latin typeface="Times New Roman"/>
                <a:ea typeface="Times New Roman"/>
                <a:cs typeface="Times New Roman"/>
                <a:sym typeface="Times New Roman"/>
              </a:rPr>
              <a:t>Ramanagaram</a:t>
            </a:r>
            <a:r>
              <a:rPr lang="en-US" dirty="0">
                <a:latin typeface="Times New Roman"/>
                <a:ea typeface="Times New Roman"/>
                <a:cs typeface="Times New Roman"/>
                <a:sym typeface="Times New Roman"/>
              </a:rPr>
              <a:t>, also joined Kalyani in the late 1990s</a:t>
            </a:r>
          </a:p>
          <a:p>
            <a:pPr marL="0" lvl="0" indent="0">
              <a:spcBef>
                <a:spcPts val="0"/>
              </a:spcBef>
              <a:buNone/>
            </a:pPr>
            <a:r>
              <a:rPr lang="en-US" dirty="0">
                <a:latin typeface="Times New Roman"/>
                <a:ea typeface="Times New Roman"/>
                <a:cs typeface="Times New Roman"/>
                <a:sym typeface="Times New Roman"/>
              </a:rPr>
              <a:t>In the NGO: part of their rural lending team               </a:t>
            </a:r>
          </a:p>
          <a:p>
            <a:pPr marL="0" lvl="0" indent="0">
              <a:spcBef>
                <a:spcPts val="0"/>
              </a:spcBef>
              <a:buNone/>
            </a:pPr>
            <a:r>
              <a:rPr lang="en-US" dirty="0">
                <a:latin typeface="Times New Roman"/>
                <a:ea typeface="Times New Roman"/>
                <a:cs typeface="Times New Roman"/>
                <a:sym typeface="Times New Roman"/>
              </a:rPr>
              <a:t>In the MFI: branch staff; cashier </a:t>
            </a:r>
          </a:p>
          <a:p>
            <a:pPr marL="0" lvl="0" indent="0">
              <a:spcBef>
                <a:spcPts val="0"/>
              </a:spcBef>
              <a:buNone/>
            </a:pPr>
            <a:r>
              <a:rPr lang="en-US" dirty="0">
                <a:latin typeface="Times New Roman"/>
                <a:ea typeface="Times New Roman"/>
                <a:cs typeface="Times New Roman"/>
                <a:sym typeface="Times New Roman"/>
              </a:rPr>
              <a:t>Now bank employee, manning the teller booth </a:t>
            </a:r>
          </a:p>
          <a:p>
            <a:endParaRPr lang="en-US" dirty="0"/>
          </a:p>
        </p:txBody>
      </p:sp>
    </p:spTree>
    <p:extLst>
      <p:ext uri="{BB962C8B-B14F-4D97-AF65-F5344CB8AC3E}">
        <p14:creationId xmlns:p14="http://schemas.microsoft.com/office/powerpoint/2010/main" val="58209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168CD-A23C-4C4A-9E98-CB3ACD98A14E}"/>
              </a:ext>
            </a:extLst>
          </p:cNvPr>
          <p:cNvSpPr>
            <a:spLocks noGrp="1"/>
          </p:cNvSpPr>
          <p:nvPr>
            <p:ph type="title"/>
          </p:nvPr>
        </p:nvSpPr>
        <p:spPr/>
        <p:txBody>
          <a:bodyPr/>
          <a:lstStyle/>
          <a:p>
            <a:r>
              <a:rPr lang="en-US" dirty="0"/>
              <a:t>Flows of finance</a:t>
            </a:r>
          </a:p>
        </p:txBody>
      </p:sp>
      <p:sp>
        <p:nvSpPr>
          <p:cNvPr id="3" name="Text Placeholder 2">
            <a:extLst>
              <a:ext uri="{FF2B5EF4-FFF2-40B4-BE49-F238E27FC236}">
                <a16:creationId xmlns:a16="http://schemas.microsoft.com/office/drawing/2014/main" id="{04CCB24D-D970-004A-A707-295A16A8F042}"/>
              </a:ext>
            </a:extLst>
          </p:cNvPr>
          <p:cNvSpPr>
            <a:spLocks noGrp="1"/>
          </p:cNvSpPr>
          <p:nvPr>
            <p:ph type="body" idx="1"/>
          </p:nvPr>
        </p:nvSpPr>
        <p:spPr/>
        <p:txBody>
          <a:bodyPr>
            <a:normAutofit fontScale="85000" lnSpcReduction="20000"/>
          </a:bodyPr>
          <a:lstStyle/>
          <a:p>
            <a:r>
              <a:rPr lang="en-US" dirty="0"/>
              <a:t>Finance is not a reified ‘thing’ but creates “contexts in which individuals encounter, debate, and negotiate complex web of the multiple demands of economic life”</a:t>
            </a:r>
          </a:p>
          <a:p>
            <a:endParaRPr lang="en-US" dirty="0"/>
          </a:p>
          <a:p>
            <a:pPr algn="r"/>
            <a:r>
              <a:rPr lang="en-US" dirty="0"/>
              <a:t>Kar, S. (2013). Recovering debts: Microfinance loan officers and the work of “proxy‐creditors” in India. American Ethnologist, 40(3), 480-493.</a:t>
            </a:r>
            <a:endParaRPr lang="en-IN" dirty="0"/>
          </a:p>
          <a:p>
            <a:r>
              <a:rPr lang="en-US" dirty="0"/>
              <a:t> </a:t>
            </a:r>
            <a:endParaRPr lang="en-IN" dirty="0"/>
          </a:p>
          <a:p>
            <a:endParaRPr lang="en-US" dirty="0"/>
          </a:p>
        </p:txBody>
      </p:sp>
    </p:spTree>
    <p:extLst>
      <p:ext uri="{BB962C8B-B14F-4D97-AF65-F5344CB8AC3E}">
        <p14:creationId xmlns:p14="http://schemas.microsoft.com/office/powerpoint/2010/main" val="2556257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6"/>
          <p:cNvSpPr/>
          <p:nvPr/>
        </p:nvSpPr>
        <p:spPr>
          <a:xfrm>
            <a:off x="1375172" y="3125634"/>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58" name="Google Shape;58;p6"/>
          <p:cNvSpPr/>
          <p:nvPr/>
        </p:nvSpPr>
        <p:spPr>
          <a:xfrm>
            <a:off x="1732359" y="2411259"/>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59" name="Google Shape;59;p6"/>
          <p:cNvSpPr/>
          <p:nvPr/>
        </p:nvSpPr>
        <p:spPr>
          <a:xfrm>
            <a:off x="1375172" y="2768447"/>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0" name="Google Shape;60;p6"/>
          <p:cNvSpPr/>
          <p:nvPr/>
        </p:nvSpPr>
        <p:spPr>
          <a:xfrm>
            <a:off x="2089547" y="2411259"/>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1" name="Google Shape;61;p6"/>
          <p:cNvSpPr/>
          <p:nvPr/>
        </p:nvSpPr>
        <p:spPr>
          <a:xfrm>
            <a:off x="2446734" y="2411259"/>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2" name="Google Shape;62;p6"/>
          <p:cNvSpPr/>
          <p:nvPr/>
        </p:nvSpPr>
        <p:spPr>
          <a:xfrm>
            <a:off x="1732359" y="2768447"/>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3" name="Google Shape;63;p6"/>
          <p:cNvSpPr/>
          <p:nvPr/>
        </p:nvSpPr>
        <p:spPr>
          <a:xfrm>
            <a:off x="2446734" y="2768447"/>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4" name="Google Shape;64;p6"/>
          <p:cNvSpPr/>
          <p:nvPr/>
        </p:nvSpPr>
        <p:spPr>
          <a:xfrm>
            <a:off x="2089547" y="2768447"/>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5" name="Google Shape;65;p6"/>
          <p:cNvSpPr/>
          <p:nvPr/>
        </p:nvSpPr>
        <p:spPr>
          <a:xfrm>
            <a:off x="2803922" y="2768447"/>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6" name="Google Shape;66;p6"/>
          <p:cNvSpPr/>
          <p:nvPr/>
        </p:nvSpPr>
        <p:spPr>
          <a:xfrm>
            <a:off x="2803922" y="2411259"/>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7" name="Google Shape;67;p6"/>
          <p:cNvSpPr/>
          <p:nvPr/>
        </p:nvSpPr>
        <p:spPr>
          <a:xfrm>
            <a:off x="1375172" y="2411259"/>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8" name="Google Shape;68;p6"/>
          <p:cNvSpPr/>
          <p:nvPr/>
        </p:nvSpPr>
        <p:spPr>
          <a:xfrm>
            <a:off x="1732359" y="3125634"/>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69" name="Google Shape;69;p6"/>
          <p:cNvSpPr/>
          <p:nvPr/>
        </p:nvSpPr>
        <p:spPr>
          <a:xfrm>
            <a:off x="2089547" y="3125634"/>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0" name="Google Shape;70;p6"/>
          <p:cNvSpPr/>
          <p:nvPr/>
        </p:nvSpPr>
        <p:spPr>
          <a:xfrm>
            <a:off x="2446734" y="3125634"/>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1" name="Google Shape;71;p6"/>
          <p:cNvSpPr/>
          <p:nvPr/>
        </p:nvSpPr>
        <p:spPr>
          <a:xfrm>
            <a:off x="2803922" y="3125634"/>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2" name="Google Shape;72;p6"/>
          <p:cNvSpPr/>
          <p:nvPr/>
        </p:nvSpPr>
        <p:spPr>
          <a:xfrm>
            <a:off x="1732359" y="3482822"/>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3" name="Google Shape;73;p6"/>
          <p:cNvSpPr/>
          <p:nvPr/>
        </p:nvSpPr>
        <p:spPr>
          <a:xfrm>
            <a:off x="2089547" y="3482822"/>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4" name="Google Shape;74;p6"/>
          <p:cNvSpPr/>
          <p:nvPr/>
        </p:nvSpPr>
        <p:spPr>
          <a:xfrm>
            <a:off x="2446734" y="3482822"/>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5" name="Google Shape;75;p6"/>
          <p:cNvSpPr/>
          <p:nvPr/>
        </p:nvSpPr>
        <p:spPr>
          <a:xfrm>
            <a:off x="2803921" y="348075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6" name="Google Shape;76;p6"/>
          <p:cNvSpPr/>
          <p:nvPr/>
        </p:nvSpPr>
        <p:spPr>
          <a:xfrm>
            <a:off x="1375172" y="3482822"/>
            <a:ext cx="303854" cy="303365"/>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77" name="Google Shape;77;p6"/>
          <p:cNvSpPr/>
          <p:nvPr/>
        </p:nvSpPr>
        <p:spPr>
          <a:xfrm>
            <a:off x="1614979" y="1969459"/>
            <a:ext cx="1252990"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Savings Group</a:t>
            </a:r>
            <a:endParaRPr sz="1266"/>
          </a:p>
        </p:txBody>
      </p:sp>
      <p:sp>
        <p:nvSpPr>
          <p:cNvPr id="78" name="Google Shape;78;p6"/>
          <p:cNvSpPr/>
          <p:nvPr/>
        </p:nvSpPr>
        <p:spPr>
          <a:xfrm>
            <a:off x="3380222" y="2771071"/>
            <a:ext cx="1846232" cy="298119"/>
          </a:xfrm>
          <a:prstGeom prst="rightArrow">
            <a:avLst>
              <a:gd name="adj1" fmla="val 32000"/>
              <a:gd name="adj2" fmla="val 191703"/>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79" name="Google Shape;79;p6"/>
          <p:cNvSpPr/>
          <p:nvPr/>
        </p:nvSpPr>
        <p:spPr>
          <a:xfrm rot="10800000">
            <a:off x="3387119" y="3128356"/>
            <a:ext cx="1735548" cy="297924"/>
          </a:xfrm>
          <a:prstGeom prst="rightArrow">
            <a:avLst>
              <a:gd name="adj1" fmla="val 32000"/>
              <a:gd name="adj2" fmla="val 191829"/>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80" name="Google Shape;80;p6"/>
          <p:cNvSpPr/>
          <p:nvPr/>
        </p:nvSpPr>
        <p:spPr>
          <a:xfrm>
            <a:off x="5375536" y="2657783"/>
            <a:ext cx="1368923" cy="123906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81" name="Google Shape;81;p6"/>
          <p:cNvSpPr/>
          <p:nvPr/>
        </p:nvSpPr>
        <p:spPr>
          <a:xfrm rot="-5400000" flipH="1">
            <a:off x="1387901" y="4153715"/>
            <a:ext cx="841412" cy="214677"/>
          </a:xfrm>
          <a:prstGeom prst="rightArrow">
            <a:avLst>
              <a:gd name="adj1" fmla="val 32000"/>
              <a:gd name="adj2" fmla="val 266216"/>
            </a:avLst>
          </a:prstGeom>
          <a:solidFill>
            <a:srgbClr val="0365C0"/>
          </a:solidFill>
          <a:ln w="25400" cap="flat" cmpd="sng">
            <a:solidFill>
              <a:srgbClr val="0433FF"/>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82" name="Google Shape;82;p6"/>
          <p:cNvSpPr/>
          <p:nvPr/>
        </p:nvSpPr>
        <p:spPr>
          <a:xfrm>
            <a:off x="7354516" y="2170621"/>
            <a:ext cx="1511440" cy="123906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83" name="Google Shape;83;p6"/>
          <p:cNvSpPr/>
          <p:nvPr/>
        </p:nvSpPr>
        <p:spPr>
          <a:xfrm>
            <a:off x="7409216" y="4317573"/>
            <a:ext cx="1452119" cy="144418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84" name="Google Shape;84;p6"/>
          <p:cNvSpPr/>
          <p:nvPr/>
        </p:nvSpPr>
        <p:spPr>
          <a:xfrm rot="5400000" flipH="1">
            <a:off x="1732658" y="4133618"/>
            <a:ext cx="812215" cy="214677"/>
          </a:xfrm>
          <a:prstGeom prst="rightArrow">
            <a:avLst>
              <a:gd name="adj1" fmla="val 32000"/>
              <a:gd name="adj2" fmla="val 266216"/>
            </a:avLst>
          </a:prstGeom>
          <a:blipFill rotWithShape="1">
            <a:blip r:embed="rId3">
              <a:alphaModFix/>
            </a:blip>
            <a:stretch>
              <a:fillRect/>
            </a:stretch>
          </a:blipFill>
          <a:ln>
            <a:noFill/>
          </a:ln>
          <a:effectLst>
            <a:outerShdw blurRad="38100" dist="25400" dir="5400000" rotWithShape="0">
              <a:srgbClr val="000000">
                <a:alpha val="49803"/>
              </a:srgbClr>
            </a:outerShdw>
          </a:effectLst>
        </p:spPr>
        <p:txBody>
          <a:bodyPr spcFirstLastPara="1" wrap="square" lIns="0" tIns="0" rIns="0" bIns="0" anchor="ctr" anchorCtr="0">
            <a:noAutofit/>
          </a:bodyPr>
          <a:lstStyle/>
          <a:p>
            <a:pPr algn="ctr"/>
            <a:endParaRPr sz="1687">
              <a:solidFill>
                <a:srgbClr val="FFFFFF"/>
              </a:solidFill>
              <a:latin typeface="Calibri"/>
              <a:ea typeface="Calibri"/>
              <a:cs typeface="Calibri"/>
              <a:sym typeface="Calibri"/>
            </a:endParaRPr>
          </a:p>
        </p:txBody>
      </p:sp>
      <p:sp>
        <p:nvSpPr>
          <p:cNvPr id="85" name="Google Shape;85;p6"/>
          <p:cNvSpPr/>
          <p:nvPr/>
        </p:nvSpPr>
        <p:spPr>
          <a:xfrm>
            <a:off x="5516468" y="2959320"/>
            <a:ext cx="1260041" cy="396840"/>
          </a:xfrm>
          <a:prstGeom prst="rect">
            <a:avLst/>
          </a:prstGeom>
          <a:noFill/>
          <a:ln>
            <a:noFill/>
          </a:ln>
        </p:spPr>
        <p:txBody>
          <a:bodyPr spcFirstLastPara="1" wrap="square" lIns="35719" tIns="35719" rIns="35719" bIns="35719" anchor="ctr" anchorCtr="0">
            <a:spAutoFit/>
          </a:bodyPr>
          <a:lstStyle/>
          <a:p>
            <a:r>
              <a:rPr lang="en-US" sz="1055" b="1">
                <a:latin typeface="Helvetica Neue"/>
                <a:ea typeface="Helvetica Neue"/>
                <a:cs typeface="Helvetica Neue"/>
                <a:sym typeface="Helvetica Neue"/>
              </a:rPr>
              <a:t>Nationalised Banks</a:t>
            </a:r>
            <a:endParaRPr sz="1266"/>
          </a:p>
        </p:txBody>
      </p:sp>
      <p:sp>
        <p:nvSpPr>
          <p:cNvPr id="86" name="Google Shape;86;p6"/>
          <p:cNvSpPr/>
          <p:nvPr/>
        </p:nvSpPr>
        <p:spPr>
          <a:xfrm>
            <a:off x="7370625" y="2381062"/>
            <a:ext cx="1529300" cy="559192"/>
          </a:xfrm>
          <a:prstGeom prst="rect">
            <a:avLst/>
          </a:prstGeom>
          <a:noFill/>
          <a:ln>
            <a:noFill/>
          </a:ln>
        </p:spPr>
        <p:txBody>
          <a:bodyPr spcFirstLastPara="1" wrap="square" lIns="35719" tIns="35719" rIns="35719" bIns="35719" anchor="ctr" anchorCtr="0">
            <a:spAutoFit/>
          </a:bodyPr>
          <a:lstStyle/>
          <a:p>
            <a:r>
              <a:rPr lang="en-US" sz="1055" b="1">
                <a:latin typeface="Helvetica Neue"/>
                <a:ea typeface="Helvetica Neue"/>
                <a:cs typeface="Helvetica Neue"/>
                <a:sym typeface="Helvetica Neue"/>
              </a:rPr>
              <a:t>State Regulatory Bodies: </a:t>
            </a:r>
            <a:endParaRPr sz="1266"/>
          </a:p>
          <a:p>
            <a:r>
              <a:rPr lang="en-US" sz="1055" b="1">
                <a:latin typeface="Helvetica Neue"/>
                <a:ea typeface="Helvetica Neue"/>
                <a:cs typeface="Helvetica Neue"/>
                <a:sym typeface="Helvetica Neue"/>
              </a:rPr>
              <a:t>RBI, NABARD</a:t>
            </a:r>
            <a:endParaRPr sz="1266"/>
          </a:p>
        </p:txBody>
      </p:sp>
      <p:sp>
        <p:nvSpPr>
          <p:cNvPr id="87" name="Google Shape;87;p6"/>
          <p:cNvSpPr/>
          <p:nvPr/>
        </p:nvSpPr>
        <p:spPr>
          <a:xfrm>
            <a:off x="1435526" y="4735796"/>
            <a:ext cx="1611896" cy="162352"/>
          </a:xfrm>
          <a:prstGeom prst="rect">
            <a:avLst/>
          </a:prstGeom>
          <a:noFill/>
          <a:ln w="25400" cap="flat" cmpd="sng">
            <a:solidFill>
              <a:srgbClr val="A9A9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Corpus of group savings</a:t>
            </a:r>
            <a:endParaRPr sz="1266"/>
          </a:p>
        </p:txBody>
      </p:sp>
      <p:sp>
        <p:nvSpPr>
          <p:cNvPr id="88" name="Google Shape;88;p6"/>
          <p:cNvSpPr/>
          <p:nvPr/>
        </p:nvSpPr>
        <p:spPr>
          <a:xfrm>
            <a:off x="592085" y="554003"/>
            <a:ext cx="6391494" cy="721288"/>
          </a:xfrm>
          <a:prstGeom prst="rect">
            <a:avLst/>
          </a:prstGeom>
          <a:noFill/>
          <a:ln>
            <a:noFill/>
          </a:ln>
        </p:spPr>
        <p:txBody>
          <a:bodyPr spcFirstLastPara="1" wrap="square" lIns="35719" tIns="35719" rIns="35719" bIns="35719" anchor="ctr" anchorCtr="0">
            <a:spAutoFit/>
          </a:bodyPr>
          <a:lstStyle/>
          <a:p>
            <a:pPr algn="ctr"/>
            <a:r>
              <a:rPr lang="en-US" sz="2109" b="1" u="sng">
                <a:latin typeface="Helvetica Neue"/>
                <a:ea typeface="Helvetica Neue"/>
                <a:cs typeface="Helvetica Neue"/>
                <a:sym typeface="Helvetica Neue"/>
              </a:rPr>
              <a:t>Circuits of Finance: the SHG Bank-Linkage Model</a:t>
            </a:r>
            <a:endParaRPr sz="1266"/>
          </a:p>
        </p:txBody>
      </p:sp>
      <p:sp>
        <p:nvSpPr>
          <p:cNvPr id="89" name="Google Shape;89;p6"/>
          <p:cNvSpPr/>
          <p:nvPr/>
        </p:nvSpPr>
        <p:spPr>
          <a:xfrm>
            <a:off x="5406041" y="1647317"/>
            <a:ext cx="1540215" cy="162352"/>
          </a:xfrm>
          <a:prstGeom prst="rect">
            <a:avLst/>
          </a:prstGeom>
          <a:noFill/>
          <a:ln w="25400" cap="flat" cmpd="sng">
            <a:solidFill>
              <a:srgbClr val="A9A9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Bank Liability Accounts</a:t>
            </a:r>
            <a:endParaRPr sz="1266"/>
          </a:p>
        </p:txBody>
      </p:sp>
      <p:sp>
        <p:nvSpPr>
          <p:cNvPr id="90" name="Google Shape;90;p6"/>
          <p:cNvSpPr/>
          <p:nvPr/>
        </p:nvSpPr>
        <p:spPr>
          <a:xfrm rot="-5400000" flipH="1">
            <a:off x="5516893" y="2172981"/>
            <a:ext cx="682194" cy="191462"/>
          </a:xfrm>
          <a:prstGeom prst="rightArrow">
            <a:avLst>
              <a:gd name="adj1" fmla="val 16458"/>
              <a:gd name="adj2" fmla="val 196069"/>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91" name="Google Shape;91;p6"/>
          <p:cNvSpPr/>
          <p:nvPr/>
        </p:nvSpPr>
        <p:spPr>
          <a:xfrm>
            <a:off x="7512760" y="4760072"/>
            <a:ext cx="1386782" cy="559192"/>
          </a:xfrm>
          <a:prstGeom prst="rect">
            <a:avLst/>
          </a:prstGeom>
          <a:noFill/>
          <a:ln>
            <a:noFill/>
          </a:ln>
        </p:spPr>
        <p:txBody>
          <a:bodyPr spcFirstLastPara="1" wrap="square" lIns="35719" tIns="35719" rIns="35719" bIns="35719" anchor="ctr" anchorCtr="0">
            <a:spAutoFit/>
          </a:bodyPr>
          <a:lstStyle/>
          <a:p>
            <a:r>
              <a:rPr lang="en-US" sz="1055" b="1">
                <a:latin typeface="Helvetica Neue"/>
                <a:ea typeface="Helvetica Neue"/>
                <a:cs typeface="Helvetica Neue"/>
                <a:sym typeface="Helvetica Neue"/>
              </a:rPr>
              <a:t>Funders: International Aid Agencies</a:t>
            </a:r>
            <a:endParaRPr sz="1266"/>
          </a:p>
        </p:txBody>
      </p:sp>
      <p:sp>
        <p:nvSpPr>
          <p:cNvPr id="92" name="Google Shape;92;p6"/>
          <p:cNvSpPr/>
          <p:nvPr/>
        </p:nvSpPr>
        <p:spPr>
          <a:xfrm>
            <a:off x="5420429" y="4317573"/>
            <a:ext cx="1452119" cy="144418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93" name="Google Shape;93;p6"/>
          <p:cNvSpPr/>
          <p:nvPr/>
        </p:nvSpPr>
        <p:spPr>
          <a:xfrm rot="-5400000" flipH="1">
            <a:off x="2337339" y="4146570"/>
            <a:ext cx="793034" cy="214677"/>
          </a:xfrm>
          <a:prstGeom prst="rightArrow">
            <a:avLst>
              <a:gd name="adj1" fmla="val 32000"/>
              <a:gd name="adj2" fmla="val 266216"/>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94" name="Google Shape;94;p6"/>
          <p:cNvSpPr/>
          <p:nvPr/>
        </p:nvSpPr>
        <p:spPr>
          <a:xfrm rot="5400000" flipH="1">
            <a:off x="5834394" y="2164970"/>
            <a:ext cx="733692" cy="191339"/>
          </a:xfrm>
          <a:prstGeom prst="rightArrow">
            <a:avLst>
              <a:gd name="adj1" fmla="val 26062"/>
              <a:gd name="adj2" fmla="val 155400"/>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95" name="Google Shape;95;p6"/>
          <p:cNvSpPr/>
          <p:nvPr/>
        </p:nvSpPr>
        <p:spPr>
          <a:xfrm>
            <a:off x="3549935" y="4841044"/>
            <a:ext cx="1252991"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FIELD STAFF </a:t>
            </a:r>
            <a:endParaRPr sz="1266"/>
          </a:p>
        </p:txBody>
      </p:sp>
      <p:sp>
        <p:nvSpPr>
          <p:cNvPr id="96" name="Google Shape;96;p6"/>
          <p:cNvSpPr/>
          <p:nvPr/>
        </p:nvSpPr>
        <p:spPr>
          <a:xfrm>
            <a:off x="5560417" y="4829768"/>
            <a:ext cx="1529300" cy="234488"/>
          </a:xfrm>
          <a:prstGeom prst="rect">
            <a:avLst/>
          </a:prstGeom>
          <a:noFill/>
          <a:ln>
            <a:noFill/>
          </a:ln>
        </p:spPr>
        <p:txBody>
          <a:bodyPr spcFirstLastPara="1" wrap="square" lIns="35719" tIns="35719" rIns="35719" bIns="35719" anchor="ctr" anchorCtr="0">
            <a:spAutoFit/>
          </a:bodyPr>
          <a:lstStyle/>
          <a:p>
            <a:r>
              <a:rPr lang="en-US" sz="1055" b="1">
                <a:latin typeface="Helvetica Neue"/>
                <a:ea typeface="Helvetica Neue"/>
                <a:cs typeface="Helvetica Neue"/>
                <a:sym typeface="Helvetica Neue"/>
              </a:rPr>
              <a:t>Facilitators: NGOs</a:t>
            </a:r>
            <a:endParaRPr sz="1266"/>
          </a:p>
        </p:txBody>
      </p:sp>
      <p:sp>
        <p:nvSpPr>
          <p:cNvPr id="97" name="Google Shape;97;p6"/>
          <p:cNvSpPr/>
          <p:nvPr/>
        </p:nvSpPr>
        <p:spPr>
          <a:xfrm rot="10800000">
            <a:off x="6888198" y="4852022"/>
            <a:ext cx="514626" cy="189979"/>
          </a:xfrm>
          <a:prstGeom prst="rightArrow">
            <a:avLst>
              <a:gd name="adj1" fmla="val 32000"/>
              <a:gd name="adj2" fmla="val 157264"/>
            </a:avLst>
          </a:prstGeom>
          <a:noFill/>
          <a:ln>
            <a:noFill/>
          </a:ln>
          <a:effectLst>
            <a:reflection stA="50000" endPos="40000" sy="-100000" algn="bl" rotWithShape="0"/>
          </a:effectLst>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98" name="Google Shape;98;p6"/>
          <p:cNvSpPr/>
          <p:nvPr/>
        </p:nvSpPr>
        <p:spPr>
          <a:xfrm rot="10800000">
            <a:off x="4855874" y="4852022"/>
            <a:ext cx="523387" cy="189979"/>
          </a:xfrm>
          <a:prstGeom prst="rightArrow">
            <a:avLst>
              <a:gd name="adj1" fmla="val 32000"/>
              <a:gd name="adj2" fmla="val 104624"/>
            </a:avLst>
          </a:prstGeom>
          <a:noFill/>
          <a:ln>
            <a:noFill/>
          </a:ln>
          <a:effectLst>
            <a:reflection stA="50000" endPos="40000" sy="-100000" algn="bl" rotWithShape="0"/>
          </a:effectLst>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99" name="Google Shape;99;p6"/>
          <p:cNvSpPr/>
          <p:nvPr/>
        </p:nvSpPr>
        <p:spPr>
          <a:xfrm>
            <a:off x="622897" y="1412830"/>
            <a:ext cx="8360057" cy="5290009"/>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00" name="Google Shape;100;p6"/>
          <p:cNvSpPr/>
          <p:nvPr/>
        </p:nvSpPr>
        <p:spPr>
          <a:xfrm>
            <a:off x="4044901" y="5928718"/>
            <a:ext cx="1779881" cy="396840"/>
          </a:xfrm>
          <a:prstGeom prst="rect">
            <a:avLst/>
          </a:prstGeom>
          <a:noFill/>
          <a:ln>
            <a:noFill/>
          </a:ln>
        </p:spPr>
        <p:txBody>
          <a:bodyPr spcFirstLastPara="1" wrap="square" lIns="35719" tIns="35719" rIns="35719" bIns="35719" anchor="ctr" anchorCtr="0">
            <a:spAutoFit/>
          </a:bodyPr>
          <a:lstStyle/>
          <a:p>
            <a:pPr algn="ctr"/>
            <a:r>
              <a:rPr lang="en-US" sz="1055" b="1">
                <a:latin typeface="Helvetica Neue"/>
                <a:ea typeface="Helvetica Neue"/>
                <a:cs typeface="Helvetica Neue"/>
                <a:sym typeface="Helvetica Neue"/>
              </a:rPr>
              <a:t>Salaries to staff</a:t>
            </a:r>
            <a:endParaRPr sz="1266"/>
          </a:p>
          <a:p>
            <a:pPr algn="ctr"/>
            <a:r>
              <a:rPr lang="en-US" sz="1055" b="1">
                <a:latin typeface="Helvetica Neue"/>
                <a:ea typeface="Helvetica Neue"/>
                <a:cs typeface="Helvetica Neue"/>
                <a:sym typeface="Helvetica Neue"/>
              </a:rPr>
              <a:t>Training and Appraisals</a:t>
            </a:r>
            <a:endParaRPr sz="1266"/>
          </a:p>
        </p:txBody>
      </p:sp>
      <p:sp>
        <p:nvSpPr>
          <p:cNvPr id="101" name="Google Shape;101;p6"/>
          <p:cNvSpPr/>
          <p:nvPr/>
        </p:nvSpPr>
        <p:spPr>
          <a:xfrm>
            <a:off x="6421565" y="5928718"/>
            <a:ext cx="2020814" cy="396840"/>
          </a:xfrm>
          <a:prstGeom prst="rect">
            <a:avLst/>
          </a:prstGeom>
          <a:noFill/>
          <a:ln>
            <a:noFill/>
          </a:ln>
        </p:spPr>
        <p:txBody>
          <a:bodyPr spcFirstLastPara="1" wrap="square" lIns="35719" tIns="35719" rIns="35719" bIns="35719" anchor="ctr" anchorCtr="0">
            <a:spAutoFit/>
          </a:bodyPr>
          <a:lstStyle/>
          <a:p>
            <a:pPr algn="ctr"/>
            <a:r>
              <a:rPr lang="en-US" sz="1055" b="1">
                <a:latin typeface="Helvetica Neue"/>
                <a:ea typeface="Helvetica Neue"/>
                <a:cs typeface="Helvetica Neue"/>
                <a:sym typeface="Helvetica Neue"/>
              </a:rPr>
              <a:t>Donations to NGOs</a:t>
            </a:r>
            <a:endParaRPr sz="1266"/>
          </a:p>
          <a:p>
            <a:pPr algn="ctr"/>
            <a:r>
              <a:rPr lang="en-US" sz="1055" b="1">
                <a:latin typeface="Helvetica Neue"/>
                <a:ea typeface="Helvetica Neue"/>
                <a:cs typeface="Helvetica Neue"/>
                <a:sym typeface="Helvetica Neue"/>
              </a:rPr>
              <a:t>Evaluation of Outcomes</a:t>
            </a:r>
            <a:endParaRPr sz="1266"/>
          </a:p>
        </p:txBody>
      </p:sp>
      <p:sp>
        <p:nvSpPr>
          <p:cNvPr id="102" name="Google Shape;102;p6"/>
          <p:cNvSpPr/>
          <p:nvPr/>
        </p:nvSpPr>
        <p:spPr>
          <a:xfrm>
            <a:off x="1989434" y="6005685"/>
            <a:ext cx="511756" cy="95342"/>
          </a:xfrm>
          <a:prstGeom prst="rightArrow">
            <a:avLst>
              <a:gd name="adj1" fmla="val 41138"/>
              <a:gd name="adj2" fmla="val 352662"/>
            </a:avLst>
          </a:prstGeom>
          <a:solidFill>
            <a:srgbClr val="0433FF"/>
          </a:solidFill>
          <a:ln w="25400" cap="flat" cmpd="sng">
            <a:solidFill>
              <a:srgbClr val="164F86"/>
            </a:solidFill>
            <a:prstDash val="solid"/>
            <a:miter lim="400000"/>
            <a:headEnd type="none" w="sm" len="sm"/>
            <a:tailEnd type="none" w="sm" len="sm"/>
          </a:ln>
          <a:effectLst>
            <a:reflection stA="50000" endPos="40000" sy="-100000" algn="bl" rotWithShape="0"/>
          </a:effectLst>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03" name="Google Shape;103;p6"/>
          <p:cNvSpPr/>
          <p:nvPr/>
        </p:nvSpPr>
        <p:spPr>
          <a:xfrm>
            <a:off x="4030469" y="5830795"/>
            <a:ext cx="1950664" cy="72587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104" name="Google Shape;104;p6"/>
          <p:cNvSpPr/>
          <p:nvPr/>
        </p:nvSpPr>
        <p:spPr>
          <a:xfrm>
            <a:off x="864491" y="5600724"/>
            <a:ext cx="1950664" cy="96440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105" name="Google Shape;105;p6"/>
          <p:cNvSpPr/>
          <p:nvPr/>
        </p:nvSpPr>
        <p:spPr>
          <a:xfrm>
            <a:off x="6456641" y="5859954"/>
            <a:ext cx="1950664" cy="72587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106" name="Google Shape;106;p6"/>
          <p:cNvSpPr/>
          <p:nvPr/>
        </p:nvSpPr>
        <p:spPr>
          <a:xfrm>
            <a:off x="1989441" y="6174925"/>
            <a:ext cx="511756" cy="94253"/>
          </a:xfrm>
          <a:prstGeom prst="rightArrow">
            <a:avLst>
              <a:gd name="adj1" fmla="val 41138"/>
              <a:gd name="adj2" fmla="val 356735"/>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07" name="Google Shape;107;p6"/>
          <p:cNvSpPr/>
          <p:nvPr/>
        </p:nvSpPr>
        <p:spPr>
          <a:xfrm>
            <a:off x="3426646" y="4057835"/>
            <a:ext cx="1779881" cy="559192"/>
          </a:xfrm>
          <a:prstGeom prst="rect">
            <a:avLst/>
          </a:prstGeom>
          <a:noFill/>
          <a:ln>
            <a:noFill/>
          </a:ln>
        </p:spPr>
        <p:txBody>
          <a:bodyPr spcFirstLastPara="1" wrap="square" lIns="35719" tIns="35719" rIns="35719" bIns="35719" anchor="ctr" anchorCtr="0">
            <a:spAutoFit/>
          </a:bodyPr>
          <a:lstStyle/>
          <a:p>
            <a:pPr algn="ctr"/>
            <a:r>
              <a:rPr lang="en-US" sz="1055" b="1">
                <a:latin typeface="Helvetica Neue"/>
                <a:ea typeface="Helvetica Neue"/>
                <a:cs typeface="Helvetica Neue"/>
                <a:sym typeface="Helvetica Neue"/>
              </a:rPr>
              <a:t>Support inter-group lending and facilitate bank linkage.</a:t>
            </a:r>
            <a:endParaRPr sz="1266"/>
          </a:p>
        </p:txBody>
      </p:sp>
      <p:sp>
        <p:nvSpPr>
          <p:cNvPr id="108" name="Google Shape;108;p6"/>
          <p:cNvSpPr/>
          <p:nvPr/>
        </p:nvSpPr>
        <p:spPr>
          <a:xfrm>
            <a:off x="1989443" y="6340565"/>
            <a:ext cx="511756" cy="93850"/>
          </a:xfrm>
          <a:prstGeom prst="rightArrow">
            <a:avLst>
              <a:gd name="adj1" fmla="val 41138"/>
              <a:gd name="adj2" fmla="val 358265"/>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09" name="Google Shape;109;p6"/>
          <p:cNvSpPr/>
          <p:nvPr/>
        </p:nvSpPr>
        <p:spPr>
          <a:xfrm>
            <a:off x="973011" y="5758188"/>
            <a:ext cx="1366636" cy="829394"/>
          </a:xfrm>
          <a:prstGeom prst="rect">
            <a:avLst/>
          </a:prstGeom>
          <a:noFill/>
          <a:ln>
            <a:noFill/>
          </a:ln>
        </p:spPr>
        <p:txBody>
          <a:bodyPr spcFirstLastPara="1" wrap="square" lIns="35719" tIns="35719" rIns="35719" bIns="35719" anchor="ctr" anchorCtr="0">
            <a:spAutoFit/>
          </a:bodyPr>
          <a:lstStyle/>
          <a:p>
            <a:r>
              <a:rPr lang="en-US" sz="984">
                <a:latin typeface="Calibri"/>
                <a:ea typeface="Calibri"/>
                <a:cs typeface="Calibri"/>
                <a:sym typeface="Calibri"/>
              </a:rPr>
              <a:t>Key: </a:t>
            </a:r>
            <a:endParaRPr sz="1266"/>
          </a:p>
          <a:p>
            <a:endParaRPr sz="984">
              <a:latin typeface="Calibri"/>
              <a:ea typeface="Calibri"/>
              <a:cs typeface="Calibri"/>
              <a:sym typeface="Calibri"/>
            </a:endParaRPr>
          </a:p>
          <a:p>
            <a:r>
              <a:rPr lang="en-US" sz="984">
                <a:latin typeface="Calibri"/>
                <a:ea typeface="Calibri"/>
                <a:cs typeface="Calibri"/>
                <a:sym typeface="Calibri"/>
              </a:rPr>
              <a:t>Savings</a:t>
            </a:r>
            <a:endParaRPr sz="1266"/>
          </a:p>
          <a:p>
            <a:r>
              <a:rPr lang="en-US" sz="984">
                <a:latin typeface="Calibri"/>
                <a:ea typeface="Calibri"/>
                <a:cs typeface="Calibri"/>
                <a:sym typeface="Calibri"/>
              </a:rPr>
              <a:t>Credit</a:t>
            </a:r>
            <a:endParaRPr sz="1266"/>
          </a:p>
          <a:p>
            <a:r>
              <a:rPr lang="en-US" sz="984">
                <a:latin typeface="Calibri"/>
                <a:ea typeface="Calibri"/>
                <a:cs typeface="Calibri"/>
                <a:sym typeface="Calibri"/>
              </a:rPr>
              <a:t>Interest</a:t>
            </a:r>
            <a:endParaRPr sz="1266"/>
          </a:p>
        </p:txBody>
      </p:sp>
      <p:cxnSp>
        <p:nvCxnSpPr>
          <p:cNvPr id="110" name="Google Shape;110;p6"/>
          <p:cNvCxnSpPr/>
          <p:nvPr/>
        </p:nvCxnSpPr>
        <p:spPr>
          <a:xfrm rot="10800000" flipH="1">
            <a:off x="4282677" y="3472402"/>
            <a:ext cx="1" cy="534699"/>
          </a:xfrm>
          <a:prstGeom prst="straightConnector1">
            <a:avLst/>
          </a:prstGeom>
          <a:noFill/>
          <a:ln>
            <a:noFill/>
          </a:ln>
        </p:spPr>
      </p:cxnSp>
      <p:cxnSp>
        <p:nvCxnSpPr>
          <p:cNvPr id="111" name="Google Shape;111;p6"/>
          <p:cNvCxnSpPr/>
          <p:nvPr/>
        </p:nvCxnSpPr>
        <p:spPr>
          <a:xfrm flipH="1">
            <a:off x="3028267" y="4174803"/>
            <a:ext cx="534084" cy="1"/>
          </a:xfrm>
          <a:prstGeom prst="straightConnector1">
            <a:avLst/>
          </a:prstGeom>
          <a:noFill/>
          <a:ln>
            <a:noFill/>
          </a:ln>
        </p:spPr>
      </p:cxnSp>
      <p:sp>
        <p:nvSpPr>
          <p:cNvPr id="112" name="Google Shape;112;p6"/>
          <p:cNvSpPr/>
          <p:nvPr/>
        </p:nvSpPr>
        <p:spPr>
          <a:xfrm>
            <a:off x="884025" y="5235158"/>
            <a:ext cx="2906810" cy="162352"/>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Informal Regulation: Local Social Institutions</a:t>
            </a:r>
            <a:endParaRPr sz="1266"/>
          </a:p>
        </p:txBody>
      </p:sp>
      <p:cxnSp>
        <p:nvCxnSpPr>
          <p:cNvPr id="113" name="Google Shape;113;p6"/>
          <p:cNvCxnSpPr/>
          <p:nvPr/>
        </p:nvCxnSpPr>
        <p:spPr>
          <a:xfrm rot="10800000" flipH="1">
            <a:off x="4247823" y="4595970"/>
            <a:ext cx="1" cy="192902"/>
          </a:xfrm>
          <a:prstGeom prst="straightConnector1">
            <a:avLst/>
          </a:prstGeom>
          <a:noFill/>
          <a:ln>
            <a:noFill/>
          </a:ln>
        </p:spPr>
      </p:cxnSp>
    </p:spTree>
    <p:extLst>
      <p:ext uri="{BB962C8B-B14F-4D97-AF65-F5344CB8AC3E}">
        <p14:creationId xmlns:p14="http://schemas.microsoft.com/office/powerpoint/2010/main" val="366119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9"/>
          <p:cNvSpPr/>
          <p:nvPr/>
        </p:nvSpPr>
        <p:spPr>
          <a:xfrm>
            <a:off x="647588" y="552904"/>
            <a:ext cx="4441177" cy="721288"/>
          </a:xfrm>
          <a:prstGeom prst="rect">
            <a:avLst/>
          </a:prstGeom>
          <a:noFill/>
          <a:ln>
            <a:noFill/>
          </a:ln>
        </p:spPr>
        <p:txBody>
          <a:bodyPr spcFirstLastPara="1" wrap="square" lIns="35719" tIns="35719" rIns="35719" bIns="35719" anchor="ctr" anchorCtr="0">
            <a:spAutoFit/>
          </a:bodyPr>
          <a:lstStyle/>
          <a:p>
            <a:pPr algn="ctr"/>
            <a:r>
              <a:rPr lang="en-US" sz="2109" b="1" u="sng">
                <a:latin typeface="Helvetica Neue"/>
                <a:ea typeface="Helvetica Neue"/>
                <a:cs typeface="Helvetica Neue"/>
                <a:sym typeface="Helvetica Neue"/>
              </a:rPr>
              <a:t>Circuits of Finance: the MFI Model</a:t>
            </a:r>
            <a:endParaRPr sz="1266"/>
          </a:p>
        </p:txBody>
      </p:sp>
      <p:sp>
        <p:nvSpPr>
          <p:cNvPr id="183" name="Google Shape;183;p9"/>
          <p:cNvSpPr/>
          <p:nvPr/>
        </p:nvSpPr>
        <p:spPr>
          <a:xfrm>
            <a:off x="1213275" y="3272418"/>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4" name="Google Shape;184;p9"/>
          <p:cNvSpPr/>
          <p:nvPr/>
        </p:nvSpPr>
        <p:spPr>
          <a:xfrm>
            <a:off x="1570463" y="255804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5" name="Google Shape;185;p9"/>
          <p:cNvSpPr/>
          <p:nvPr/>
        </p:nvSpPr>
        <p:spPr>
          <a:xfrm>
            <a:off x="1213275" y="291523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6" name="Google Shape;186;p9"/>
          <p:cNvSpPr/>
          <p:nvPr/>
        </p:nvSpPr>
        <p:spPr>
          <a:xfrm>
            <a:off x="1927650" y="255804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7" name="Google Shape;187;p9"/>
          <p:cNvSpPr/>
          <p:nvPr/>
        </p:nvSpPr>
        <p:spPr>
          <a:xfrm>
            <a:off x="2284838" y="255804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8" name="Google Shape;188;p9"/>
          <p:cNvSpPr/>
          <p:nvPr/>
        </p:nvSpPr>
        <p:spPr>
          <a:xfrm>
            <a:off x="1570463" y="291523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89" name="Google Shape;189;p9"/>
          <p:cNvSpPr/>
          <p:nvPr/>
        </p:nvSpPr>
        <p:spPr>
          <a:xfrm>
            <a:off x="2284838" y="291523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0" name="Google Shape;190;p9"/>
          <p:cNvSpPr/>
          <p:nvPr/>
        </p:nvSpPr>
        <p:spPr>
          <a:xfrm>
            <a:off x="1927650" y="291523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1" name="Google Shape;191;p9"/>
          <p:cNvSpPr/>
          <p:nvPr/>
        </p:nvSpPr>
        <p:spPr>
          <a:xfrm>
            <a:off x="2642026" y="2915230"/>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2" name="Google Shape;192;p9"/>
          <p:cNvSpPr/>
          <p:nvPr/>
        </p:nvSpPr>
        <p:spPr>
          <a:xfrm>
            <a:off x="2642026" y="255804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3" name="Google Shape;193;p9"/>
          <p:cNvSpPr/>
          <p:nvPr/>
        </p:nvSpPr>
        <p:spPr>
          <a:xfrm>
            <a:off x="1213275" y="255804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4" name="Google Shape;194;p9"/>
          <p:cNvSpPr/>
          <p:nvPr/>
        </p:nvSpPr>
        <p:spPr>
          <a:xfrm>
            <a:off x="1570463" y="3272418"/>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5" name="Google Shape;195;p9"/>
          <p:cNvSpPr/>
          <p:nvPr/>
        </p:nvSpPr>
        <p:spPr>
          <a:xfrm>
            <a:off x="1927650" y="3272418"/>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6" name="Google Shape;196;p9"/>
          <p:cNvSpPr/>
          <p:nvPr/>
        </p:nvSpPr>
        <p:spPr>
          <a:xfrm>
            <a:off x="2284838" y="3272418"/>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7" name="Google Shape;197;p9"/>
          <p:cNvSpPr/>
          <p:nvPr/>
        </p:nvSpPr>
        <p:spPr>
          <a:xfrm>
            <a:off x="2642026" y="3272418"/>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8" name="Google Shape;198;p9"/>
          <p:cNvSpPr/>
          <p:nvPr/>
        </p:nvSpPr>
        <p:spPr>
          <a:xfrm>
            <a:off x="1570463" y="362960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199" name="Google Shape;199;p9"/>
          <p:cNvSpPr/>
          <p:nvPr/>
        </p:nvSpPr>
        <p:spPr>
          <a:xfrm>
            <a:off x="1927650" y="362960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0" name="Google Shape;200;p9"/>
          <p:cNvSpPr/>
          <p:nvPr/>
        </p:nvSpPr>
        <p:spPr>
          <a:xfrm>
            <a:off x="2284838" y="362960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1" name="Google Shape;201;p9"/>
          <p:cNvSpPr/>
          <p:nvPr/>
        </p:nvSpPr>
        <p:spPr>
          <a:xfrm>
            <a:off x="2642026" y="362753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2" name="Google Shape;202;p9"/>
          <p:cNvSpPr/>
          <p:nvPr/>
        </p:nvSpPr>
        <p:spPr>
          <a:xfrm>
            <a:off x="1213275" y="362960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3" name="Google Shape;203;p9"/>
          <p:cNvSpPr/>
          <p:nvPr/>
        </p:nvSpPr>
        <p:spPr>
          <a:xfrm>
            <a:off x="1262348" y="2185406"/>
            <a:ext cx="1702638"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Borrowing Group</a:t>
            </a:r>
            <a:endParaRPr sz="1266"/>
          </a:p>
        </p:txBody>
      </p:sp>
      <p:sp>
        <p:nvSpPr>
          <p:cNvPr id="204" name="Google Shape;204;p9"/>
          <p:cNvSpPr/>
          <p:nvPr/>
        </p:nvSpPr>
        <p:spPr>
          <a:xfrm>
            <a:off x="1570463" y="398886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5" name="Google Shape;205;p9"/>
          <p:cNvSpPr/>
          <p:nvPr/>
        </p:nvSpPr>
        <p:spPr>
          <a:xfrm>
            <a:off x="1927650" y="398886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6" name="Google Shape;206;p9"/>
          <p:cNvSpPr/>
          <p:nvPr/>
        </p:nvSpPr>
        <p:spPr>
          <a:xfrm>
            <a:off x="2284838" y="398886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7" name="Google Shape;207;p9"/>
          <p:cNvSpPr/>
          <p:nvPr/>
        </p:nvSpPr>
        <p:spPr>
          <a:xfrm>
            <a:off x="2642026" y="3986793"/>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8" name="Google Shape;208;p9"/>
          <p:cNvSpPr/>
          <p:nvPr/>
        </p:nvSpPr>
        <p:spPr>
          <a:xfrm>
            <a:off x="1213275" y="3988865"/>
            <a:ext cx="303855" cy="30336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09" name="Google Shape;209;p9"/>
          <p:cNvSpPr/>
          <p:nvPr/>
        </p:nvSpPr>
        <p:spPr>
          <a:xfrm>
            <a:off x="3225407" y="3170352"/>
            <a:ext cx="1846232" cy="297729"/>
          </a:xfrm>
          <a:prstGeom prst="rightArrow">
            <a:avLst>
              <a:gd name="adj1" fmla="val 32000"/>
              <a:gd name="adj2" fmla="val 191954"/>
            </a:avLst>
          </a:prstGeom>
          <a:solidFill>
            <a:srgbClr val="FF85FF"/>
          </a:solidFill>
          <a:ln w="25400" cap="flat" cmpd="sng">
            <a:solidFill>
              <a:srgbClr val="941751"/>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0" name="Google Shape;210;p9"/>
          <p:cNvSpPr/>
          <p:nvPr/>
        </p:nvSpPr>
        <p:spPr>
          <a:xfrm rot="10800000">
            <a:off x="3224770" y="3438840"/>
            <a:ext cx="1735547" cy="297923"/>
          </a:xfrm>
          <a:prstGeom prst="rightArrow">
            <a:avLst>
              <a:gd name="adj1" fmla="val 32000"/>
              <a:gd name="adj2" fmla="val 191829"/>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1" name="Google Shape;211;p9"/>
          <p:cNvSpPr/>
          <p:nvPr/>
        </p:nvSpPr>
        <p:spPr>
          <a:xfrm>
            <a:off x="5212731" y="3046617"/>
            <a:ext cx="1520281" cy="892133"/>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2" name="Google Shape;212;p9"/>
          <p:cNvSpPr/>
          <p:nvPr/>
        </p:nvSpPr>
        <p:spPr>
          <a:xfrm>
            <a:off x="5315528" y="3294263"/>
            <a:ext cx="1314690" cy="396840"/>
          </a:xfrm>
          <a:prstGeom prst="rect">
            <a:avLst/>
          </a:prstGeom>
          <a:noFill/>
          <a:ln>
            <a:noFill/>
          </a:ln>
        </p:spPr>
        <p:txBody>
          <a:bodyPr spcFirstLastPara="1" wrap="square" lIns="35719" tIns="35719" rIns="35719" bIns="35719" anchor="ctr" anchorCtr="0">
            <a:spAutoFit/>
          </a:bodyPr>
          <a:lstStyle/>
          <a:p>
            <a:r>
              <a:rPr lang="en-US" sz="1055">
                <a:latin typeface="Calibri"/>
                <a:ea typeface="Calibri"/>
                <a:cs typeface="Calibri"/>
                <a:sym typeface="Calibri"/>
              </a:rPr>
              <a:t>Private Microfinance Institutions (MFIs)</a:t>
            </a:r>
            <a:endParaRPr sz="1266"/>
          </a:p>
        </p:txBody>
      </p:sp>
      <p:sp>
        <p:nvSpPr>
          <p:cNvPr id="213" name="Google Shape;213;p9"/>
          <p:cNvSpPr/>
          <p:nvPr/>
        </p:nvSpPr>
        <p:spPr>
          <a:xfrm>
            <a:off x="5488163" y="2122345"/>
            <a:ext cx="804946" cy="288477"/>
          </a:xfrm>
          <a:prstGeom prst="rect">
            <a:avLst/>
          </a:prstGeom>
          <a:noFill/>
          <a:ln>
            <a:noFill/>
          </a:ln>
        </p:spPr>
        <p:txBody>
          <a:bodyPr spcFirstLastPara="1" wrap="square" lIns="35719" tIns="35719" rIns="35719" bIns="35719" anchor="ctr" anchorCtr="0">
            <a:spAutoFit/>
          </a:bodyPr>
          <a:lstStyle/>
          <a:p>
            <a:pPr algn="ctr"/>
            <a:r>
              <a:rPr lang="en-US" sz="1406">
                <a:latin typeface="Helvetica Neue"/>
                <a:ea typeface="Helvetica Neue"/>
                <a:cs typeface="Helvetica Neue"/>
                <a:sym typeface="Helvetica Neue"/>
              </a:rPr>
              <a:t>Investors</a:t>
            </a:r>
            <a:endParaRPr sz="1266"/>
          </a:p>
        </p:txBody>
      </p:sp>
      <p:sp>
        <p:nvSpPr>
          <p:cNvPr id="214" name="Google Shape;214;p9"/>
          <p:cNvSpPr/>
          <p:nvPr/>
        </p:nvSpPr>
        <p:spPr>
          <a:xfrm rot="-5400000" flipH="1">
            <a:off x="5428751" y="2686824"/>
            <a:ext cx="560519" cy="139976"/>
          </a:xfrm>
          <a:prstGeom prst="rightArrow">
            <a:avLst>
              <a:gd name="adj1" fmla="val 16458"/>
              <a:gd name="adj2" fmla="val 214756"/>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5" name="Google Shape;215;p9"/>
          <p:cNvSpPr/>
          <p:nvPr/>
        </p:nvSpPr>
        <p:spPr>
          <a:xfrm rot="5400000" flipH="1">
            <a:off x="5708992" y="2695733"/>
            <a:ext cx="527762" cy="141158"/>
          </a:xfrm>
          <a:prstGeom prst="rightArrow">
            <a:avLst>
              <a:gd name="adj1" fmla="val 26062"/>
              <a:gd name="adj2" fmla="val 184668"/>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6" name="Google Shape;216;p9"/>
          <p:cNvSpPr/>
          <p:nvPr/>
        </p:nvSpPr>
        <p:spPr>
          <a:xfrm>
            <a:off x="3480375" y="4584350"/>
            <a:ext cx="1362792"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FIELD STAFF</a:t>
            </a:r>
            <a:endParaRPr sz="1266"/>
          </a:p>
        </p:txBody>
      </p:sp>
      <p:sp>
        <p:nvSpPr>
          <p:cNvPr id="217" name="Google Shape;217;p9"/>
          <p:cNvSpPr/>
          <p:nvPr/>
        </p:nvSpPr>
        <p:spPr>
          <a:xfrm>
            <a:off x="7273412" y="1449554"/>
            <a:ext cx="1511440" cy="303367"/>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18" name="Google Shape;218;p9"/>
          <p:cNvSpPr/>
          <p:nvPr/>
        </p:nvSpPr>
        <p:spPr>
          <a:xfrm>
            <a:off x="7264482" y="1470026"/>
            <a:ext cx="1529300" cy="288477"/>
          </a:xfrm>
          <a:prstGeom prst="rect">
            <a:avLst/>
          </a:prstGeom>
          <a:noFill/>
          <a:ln>
            <a:noFill/>
          </a:ln>
        </p:spPr>
        <p:txBody>
          <a:bodyPr spcFirstLastPara="1" wrap="square" lIns="35719" tIns="35719" rIns="35719" bIns="35719" anchor="ctr" anchorCtr="0">
            <a:spAutoFit/>
          </a:bodyPr>
          <a:lstStyle/>
          <a:p>
            <a:pPr algn="ctr"/>
            <a:r>
              <a:rPr lang="en-US" sz="1406">
                <a:latin typeface="Helvetica Neue"/>
                <a:ea typeface="Helvetica Neue"/>
                <a:cs typeface="Helvetica Neue"/>
                <a:sym typeface="Helvetica Neue"/>
              </a:rPr>
              <a:t>Regulator: RBI</a:t>
            </a:r>
            <a:endParaRPr sz="1266"/>
          </a:p>
        </p:txBody>
      </p:sp>
      <p:sp>
        <p:nvSpPr>
          <p:cNvPr id="219" name="Google Shape;219;p9"/>
          <p:cNvSpPr/>
          <p:nvPr/>
        </p:nvSpPr>
        <p:spPr>
          <a:xfrm>
            <a:off x="6503126" y="2116699"/>
            <a:ext cx="1529300" cy="649409"/>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r>
              <a:rPr lang="en-US" sz="1055">
                <a:latin typeface="Helvetica Neue"/>
                <a:ea typeface="Helvetica Neue"/>
                <a:cs typeface="Helvetica Neue"/>
                <a:sym typeface="Helvetica Neue"/>
              </a:rPr>
              <a:t>International </a:t>
            </a:r>
            <a:endParaRPr sz="2531">
              <a:latin typeface="Helvetica Neue"/>
              <a:ea typeface="Helvetica Neue"/>
              <a:cs typeface="Helvetica Neue"/>
              <a:sym typeface="Helvetica Neue"/>
            </a:endParaRPr>
          </a:p>
          <a:p>
            <a:r>
              <a:rPr lang="en-US" sz="1055">
                <a:latin typeface="Helvetica Neue"/>
                <a:ea typeface="Helvetica Neue"/>
                <a:cs typeface="Helvetica Neue"/>
                <a:sym typeface="Helvetica Neue"/>
              </a:rPr>
              <a:t>Investment Firms, National Investment Firms</a:t>
            </a:r>
            <a:endParaRPr sz="1266"/>
          </a:p>
        </p:txBody>
      </p:sp>
      <p:sp>
        <p:nvSpPr>
          <p:cNvPr id="220" name="Google Shape;220;p9"/>
          <p:cNvSpPr/>
          <p:nvPr/>
        </p:nvSpPr>
        <p:spPr>
          <a:xfrm rot="10800000">
            <a:off x="4838812" y="4590072"/>
            <a:ext cx="1241211" cy="189979"/>
          </a:xfrm>
          <a:prstGeom prst="rightArrow">
            <a:avLst>
              <a:gd name="adj1" fmla="val 32000"/>
              <a:gd name="adj2" fmla="val 104624"/>
            </a:avLst>
          </a:prstGeom>
          <a:noFill/>
          <a:ln>
            <a:noFill/>
          </a:ln>
          <a:effectLst>
            <a:reflection stA="50000" endPos="40000" sy="-100000" algn="bl" rotWithShape="0"/>
          </a:effectLst>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21" name="Google Shape;221;p9"/>
          <p:cNvSpPr/>
          <p:nvPr/>
        </p:nvSpPr>
        <p:spPr>
          <a:xfrm>
            <a:off x="654642" y="1136284"/>
            <a:ext cx="8323947" cy="567024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22" name="Google Shape;222;p9"/>
          <p:cNvSpPr/>
          <p:nvPr/>
        </p:nvSpPr>
        <p:spPr>
          <a:xfrm>
            <a:off x="6037017" y="3947678"/>
            <a:ext cx="51936" cy="750095"/>
          </a:xfrm>
          <a:prstGeom prst="rect">
            <a:avLst/>
          </a:prstGeom>
          <a:noFill/>
          <a:ln>
            <a:noFill/>
          </a:ln>
          <a:effectLst>
            <a:outerShdw blurRad="38100" dist="25400" dir="5400000" rotWithShape="0">
              <a:srgbClr val="000000">
                <a:alpha val="49803"/>
              </a:srgbClr>
            </a:outerShdw>
          </a:effectLst>
        </p:spPr>
        <p:txBody>
          <a:bodyPr spcFirstLastPara="1" wrap="square" lIns="0" tIns="0" rIns="0" bIns="0" anchor="ctr" anchorCtr="0">
            <a:noAutofit/>
          </a:bodyPr>
          <a:lstStyle/>
          <a:p>
            <a:pPr algn="ctr"/>
            <a:endParaRPr sz="1687">
              <a:solidFill>
                <a:srgbClr val="FFFFFF"/>
              </a:solidFill>
              <a:latin typeface="Calibri"/>
              <a:ea typeface="Calibri"/>
              <a:cs typeface="Calibri"/>
              <a:sym typeface="Calibri"/>
            </a:endParaRPr>
          </a:p>
        </p:txBody>
      </p:sp>
      <p:sp>
        <p:nvSpPr>
          <p:cNvPr id="223" name="Google Shape;223;p9"/>
          <p:cNvSpPr/>
          <p:nvPr/>
        </p:nvSpPr>
        <p:spPr>
          <a:xfrm>
            <a:off x="4709018" y="5143909"/>
            <a:ext cx="1658084" cy="396840"/>
          </a:xfrm>
          <a:prstGeom prst="rect">
            <a:avLst/>
          </a:prstGeom>
          <a:noFill/>
          <a:ln>
            <a:noFill/>
          </a:ln>
        </p:spPr>
        <p:txBody>
          <a:bodyPr spcFirstLastPara="1" wrap="square" lIns="35719" tIns="35719" rIns="35719" bIns="35719" anchor="ctr" anchorCtr="0">
            <a:spAutoFit/>
          </a:bodyPr>
          <a:lstStyle/>
          <a:p>
            <a:pPr algn="ctr"/>
            <a:r>
              <a:rPr lang="en-US" sz="1055" b="1">
                <a:latin typeface="Helvetica Neue"/>
                <a:ea typeface="Helvetica Neue"/>
                <a:cs typeface="Helvetica Neue"/>
                <a:sym typeface="Helvetica Neue"/>
              </a:rPr>
              <a:t>Remuneration from MFIs</a:t>
            </a:r>
            <a:endParaRPr sz="1266"/>
          </a:p>
        </p:txBody>
      </p:sp>
      <p:sp>
        <p:nvSpPr>
          <p:cNvPr id="224" name="Google Shape;224;p9"/>
          <p:cNvSpPr/>
          <p:nvPr/>
        </p:nvSpPr>
        <p:spPr>
          <a:xfrm>
            <a:off x="7308191" y="3140545"/>
            <a:ext cx="1164220" cy="1487224"/>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25" name="Google Shape;225;p9"/>
          <p:cNvSpPr/>
          <p:nvPr/>
        </p:nvSpPr>
        <p:spPr>
          <a:xfrm>
            <a:off x="7410986" y="3279856"/>
            <a:ext cx="958629" cy="1208601"/>
          </a:xfrm>
          <a:prstGeom prst="rect">
            <a:avLst/>
          </a:prstGeom>
          <a:noFill/>
          <a:ln>
            <a:noFill/>
          </a:ln>
        </p:spPr>
        <p:txBody>
          <a:bodyPr spcFirstLastPara="1" wrap="square" lIns="35719" tIns="35719" rIns="35719" bIns="35719" anchor="ctr" anchorCtr="0">
            <a:spAutoFit/>
          </a:bodyPr>
          <a:lstStyle/>
          <a:p>
            <a:r>
              <a:rPr lang="en-US" sz="1055">
                <a:latin typeface="Helvetica Neue"/>
                <a:ea typeface="Helvetica Neue"/>
                <a:cs typeface="Helvetica Neue"/>
                <a:sym typeface="Helvetica Neue"/>
              </a:rPr>
              <a:t>State Institutions : Small Industries Development Bank of India (SIDBI)</a:t>
            </a:r>
            <a:endParaRPr sz="1266"/>
          </a:p>
        </p:txBody>
      </p:sp>
      <p:sp>
        <p:nvSpPr>
          <p:cNvPr id="226" name="Google Shape;226;p9"/>
          <p:cNvSpPr/>
          <p:nvPr/>
        </p:nvSpPr>
        <p:spPr>
          <a:xfrm>
            <a:off x="7179393" y="5142576"/>
            <a:ext cx="1538140" cy="396840"/>
          </a:xfrm>
          <a:prstGeom prst="rect">
            <a:avLst/>
          </a:prstGeom>
          <a:noFill/>
          <a:ln>
            <a:noFill/>
          </a:ln>
        </p:spPr>
        <p:txBody>
          <a:bodyPr spcFirstLastPara="1" wrap="square" lIns="35719" tIns="35719" rIns="35719" bIns="35719" anchor="ctr" anchorCtr="0">
            <a:spAutoFit/>
          </a:bodyPr>
          <a:lstStyle/>
          <a:p>
            <a:pPr algn="ctr"/>
            <a:r>
              <a:rPr lang="en-US" sz="1055">
                <a:latin typeface="Helvetica Neue"/>
                <a:ea typeface="Helvetica Neue"/>
                <a:cs typeface="Helvetica Neue"/>
                <a:sym typeface="Helvetica Neue"/>
              </a:rPr>
              <a:t>International Aid Agencies</a:t>
            </a:r>
            <a:endParaRPr sz="1266"/>
          </a:p>
        </p:txBody>
      </p:sp>
      <p:sp>
        <p:nvSpPr>
          <p:cNvPr id="227" name="Google Shape;227;p9"/>
          <p:cNvSpPr/>
          <p:nvPr/>
        </p:nvSpPr>
        <p:spPr>
          <a:xfrm>
            <a:off x="2346079" y="5967273"/>
            <a:ext cx="511756" cy="95342"/>
          </a:xfrm>
          <a:prstGeom prst="rightArrow">
            <a:avLst>
              <a:gd name="adj1" fmla="val 41138"/>
              <a:gd name="adj2" fmla="val 352662"/>
            </a:avLst>
          </a:prstGeom>
          <a:solidFill>
            <a:srgbClr val="0433FF"/>
          </a:solidFill>
          <a:ln w="25400" cap="flat" cmpd="sng">
            <a:solidFill>
              <a:srgbClr val="164F86"/>
            </a:solidFill>
            <a:prstDash val="solid"/>
            <a:miter lim="400000"/>
            <a:headEnd type="none" w="sm" len="sm"/>
            <a:tailEnd type="none" w="sm" len="sm"/>
          </a:ln>
          <a:effectLst>
            <a:reflection stA="50000" endPos="40000" sy="-100000" algn="bl" rotWithShape="0"/>
          </a:effectLst>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28" name="Google Shape;228;p9"/>
          <p:cNvSpPr/>
          <p:nvPr/>
        </p:nvSpPr>
        <p:spPr>
          <a:xfrm>
            <a:off x="1138335" y="5535706"/>
            <a:ext cx="1950664" cy="1059062"/>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229" name="Google Shape;229;p9"/>
          <p:cNvSpPr/>
          <p:nvPr/>
        </p:nvSpPr>
        <p:spPr>
          <a:xfrm>
            <a:off x="2347179" y="6146411"/>
            <a:ext cx="511756" cy="94253"/>
          </a:xfrm>
          <a:prstGeom prst="rightArrow">
            <a:avLst>
              <a:gd name="adj1" fmla="val 41138"/>
              <a:gd name="adj2" fmla="val 356735"/>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30" name="Google Shape;230;p9"/>
          <p:cNvSpPr/>
          <p:nvPr/>
        </p:nvSpPr>
        <p:spPr>
          <a:xfrm>
            <a:off x="2347184" y="6317882"/>
            <a:ext cx="511756" cy="93850"/>
          </a:xfrm>
          <a:prstGeom prst="rightArrow">
            <a:avLst>
              <a:gd name="adj1" fmla="val 41138"/>
              <a:gd name="adj2" fmla="val 358265"/>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31" name="Google Shape;231;p9"/>
          <p:cNvSpPr/>
          <p:nvPr/>
        </p:nvSpPr>
        <p:spPr>
          <a:xfrm>
            <a:off x="1331936" y="5650542"/>
            <a:ext cx="1366637" cy="829394"/>
          </a:xfrm>
          <a:prstGeom prst="rect">
            <a:avLst/>
          </a:prstGeom>
          <a:noFill/>
          <a:ln>
            <a:noFill/>
          </a:ln>
        </p:spPr>
        <p:txBody>
          <a:bodyPr spcFirstLastPara="1" wrap="square" lIns="35719" tIns="35719" rIns="35719" bIns="35719" anchor="ctr" anchorCtr="0">
            <a:spAutoFit/>
          </a:bodyPr>
          <a:lstStyle/>
          <a:p>
            <a:r>
              <a:rPr lang="en-US" sz="984">
                <a:latin typeface="Helvetica Neue"/>
                <a:ea typeface="Helvetica Neue"/>
                <a:cs typeface="Helvetica Neue"/>
                <a:sym typeface="Helvetica Neue"/>
              </a:rPr>
              <a:t>Key: </a:t>
            </a:r>
            <a:endParaRPr sz="2531">
              <a:latin typeface="Helvetica Neue"/>
              <a:ea typeface="Helvetica Neue"/>
              <a:cs typeface="Helvetica Neue"/>
              <a:sym typeface="Helvetica Neue"/>
            </a:endParaRPr>
          </a:p>
          <a:p>
            <a:endParaRPr sz="984">
              <a:latin typeface="Helvetica Neue"/>
              <a:ea typeface="Helvetica Neue"/>
              <a:cs typeface="Helvetica Neue"/>
              <a:sym typeface="Helvetica Neue"/>
            </a:endParaRPr>
          </a:p>
          <a:p>
            <a:r>
              <a:rPr lang="en-US" sz="984">
                <a:latin typeface="Helvetica Neue"/>
                <a:ea typeface="Helvetica Neue"/>
                <a:cs typeface="Helvetica Neue"/>
                <a:sym typeface="Helvetica Neue"/>
              </a:rPr>
              <a:t>Savings</a:t>
            </a:r>
            <a:endParaRPr sz="2531">
              <a:latin typeface="Helvetica Neue"/>
              <a:ea typeface="Helvetica Neue"/>
              <a:cs typeface="Helvetica Neue"/>
              <a:sym typeface="Helvetica Neue"/>
            </a:endParaRPr>
          </a:p>
          <a:p>
            <a:r>
              <a:rPr lang="en-US" sz="984">
                <a:latin typeface="Helvetica Neue"/>
                <a:ea typeface="Helvetica Neue"/>
                <a:cs typeface="Helvetica Neue"/>
                <a:sym typeface="Helvetica Neue"/>
              </a:rPr>
              <a:t>Credit</a:t>
            </a:r>
            <a:endParaRPr sz="2531">
              <a:latin typeface="Helvetica Neue"/>
              <a:ea typeface="Helvetica Neue"/>
              <a:cs typeface="Helvetica Neue"/>
              <a:sym typeface="Helvetica Neue"/>
            </a:endParaRPr>
          </a:p>
          <a:p>
            <a:r>
              <a:rPr lang="en-US" sz="984">
                <a:latin typeface="Helvetica Neue"/>
                <a:ea typeface="Helvetica Neue"/>
                <a:cs typeface="Helvetica Neue"/>
                <a:sym typeface="Helvetica Neue"/>
              </a:rPr>
              <a:t>Interest</a:t>
            </a:r>
            <a:endParaRPr sz="1266"/>
          </a:p>
        </p:txBody>
      </p:sp>
      <p:sp>
        <p:nvSpPr>
          <p:cNvPr id="232" name="Google Shape;232;p9"/>
          <p:cNvSpPr/>
          <p:nvPr/>
        </p:nvSpPr>
        <p:spPr>
          <a:xfrm>
            <a:off x="6764697" y="3440299"/>
            <a:ext cx="519345" cy="104769"/>
          </a:xfrm>
          <a:prstGeom prst="rightArrow">
            <a:avLst>
              <a:gd name="adj1" fmla="val 41138"/>
              <a:gd name="adj2" fmla="val 316431"/>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33" name="Google Shape;233;p9"/>
          <p:cNvSpPr/>
          <p:nvPr/>
        </p:nvSpPr>
        <p:spPr>
          <a:xfrm rot="-5400000" flipH="1">
            <a:off x="7668204" y="4843126"/>
            <a:ext cx="560519" cy="141926"/>
          </a:xfrm>
          <a:prstGeom prst="rightArrow">
            <a:avLst>
              <a:gd name="adj1" fmla="val 16458"/>
              <a:gd name="adj2" fmla="val 211806"/>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34" name="Google Shape;234;p9"/>
          <p:cNvSpPr/>
          <p:nvPr/>
        </p:nvSpPr>
        <p:spPr>
          <a:xfrm rot="5400000" flipH="1">
            <a:off x="7445369" y="4852689"/>
            <a:ext cx="527762" cy="141157"/>
          </a:xfrm>
          <a:prstGeom prst="rightArrow">
            <a:avLst>
              <a:gd name="adj1" fmla="val 26062"/>
              <a:gd name="adj2" fmla="val 184668"/>
            </a:avLst>
          </a:prstGeom>
          <a:solidFill>
            <a:srgbClr val="941751"/>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235" name="Google Shape;235;p9"/>
          <p:cNvSpPr/>
          <p:nvPr/>
        </p:nvSpPr>
        <p:spPr>
          <a:xfrm>
            <a:off x="3270061" y="4172186"/>
            <a:ext cx="2603877" cy="234488"/>
          </a:xfrm>
          <a:prstGeom prst="rect">
            <a:avLst/>
          </a:prstGeom>
          <a:noFill/>
          <a:ln>
            <a:noFill/>
          </a:ln>
        </p:spPr>
        <p:txBody>
          <a:bodyPr spcFirstLastPara="1" wrap="square" lIns="35719" tIns="35719" rIns="35719" bIns="35719" anchor="ctr" anchorCtr="0">
            <a:spAutoFit/>
          </a:bodyPr>
          <a:lstStyle/>
          <a:p>
            <a:pPr algn="ctr"/>
            <a:r>
              <a:rPr lang="en-US" sz="1055" b="1">
                <a:latin typeface="Helvetica Neue"/>
                <a:ea typeface="Helvetica Neue"/>
                <a:cs typeface="Helvetica Neue"/>
                <a:sym typeface="Helvetica Neue"/>
              </a:rPr>
              <a:t>Disburse loans and collect repayments.</a:t>
            </a:r>
            <a:endParaRPr sz="1266"/>
          </a:p>
        </p:txBody>
      </p:sp>
      <p:cxnSp>
        <p:nvCxnSpPr>
          <p:cNvPr id="236" name="Google Shape;236;p9"/>
          <p:cNvCxnSpPr/>
          <p:nvPr/>
        </p:nvCxnSpPr>
        <p:spPr>
          <a:xfrm rot="10800000" flipH="1">
            <a:off x="4208888" y="3825356"/>
            <a:ext cx="1" cy="345163"/>
          </a:xfrm>
          <a:prstGeom prst="straightConnector1">
            <a:avLst/>
          </a:prstGeom>
          <a:noFill/>
          <a:ln>
            <a:noFill/>
          </a:ln>
        </p:spPr>
      </p:cxnSp>
      <p:cxnSp>
        <p:nvCxnSpPr>
          <p:cNvPr id="237" name="Google Shape;237;p9"/>
          <p:cNvCxnSpPr/>
          <p:nvPr/>
        </p:nvCxnSpPr>
        <p:spPr>
          <a:xfrm rot="10800000" flipH="1">
            <a:off x="4208888" y="4354407"/>
            <a:ext cx="1" cy="247866"/>
          </a:xfrm>
          <a:prstGeom prst="straightConnector1">
            <a:avLst/>
          </a:prstGeom>
          <a:noFill/>
          <a:ln>
            <a:noFill/>
          </a:ln>
        </p:spPr>
      </p:cxnSp>
      <p:sp>
        <p:nvSpPr>
          <p:cNvPr id="238" name="Google Shape;238;p9"/>
          <p:cNvSpPr/>
          <p:nvPr/>
        </p:nvSpPr>
        <p:spPr>
          <a:xfrm>
            <a:off x="1108497" y="4962409"/>
            <a:ext cx="2656536" cy="324704"/>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Informal Regulation: Local Social Institutions</a:t>
            </a:r>
            <a:endParaRPr sz="1266"/>
          </a:p>
        </p:txBody>
      </p:sp>
    </p:spTree>
    <p:extLst>
      <p:ext uri="{BB962C8B-B14F-4D97-AF65-F5344CB8AC3E}">
        <p14:creationId xmlns:p14="http://schemas.microsoft.com/office/powerpoint/2010/main" val="177492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15"/>
          <p:cNvSpPr/>
          <p:nvPr/>
        </p:nvSpPr>
        <p:spPr>
          <a:xfrm>
            <a:off x="821582" y="848570"/>
            <a:ext cx="6510921" cy="396712"/>
          </a:xfrm>
          <a:prstGeom prst="rect">
            <a:avLst/>
          </a:prstGeom>
          <a:noFill/>
          <a:ln>
            <a:noFill/>
          </a:ln>
        </p:spPr>
        <p:txBody>
          <a:bodyPr spcFirstLastPara="1" wrap="square" lIns="35719" tIns="35719" rIns="35719" bIns="35719" anchor="ctr" anchorCtr="0">
            <a:spAutoFit/>
          </a:bodyPr>
          <a:lstStyle/>
          <a:p>
            <a:pPr algn="ctr"/>
            <a:r>
              <a:rPr lang="en-US" sz="2109" b="1" u="sng">
                <a:latin typeface="Helvetica Neue"/>
                <a:ea typeface="Helvetica Neue"/>
                <a:cs typeface="Helvetica Neue"/>
                <a:sym typeface="Helvetica Neue"/>
              </a:rPr>
              <a:t>Circuits of Finance: the Small Finance Bank Model</a:t>
            </a:r>
            <a:endParaRPr sz="1266"/>
          </a:p>
        </p:txBody>
      </p:sp>
      <p:sp>
        <p:nvSpPr>
          <p:cNvPr id="336" name="Google Shape;336;p15"/>
          <p:cNvSpPr/>
          <p:nvPr/>
        </p:nvSpPr>
        <p:spPr>
          <a:xfrm>
            <a:off x="2858271" y="2631014"/>
            <a:ext cx="1348777" cy="123906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37" name="Google Shape;337;p15"/>
          <p:cNvSpPr/>
          <p:nvPr/>
        </p:nvSpPr>
        <p:spPr>
          <a:xfrm>
            <a:off x="3079870" y="3052129"/>
            <a:ext cx="1087061" cy="396840"/>
          </a:xfrm>
          <a:prstGeom prst="rect">
            <a:avLst/>
          </a:prstGeom>
          <a:noFill/>
          <a:ln>
            <a:noFill/>
          </a:ln>
        </p:spPr>
        <p:txBody>
          <a:bodyPr spcFirstLastPara="1" wrap="square" lIns="35719" tIns="35719" rIns="35719" bIns="35719" anchor="ctr" anchorCtr="0">
            <a:spAutoFit/>
          </a:bodyPr>
          <a:lstStyle/>
          <a:p>
            <a:r>
              <a:rPr lang="en-US" sz="1055">
                <a:latin typeface="Helvetica Neue"/>
                <a:ea typeface="Helvetica Neue"/>
                <a:cs typeface="Helvetica Neue"/>
                <a:sym typeface="Helvetica Neue"/>
              </a:rPr>
              <a:t>Small Finance Banks</a:t>
            </a:r>
            <a:endParaRPr sz="1266"/>
          </a:p>
        </p:txBody>
      </p:sp>
      <p:sp>
        <p:nvSpPr>
          <p:cNvPr id="338" name="Google Shape;338;p15"/>
          <p:cNvSpPr/>
          <p:nvPr/>
        </p:nvSpPr>
        <p:spPr>
          <a:xfrm>
            <a:off x="2537292" y="1720149"/>
            <a:ext cx="2172217" cy="234488"/>
          </a:xfrm>
          <a:prstGeom prst="rect">
            <a:avLst/>
          </a:prstGeom>
          <a:noFill/>
          <a:ln>
            <a:noFill/>
          </a:ln>
        </p:spPr>
        <p:txBody>
          <a:bodyPr spcFirstLastPara="1" wrap="square" lIns="35719" tIns="35719" rIns="35719" bIns="35719" anchor="ctr" anchorCtr="0">
            <a:spAutoFit/>
          </a:bodyPr>
          <a:lstStyle/>
          <a:p>
            <a:pPr algn="ctr"/>
            <a:r>
              <a:rPr lang="en-US" sz="1055">
                <a:latin typeface="Helvetica Neue"/>
                <a:ea typeface="Helvetica Neue"/>
                <a:cs typeface="Helvetica Neue"/>
                <a:sym typeface="Helvetica Neue"/>
              </a:rPr>
              <a:t>Bank liabilities (Customer deposits)</a:t>
            </a:r>
            <a:endParaRPr sz="1266"/>
          </a:p>
        </p:txBody>
      </p:sp>
      <p:sp>
        <p:nvSpPr>
          <p:cNvPr id="339" name="Google Shape;339;p15"/>
          <p:cNvSpPr/>
          <p:nvPr/>
        </p:nvSpPr>
        <p:spPr>
          <a:xfrm rot="-5400000" flipH="1">
            <a:off x="2907170" y="2233333"/>
            <a:ext cx="560519" cy="141926"/>
          </a:xfrm>
          <a:prstGeom prst="rightArrow">
            <a:avLst>
              <a:gd name="adj1" fmla="val 16458"/>
              <a:gd name="adj2" fmla="val 211806"/>
            </a:avLst>
          </a:prstGeom>
          <a:solidFill>
            <a:srgbClr val="0365C0"/>
          </a:solidFill>
          <a:ln w="25400" cap="flat" cmpd="sng">
            <a:solidFill>
              <a:srgbClr val="0365C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0" name="Google Shape;340;p15"/>
          <p:cNvSpPr/>
          <p:nvPr/>
        </p:nvSpPr>
        <p:spPr>
          <a:xfrm rot="5400000" flipH="1">
            <a:off x="3602974" y="2243859"/>
            <a:ext cx="527761" cy="141157"/>
          </a:xfrm>
          <a:prstGeom prst="rightArrow">
            <a:avLst>
              <a:gd name="adj1" fmla="val 26062"/>
              <a:gd name="adj2" fmla="val 184668"/>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1" name="Google Shape;341;p15"/>
          <p:cNvSpPr/>
          <p:nvPr/>
        </p:nvSpPr>
        <p:spPr>
          <a:xfrm rot="5400000" flipH="1">
            <a:off x="3191521" y="2243217"/>
            <a:ext cx="527762" cy="141157"/>
          </a:xfrm>
          <a:prstGeom prst="rightArrow">
            <a:avLst>
              <a:gd name="adj1" fmla="val 26062"/>
              <a:gd name="adj2" fmla="val 184668"/>
            </a:avLst>
          </a:prstGeom>
          <a:solidFill>
            <a:srgbClr val="941751"/>
          </a:solidFill>
          <a:ln w="25400" cap="flat" cmpd="sng">
            <a:solidFill>
              <a:srgbClr val="570706"/>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2" name="Google Shape;342;p15"/>
          <p:cNvSpPr/>
          <p:nvPr/>
        </p:nvSpPr>
        <p:spPr>
          <a:xfrm>
            <a:off x="4388297" y="2968775"/>
            <a:ext cx="1846232" cy="297729"/>
          </a:xfrm>
          <a:prstGeom prst="rightArrow">
            <a:avLst>
              <a:gd name="adj1" fmla="val 32000"/>
              <a:gd name="adj2" fmla="val 191954"/>
            </a:avLst>
          </a:prstGeom>
          <a:solidFill>
            <a:srgbClr val="941751"/>
          </a:solidFill>
          <a:ln w="25400" cap="flat" cmpd="sng">
            <a:solidFill>
              <a:srgbClr val="941751"/>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3" name="Google Shape;343;p15"/>
          <p:cNvSpPr/>
          <p:nvPr/>
        </p:nvSpPr>
        <p:spPr>
          <a:xfrm rot="10800000">
            <a:off x="4328953" y="3280039"/>
            <a:ext cx="1735547" cy="297923"/>
          </a:xfrm>
          <a:prstGeom prst="rightArrow">
            <a:avLst>
              <a:gd name="adj1" fmla="val 32000"/>
              <a:gd name="adj2" fmla="val 191829"/>
            </a:avLst>
          </a:prstGeom>
          <a:solidFill>
            <a:srgbClr val="FC3EF3"/>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4" name="Google Shape;344;p15"/>
          <p:cNvSpPr/>
          <p:nvPr/>
        </p:nvSpPr>
        <p:spPr>
          <a:xfrm>
            <a:off x="6303242" y="4137976"/>
            <a:ext cx="1520281" cy="1239067"/>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5" name="Google Shape;345;p15"/>
          <p:cNvSpPr/>
          <p:nvPr/>
        </p:nvSpPr>
        <p:spPr>
          <a:xfrm>
            <a:off x="6447234" y="4363842"/>
            <a:ext cx="1314689" cy="559192"/>
          </a:xfrm>
          <a:prstGeom prst="rect">
            <a:avLst/>
          </a:prstGeom>
          <a:noFill/>
          <a:ln>
            <a:noFill/>
          </a:ln>
        </p:spPr>
        <p:txBody>
          <a:bodyPr spcFirstLastPara="1" wrap="square" lIns="35719" tIns="35719" rIns="35719" bIns="35719" anchor="ctr" anchorCtr="0">
            <a:spAutoFit/>
          </a:bodyPr>
          <a:lstStyle/>
          <a:p>
            <a:r>
              <a:rPr lang="en-US" sz="1055">
                <a:latin typeface="Helvetica Neue"/>
                <a:ea typeface="Helvetica Neue"/>
                <a:cs typeface="Helvetica Neue"/>
                <a:sym typeface="Helvetica Neue"/>
              </a:rPr>
              <a:t>Including other Microfinance Institutions (MFIs)</a:t>
            </a:r>
            <a:endParaRPr sz="1266"/>
          </a:p>
        </p:txBody>
      </p:sp>
      <p:sp>
        <p:nvSpPr>
          <p:cNvPr id="346" name="Google Shape;346;p15"/>
          <p:cNvSpPr/>
          <p:nvPr/>
        </p:nvSpPr>
        <p:spPr>
          <a:xfrm>
            <a:off x="6841262" y="1508967"/>
            <a:ext cx="1511440" cy="847530"/>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7" name="Google Shape;347;p15"/>
          <p:cNvSpPr/>
          <p:nvPr/>
        </p:nvSpPr>
        <p:spPr>
          <a:xfrm>
            <a:off x="6832332" y="1756246"/>
            <a:ext cx="1529300" cy="234488"/>
          </a:xfrm>
          <a:prstGeom prst="rect">
            <a:avLst/>
          </a:prstGeom>
          <a:noFill/>
          <a:ln>
            <a:noFill/>
          </a:ln>
        </p:spPr>
        <p:txBody>
          <a:bodyPr spcFirstLastPara="1" wrap="square" lIns="35719" tIns="35719" rIns="35719" bIns="35719" anchor="ctr" anchorCtr="0">
            <a:spAutoFit/>
          </a:bodyPr>
          <a:lstStyle/>
          <a:p>
            <a:pPr algn="ctr"/>
            <a:r>
              <a:rPr lang="en-US" sz="1055">
                <a:latin typeface="Helvetica Neue"/>
                <a:ea typeface="Helvetica Neue"/>
                <a:cs typeface="Helvetica Neue"/>
                <a:sym typeface="Helvetica Neue"/>
              </a:rPr>
              <a:t>Regulator: RBI</a:t>
            </a:r>
            <a:endParaRPr sz="1266"/>
          </a:p>
        </p:txBody>
      </p:sp>
      <p:sp>
        <p:nvSpPr>
          <p:cNvPr id="348" name="Google Shape;348;p15"/>
          <p:cNvSpPr/>
          <p:nvPr/>
        </p:nvSpPr>
        <p:spPr>
          <a:xfrm>
            <a:off x="660796" y="1339454"/>
            <a:ext cx="8196732" cy="5287488"/>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49" name="Google Shape;349;p15"/>
          <p:cNvSpPr/>
          <p:nvPr/>
        </p:nvSpPr>
        <p:spPr>
          <a:xfrm>
            <a:off x="2346079" y="5698214"/>
            <a:ext cx="511756" cy="95342"/>
          </a:xfrm>
          <a:prstGeom prst="rightArrow">
            <a:avLst>
              <a:gd name="adj1" fmla="val 41138"/>
              <a:gd name="adj2" fmla="val 352662"/>
            </a:avLst>
          </a:prstGeom>
          <a:solidFill>
            <a:srgbClr val="0433FF"/>
          </a:solidFill>
          <a:ln w="25400" cap="flat" cmpd="sng">
            <a:solidFill>
              <a:srgbClr val="164F86"/>
            </a:solidFill>
            <a:prstDash val="solid"/>
            <a:miter lim="400000"/>
            <a:headEnd type="none" w="sm" len="sm"/>
            <a:tailEnd type="none" w="sm" len="sm"/>
          </a:ln>
          <a:effectLst>
            <a:reflection stA="50000" endPos="40000" sy="-100000" algn="bl" rotWithShape="0"/>
          </a:effectLst>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0" name="Google Shape;350;p15"/>
          <p:cNvSpPr/>
          <p:nvPr/>
        </p:nvSpPr>
        <p:spPr>
          <a:xfrm>
            <a:off x="1220789" y="5288774"/>
            <a:ext cx="1950664" cy="1059063"/>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055">
              <a:latin typeface="Calibri"/>
              <a:ea typeface="Calibri"/>
              <a:cs typeface="Calibri"/>
              <a:sym typeface="Calibri"/>
            </a:endParaRPr>
          </a:p>
        </p:txBody>
      </p:sp>
      <p:sp>
        <p:nvSpPr>
          <p:cNvPr id="351" name="Google Shape;351;p15"/>
          <p:cNvSpPr/>
          <p:nvPr/>
        </p:nvSpPr>
        <p:spPr>
          <a:xfrm>
            <a:off x="2347179" y="5877351"/>
            <a:ext cx="511756" cy="94253"/>
          </a:xfrm>
          <a:prstGeom prst="rightArrow">
            <a:avLst>
              <a:gd name="adj1" fmla="val 41138"/>
              <a:gd name="adj2" fmla="val 356735"/>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2" name="Google Shape;352;p15"/>
          <p:cNvSpPr/>
          <p:nvPr/>
        </p:nvSpPr>
        <p:spPr>
          <a:xfrm>
            <a:off x="2295351" y="3470091"/>
            <a:ext cx="511756" cy="93850"/>
          </a:xfrm>
          <a:prstGeom prst="rightArrow">
            <a:avLst>
              <a:gd name="adj1" fmla="val 41138"/>
              <a:gd name="adj2" fmla="val 358265"/>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3" name="Google Shape;353;p15"/>
          <p:cNvSpPr/>
          <p:nvPr/>
        </p:nvSpPr>
        <p:spPr>
          <a:xfrm>
            <a:off x="1331936" y="5381482"/>
            <a:ext cx="1366637" cy="829394"/>
          </a:xfrm>
          <a:prstGeom prst="rect">
            <a:avLst/>
          </a:prstGeom>
          <a:noFill/>
          <a:ln>
            <a:noFill/>
          </a:ln>
        </p:spPr>
        <p:txBody>
          <a:bodyPr spcFirstLastPara="1" wrap="square" lIns="35719" tIns="35719" rIns="35719" bIns="35719" anchor="ctr" anchorCtr="0">
            <a:spAutoFit/>
          </a:bodyPr>
          <a:lstStyle/>
          <a:p>
            <a:r>
              <a:rPr lang="en-US" sz="984">
                <a:latin typeface="Helvetica Neue"/>
                <a:ea typeface="Helvetica Neue"/>
                <a:cs typeface="Helvetica Neue"/>
                <a:sym typeface="Helvetica Neue"/>
              </a:rPr>
              <a:t>Key: </a:t>
            </a:r>
            <a:endParaRPr sz="2531">
              <a:latin typeface="Helvetica Neue"/>
              <a:ea typeface="Helvetica Neue"/>
              <a:cs typeface="Helvetica Neue"/>
              <a:sym typeface="Helvetica Neue"/>
            </a:endParaRPr>
          </a:p>
          <a:p>
            <a:endParaRPr sz="984">
              <a:latin typeface="Helvetica Neue"/>
              <a:ea typeface="Helvetica Neue"/>
              <a:cs typeface="Helvetica Neue"/>
              <a:sym typeface="Helvetica Neue"/>
            </a:endParaRPr>
          </a:p>
          <a:p>
            <a:r>
              <a:rPr lang="en-US" sz="984">
                <a:latin typeface="Helvetica Neue"/>
                <a:ea typeface="Helvetica Neue"/>
                <a:cs typeface="Helvetica Neue"/>
                <a:sym typeface="Helvetica Neue"/>
              </a:rPr>
              <a:t>Savings</a:t>
            </a:r>
            <a:endParaRPr sz="2531">
              <a:latin typeface="Helvetica Neue"/>
              <a:ea typeface="Helvetica Neue"/>
              <a:cs typeface="Helvetica Neue"/>
              <a:sym typeface="Helvetica Neue"/>
            </a:endParaRPr>
          </a:p>
          <a:p>
            <a:r>
              <a:rPr lang="en-US" sz="984">
                <a:latin typeface="Helvetica Neue"/>
                <a:ea typeface="Helvetica Neue"/>
                <a:cs typeface="Helvetica Neue"/>
                <a:sym typeface="Helvetica Neue"/>
              </a:rPr>
              <a:t>Credit</a:t>
            </a:r>
            <a:endParaRPr sz="2531">
              <a:latin typeface="Helvetica Neue"/>
              <a:ea typeface="Helvetica Neue"/>
              <a:cs typeface="Helvetica Neue"/>
              <a:sym typeface="Helvetica Neue"/>
            </a:endParaRPr>
          </a:p>
          <a:p>
            <a:r>
              <a:rPr lang="en-US" sz="984">
                <a:latin typeface="Helvetica Neue"/>
                <a:ea typeface="Helvetica Neue"/>
                <a:cs typeface="Helvetica Neue"/>
                <a:sym typeface="Helvetica Neue"/>
              </a:rPr>
              <a:t>Interest</a:t>
            </a:r>
            <a:endParaRPr sz="1266"/>
          </a:p>
        </p:txBody>
      </p:sp>
      <p:sp>
        <p:nvSpPr>
          <p:cNvPr id="354" name="Google Shape;354;p15"/>
          <p:cNvSpPr/>
          <p:nvPr/>
        </p:nvSpPr>
        <p:spPr>
          <a:xfrm>
            <a:off x="1339331" y="3498528"/>
            <a:ext cx="303855" cy="30297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5" name="Google Shape;355;p15"/>
          <p:cNvSpPr/>
          <p:nvPr/>
        </p:nvSpPr>
        <p:spPr>
          <a:xfrm>
            <a:off x="767954" y="2899171"/>
            <a:ext cx="1446610"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Individual Borrowers</a:t>
            </a:r>
            <a:endParaRPr sz="1266"/>
          </a:p>
        </p:txBody>
      </p:sp>
      <p:sp>
        <p:nvSpPr>
          <p:cNvPr id="356" name="Google Shape;356;p15"/>
          <p:cNvSpPr/>
          <p:nvPr/>
        </p:nvSpPr>
        <p:spPr>
          <a:xfrm>
            <a:off x="1049578" y="4791871"/>
            <a:ext cx="2906810" cy="162352"/>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Informal Regulation: Local Social Institutions</a:t>
            </a:r>
            <a:endParaRPr sz="1266"/>
          </a:p>
        </p:txBody>
      </p:sp>
      <p:sp>
        <p:nvSpPr>
          <p:cNvPr id="357" name="Google Shape;357;p15"/>
          <p:cNvSpPr/>
          <p:nvPr/>
        </p:nvSpPr>
        <p:spPr>
          <a:xfrm>
            <a:off x="861875" y="3829744"/>
            <a:ext cx="303855" cy="30297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8" name="Google Shape;358;p15"/>
          <p:cNvSpPr/>
          <p:nvPr/>
        </p:nvSpPr>
        <p:spPr>
          <a:xfrm>
            <a:off x="861875" y="3274515"/>
            <a:ext cx="303855" cy="30297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59" name="Google Shape;359;p15"/>
          <p:cNvSpPr/>
          <p:nvPr/>
        </p:nvSpPr>
        <p:spPr>
          <a:xfrm>
            <a:off x="1860073" y="3277512"/>
            <a:ext cx="303855" cy="30297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60" name="Google Shape;360;p15"/>
          <p:cNvSpPr/>
          <p:nvPr/>
        </p:nvSpPr>
        <p:spPr>
          <a:xfrm>
            <a:off x="1860073" y="3829634"/>
            <a:ext cx="303855" cy="302977"/>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61" name="Google Shape;361;p15"/>
          <p:cNvSpPr/>
          <p:nvPr/>
        </p:nvSpPr>
        <p:spPr>
          <a:xfrm>
            <a:off x="928688" y="2079808"/>
            <a:ext cx="1362791" cy="162352"/>
          </a:xfrm>
          <a:prstGeom prst="rect">
            <a:avLst/>
          </a:prstGeom>
          <a:noFill/>
          <a:ln w="25400" cap="flat" cmpd="sng">
            <a:solidFill>
              <a:srgbClr val="A6AAA9"/>
            </a:solidFill>
            <a:prstDash val="solid"/>
            <a:miter lim="400000"/>
            <a:headEnd type="none" w="sm" len="sm"/>
            <a:tailEnd type="none" w="sm" len="sm"/>
          </a:ln>
        </p:spPr>
        <p:txBody>
          <a:bodyPr spcFirstLastPara="1" wrap="square" lIns="0" tIns="0" rIns="0" bIns="0" anchor="ctr" anchorCtr="0">
            <a:spAutoFit/>
          </a:bodyPr>
          <a:lstStyle/>
          <a:p>
            <a:pPr algn="ctr"/>
            <a:r>
              <a:rPr lang="en-US" sz="1055" b="1">
                <a:latin typeface="Helvetica Neue"/>
                <a:ea typeface="Helvetica Neue"/>
                <a:cs typeface="Helvetica Neue"/>
                <a:sym typeface="Helvetica Neue"/>
              </a:rPr>
              <a:t>FIELD STAFF</a:t>
            </a:r>
            <a:endParaRPr sz="1266"/>
          </a:p>
        </p:txBody>
      </p:sp>
      <p:sp>
        <p:nvSpPr>
          <p:cNvPr id="362" name="Google Shape;362;p15"/>
          <p:cNvSpPr/>
          <p:nvPr/>
        </p:nvSpPr>
        <p:spPr>
          <a:xfrm>
            <a:off x="6286500" y="2625329"/>
            <a:ext cx="1520280" cy="1239067"/>
          </a:xfrm>
          <a:prstGeom prst="rect">
            <a:avLst/>
          </a:prstGeom>
          <a:noFill/>
          <a:ln w="25400" cap="flat" cmpd="sng">
            <a:solidFill>
              <a:srgbClr val="85888D"/>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63" name="Google Shape;363;p15"/>
          <p:cNvSpPr/>
          <p:nvPr/>
        </p:nvSpPr>
        <p:spPr>
          <a:xfrm>
            <a:off x="6447234" y="2946797"/>
            <a:ext cx="1232297" cy="227246"/>
          </a:xfrm>
          <a:prstGeom prst="rect">
            <a:avLst/>
          </a:prstGeom>
          <a:noFill/>
          <a:ln>
            <a:noFill/>
          </a:ln>
        </p:spPr>
        <p:txBody>
          <a:bodyPr spcFirstLastPara="1" wrap="square" lIns="32133" tIns="32133" rIns="32133" bIns="32133" anchor="t" anchorCtr="0">
            <a:spAutoFit/>
          </a:bodyPr>
          <a:lstStyle/>
          <a:p>
            <a:r>
              <a:rPr lang="en-US" sz="1055">
                <a:latin typeface="Helvetica Neue"/>
                <a:ea typeface="Helvetica Neue"/>
                <a:cs typeface="Helvetica Neue"/>
                <a:sym typeface="Helvetica Neue"/>
              </a:rPr>
              <a:t>Bank investments</a:t>
            </a:r>
            <a:endParaRPr sz="1266"/>
          </a:p>
        </p:txBody>
      </p:sp>
      <p:cxnSp>
        <p:nvCxnSpPr>
          <p:cNvPr id="364" name="Google Shape;364;p15"/>
          <p:cNvCxnSpPr/>
          <p:nvPr/>
        </p:nvCxnSpPr>
        <p:spPr>
          <a:xfrm>
            <a:off x="1411783" y="2303860"/>
            <a:ext cx="1" cy="552557"/>
          </a:xfrm>
          <a:prstGeom prst="straightConnector1">
            <a:avLst/>
          </a:prstGeom>
          <a:noFill/>
          <a:ln>
            <a:noFill/>
          </a:ln>
        </p:spPr>
      </p:cxnSp>
      <p:cxnSp>
        <p:nvCxnSpPr>
          <p:cNvPr id="365" name="Google Shape;365;p15"/>
          <p:cNvCxnSpPr/>
          <p:nvPr/>
        </p:nvCxnSpPr>
        <p:spPr>
          <a:xfrm>
            <a:off x="2321718" y="2143125"/>
            <a:ext cx="470268" cy="8577"/>
          </a:xfrm>
          <a:prstGeom prst="straightConnector1">
            <a:avLst/>
          </a:prstGeom>
          <a:noFill/>
          <a:ln>
            <a:noFill/>
          </a:ln>
        </p:spPr>
      </p:cxnSp>
      <p:sp>
        <p:nvSpPr>
          <p:cNvPr id="366" name="Google Shape;366;p15"/>
          <p:cNvSpPr/>
          <p:nvPr/>
        </p:nvSpPr>
        <p:spPr>
          <a:xfrm rot="10800000">
            <a:off x="2287658" y="3265037"/>
            <a:ext cx="511756" cy="94253"/>
          </a:xfrm>
          <a:prstGeom prst="rightArrow">
            <a:avLst>
              <a:gd name="adj1" fmla="val 41138"/>
              <a:gd name="adj2" fmla="val 356735"/>
            </a:avLst>
          </a:prstGeom>
          <a:solidFill>
            <a:srgbClr val="941100"/>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
        <p:nvSpPr>
          <p:cNvPr id="367" name="Google Shape;367;p15"/>
          <p:cNvSpPr/>
          <p:nvPr/>
        </p:nvSpPr>
        <p:spPr>
          <a:xfrm>
            <a:off x="2375297" y="6054328"/>
            <a:ext cx="511755" cy="93850"/>
          </a:xfrm>
          <a:prstGeom prst="rightArrow">
            <a:avLst>
              <a:gd name="adj1" fmla="val 41138"/>
              <a:gd name="adj2" fmla="val 358265"/>
            </a:avLst>
          </a:prstGeom>
          <a:solidFill>
            <a:srgbClr val="FF40FF"/>
          </a:solidFill>
          <a:ln w="25400" cap="flat" cmpd="sng">
            <a:solidFill>
              <a:srgbClr val="941100"/>
            </a:solidFill>
            <a:prstDash val="solid"/>
            <a:miter lim="400000"/>
            <a:headEnd type="none" w="sm" len="sm"/>
            <a:tailEnd type="none" w="sm" len="sm"/>
          </a:ln>
        </p:spPr>
        <p:txBody>
          <a:bodyPr spcFirstLastPara="1" wrap="square" lIns="0" tIns="0" rIns="0" bIns="0" anchor="ctr" anchorCtr="0">
            <a:noAutofit/>
          </a:bodyPr>
          <a:lstStyle/>
          <a:p>
            <a:pPr algn="ctr"/>
            <a:endParaRPr sz="1687">
              <a:latin typeface="Calibri"/>
              <a:ea typeface="Calibri"/>
              <a:cs typeface="Calibri"/>
              <a:sym typeface="Calibri"/>
            </a:endParaRPr>
          </a:p>
        </p:txBody>
      </p:sp>
    </p:spTree>
    <p:extLst>
      <p:ext uri="{BB962C8B-B14F-4D97-AF65-F5344CB8AC3E}">
        <p14:creationId xmlns:p14="http://schemas.microsoft.com/office/powerpoint/2010/main" val="3060226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C10C0-C636-014C-89BE-F3486BACE047}"/>
              </a:ext>
            </a:extLst>
          </p:cNvPr>
          <p:cNvSpPr>
            <a:spLocks noGrp="1"/>
          </p:cNvSpPr>
          <p:nvPr>
            <p:ph type="title"/>
          </p:nvPr>
        </p:nvSpPr>
        <p:spPr/>
        <p:txBody>
          <a:bodyPr/>
          <a:lstStyle/>
          <a:p>
            <a:r>
              <a:rPr lang="en-US" dirty="0"/>
              <a:t>The six phases in the lives of the field-staff</a:t>
            </a:r>
          </a:p>
        </p:txBody>
      </p:sp>
      <p:sp>
        <p:nvSpPr>
          <p:cNvPr id="3" name="Content Placeholder 2">
            <a:extLst>
              <a:ext uri="{FF2B5EF4-FFF2-40B4-BE49-F238E27FC236}">
                <a16:creationId xmlns:a16="http://schemas.microsoft.com/office/drawing/2014/main" id="{A059A9C9-9129-2146-9213-28C5BDFB30B2}"/>
              </a:ext>
            </a:extLst>
          </p:cNvPr>
          <p:cNvSpPr>
            <a:spLocks noGrp="1"/>
          </p:cNvSpPr>
          <p:nvPr>
            <p:ph idx="1"/>
          </p:nvPr>
        </p:nvSpPr>
        <p:spPr/>
        <p:txBody>
          <a:bodyPr>
            <a:normAutofit fontScale="77500" lnSpcReduction="20000"/>
          </a:bodyPr>
          <a:lstStyle/>
          <a:p>
            <a:pPr marL="0" lvl="0" indent="0">
              <a:spcBef>
                <a:spcPts val="0"/>
              </a:spcBef>
              <a:buSzPts val="2000"/>
              <a:buNone/>
            </a:pPr>
            <a:r>
              <a:rPr lang="en-US" b="1" dirty="0">
                <a:latin typeface="Times New Roman"/>
                <a:ea typeface="Times New Roman"/>
                <a:cs typeface="Times New Roman"/>
                <a:sym typeface="Times New Roman"/>
              </a:rPr>
              <a:t>I: </a:t>
            </a:r>
            <a:r>
              <a:rPr lang="en-US" dirty="0">
                <a:latin typeface="Times New Roman"/>
                <a:ea typeface="Times New Roman"/>
                <a:cs typeface="Times New Roman"/>
                <a:sym typeface="Times New Roman"/>
              </a:rPr>
              <a:t>Self-Help Group Bank Linkage phase</a:t>
            </a:r>
            <a:r>
              <a:rPr lang="en-US" b="1" dirty="0">
                <a:latin typeface="Times New Roman"/>
                <a:ea typeface="Times New Roman"/>
                <a:cs typeface="Times New Roman"/>
                <a:sym typeface="Times New Roman"/>
              </a:rPr>
              <a:t> (1990s-2002)</a:t>
            </a:r>
          </a:p>
          <a:p>
            <a:pPr marL="0" lvl="0" indent="0">
              <a:spcBef>
                <a:spcPts val="0"/>
              </a:spcBef>
              <a:buSzPts val="2000"/>
              <a:buNone/>
            </a:pPr>
            <a:endParaRPr lang="en-US" b="1" dirty="0">
              <a:latin typeface="Times New Roman"/>
              <a:ea typeface="Times New Roman"/>
              <a:cs typeface="Times New Roman"/>
              <a:sym typeface="Times New Roman"/>
            </a:endParaRPr>
          </a:p>
          <a:p>
            <a:pPr marL="0" lvl="0" indent="0">
              <a:spcBef>
                <a:spcPts val="0"/>
              </a:spcBef>
              <a:buSzPts val="2000"/>
              <a:buNone/>
            </a:pPr>
            <a:r>
              <a:rPr lang="en-US" b="1" dirty="0">
                <a:latin typeface="Times New Roman"/>
                <a:ea typeface="Times New Roman"/>
                <a:cs typeface="Times New Roman"/>
                <a:sym typeface="Times New Roman"/>
              </a:rPr>
              <a:t>II: </a:t>
            </a:r>
            <a:r>
              <a:rPr lang="en-US" dirty="0">
                <a:latin typeface="Times New Roman"/>
                <a:ea typeface="Times New Roman"/>
                <a:cs typeface="Times New Roman"/>
                <a:sym typeface="Times New Roman"/>
              </a:rPr>
              <a:t>Self-Help Group – Government Program </a:t>
            </a:r>
            <a:r>
              <a:rPr lang="en-US" b="1" dirty="0">
                <a:latin typeface="Times New Roman"/>
                <a:ea typeface="Times New Roman"/>
                <a:cs typeface="Times New Roman"/>
                <a:sym typeface="Times New Roman"/>
              </a:rPr>
              <a:t>(2002-2005)</a:t>
            </a:r>
          </a:p>
          <a:p>
            <a:pPr marL="0" lvl="0" indent="0">
              <a:spcBef>
                <a:spcPts val="400"/>
              </a:spcBef>
              <a:buSzPts val="2000"/>
              <a:buNone/>
            </a:pPr>
            <a:endParaRPr lang="en-US" b="1" dirty="0">
              <a:latin typeface="Times New Roman"/>
              <a:ea typeface="Times New Roman"/>
              <a:cs typeface="Times New Roman"/>
              <a:sym typeface="Times New Roman"/>
            </a:endParaRPr>
          </a:p>
          <a:p>
            <a:pPr marL="0" lvl="0" indent="0">
              <a:spcBef>
                <a:spcPts val="400"/>
              </a:spcBef>
              <a:buSzPts val="2000"/>
              <a:buNone/>
            </a:pPr>
            <a:r>
              <a:rPr lang="en-US" b="1" dirty="0">
                <a:latin typeface="Times New Roman"/>
                <a:ea typeface="Times New Roman"/>
                <a:cs typeface="Times New Roman"/>
                <a:sym typeface="Times New Roman"/>
              </a:rPr>
              <a:t>III: </a:t>
            </a:r>
            <a:r>
              <a:rPr lang="en-US" dirty="0">
                <a:latin typeface="Times New Roman"/>
                <a:ea typeface="Times New Roman"/>
                <a:cs typeface="Times New Roman"/>
                <a:sym typeface="Times New Roman"/>
              </a:rPr>
              <a:t>Entry and growth of Grameen type MFIs</a:t>
            </a:r>
            <a:r>
              <a:rPr lang="en-US" b="1" dirty="0">
                <a:latin typeface="Times New Roman"/>
                <a:ea typeface="Times New Roman"/>
                <a:cs typeface="Times New Roman"/>
                <a:sym typeface="Times New Roman"/>
              </a:rPr>
              <a:t> (2002-2009)</a:t>
            </a:r>
          </a:p>
          <a:p>
            <a:pPr marL="0" lvl="0" indent="0">
              <a:spcBef>
                <a:spcPts val="400"/>
              </a:spcBef>
              <a:buSzPts val="2000"/>
              <a:buNone/>
            </a:pPr>
            <a:endParaRPr lang="en-US" b="1" dirty="0">
              <a:latin typeface="Times New Roman"/>
              <a:ea typeface="Times New Roman"/>
              <a:cs typeface="Times New Roman"/>
              <a:sym typeface="Times New Roman"/>
            </a:endParaRPr>
          </a:p>
          <a:p>
            <a:pPr marL="0" lvl="0" indent="0">
              <a:spcBef>
                <a:spcPts val="400"/>
              </a:spcBef>
              <a:buSzPts val="2000"/>
              <a:buNone/>
            </a:pPr>
            <a:r>
              <a:rPr lang="en-US" b="1" dirty="0">
                <a:latin typeface="Times New Roman"/>
                <a:ea typeface="Times New Roman"/>
                <a:cs typeface="Times New Roman"/>
                <a:sym typeface="Times New Roman"/>
              </a:rPr>
              <a:t>IV: </a:t>
            </a:r>
            <a:r>
              <a:rPr lang="en-US" dirty="0">
                <a:latin typeface="Times New Roman"/>
                <a:ea typeface="Times New Roman"/>
                <a:cs typeface="Times New Roman"/>
                <a:sym typeface="Times New Roman"/>
              </a:rPr>
              <a:t>Repayment crisis in the region where they worked</a:t>
            </a:r>
            <a:r>
              <a:rPr lang="en-US" b="1" dirty="0">
                <a:latin typeface="Times New Roman"/>
                <a:ea typeface="Times New Roman"/>
                <a:cs typeface="Times New Roman"/>
                <a:sym typeface="Times New Roman"/>
              </a:rPr>
              <a:t> (2009-2010)</a:t>
            </a:r>
          </a:p>
          <a:p>
            <a:pPr marL="0" lvl="0" indent="0">
              <a:spcBef>
                <a:spcPts val="400"/>
              </a:spcBef>
              <a:buSzPts val="2000"/>
              <a:buNone/>
            </a:pPr>
            <a:endParaRPr lang="en-US" b="1" dirty="0">
              <a:latin typeface="Times New Roman"/>
              <a:ea typeface="Times New Roman"/>
              <a:cs typeface="Times New Roman"/>
              <a:sym typeface="Times New Roman"/>
            </a:endParaRPr>
          </a:p>
          <a:p>
            <a:pPr marL="0" lvl="0" indent="0">
              <a:spcBef>
                <a:spcPts val="400"/>
              </a:spcBef>
              <a:buSzPts val="2000"/>
              <a:buNone/>
            </a:pPr>
            <a:r>
              <a:rPr lang="en-US" b="1" dirty="0">
                <a:latin typeface="Times New Roman"/>
                <a:ea typeface="Times New Roman"/>
                <a:cs typeface="Times New Roman"/>
                <a:sym typeface="Times New Roman"/>
              </a:rPr>
              <a:t>V: </a:t>
            </a:r>
            <a:r>
              <a:rPr lang="en-US" dirty="0">
                <a:latin typeface="Times New Roman"/>
                <a:ea typeface="Times New Roman"/>
                <a:cs typeface="Times New Roman"/>
                <a:sym typeface="Times New Roman"/>
              </a:rPr>
              <a:t>Recovery with increasing self-regulation by the sector</a:t>
            </a:r>
            <a:r>
              <a:rPr lang="en-US" b="1" dirty="0">
                <a:latin typeface="Times New Roman"/>
                <a:ea typeface="Times New Roman"/>
                <a:cs typeface="Times New Roman"/>
                <a:sym typeface="Times New Roman"/>
              </a:rPr>
              <a:t> (2010-2016) </a:t>
            </a:r>
          </a:p>
          <a:p>
            <a:pPr marL="0" lvl="0" indent="0">
              <a:spcBef>
                <a:spcPts val="400"/>
              </a:spcBef>
              <a:buSzPts val="2000"/>
              <a:buNone/>
            </a:pPr>
            <a:endParaRPr lang="en-US" b="1" dirty="0">
              <a:latin typeface="Times New Roman"/>
              <a:ea typeface="Times New Roman"/>
              <a:cs typeface="Times New Roman"/>
              <a:sym typeface="Times New Roman"/>
            </a:endParaRPr>
          </a:p>
          <a:p>
            <a:pPr marL="0" lvl="0" indent="0">
              <a:spcBef>
                <a:spcPts val="400"/>
              </a:spcBef>
              <a:buSzPts val="2000"/>
              <a:buNone/>
            </a:pPr>
            <a:r>
              <a:rPr lang="en-US" b="1" dirty="0">
                <a:latin typeface="Times New Roman"/>
                <a:ea typeface="Times New Roman"/>
                <a:cs typeface="Times New Roman"/>
                <a:sym typeface="Times New Roman"/>
              </a:rPr>
              <a:t>VI: </a:t>
            </a:r>
            <a:r>
              <a:rPr lang="en-US" dirty="0">
                <a:latin typeface="Times New Roman"/>
                <a:ea typeface="Times New Roman"/>
                <a:cs typeface="Times New Roman"/>
                <a:sym typeface="Times New Roman"/>
              </a:rPr>
              <a:t>Transition to Small Finance Banks </a:t>
            </a:r>
            <a:r>
              <a:rPr lang="en-US" b="1" dirty="0">
                <a:latin typeface="Times New Roman"/>
                <a:ea typeface="Times New Roman"/>
                <a:cs typeface="Times New Roman"/>
                <a:sym typeface="Times New Roman"/>
              </a:rPr>
              <a:t>(2017–)</a:t>
            </a:r>
            <a:endParaRPr lang="en-US" dirty="0"/>
          </a:p>
          <a:p>
            <a:endParaRPr lang="en-US" dirty="0"/>
          </a:p>
        </p:txBody>
      </p:sp>
    </p:spTree>
    <p:extLst>
      <p:ext uri="{BB962C8B-B14F-4D97-AF65-F5344CB8AC3E}">
        <p14:creationId xmlns:p14="http://schemas.microsoft.com/office/powerpoint/2010/main" val="769661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9210</TotalTime>
  <Words>1514</Words>
  <Application>Microsoft Macintosh PowerPoint</Application>
  <PresentationFormat>On-screen Show (4:3)</PresentationFormat>
  <Paragraphs>155</Paragraphs>
  <Slides>16</Slides>
  <Notes>10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16</vt:i4>
      </vt:variant>
    </vt:vector>
  </HeadingPairs>
  <TitlesOfParts>
    <vt:vector size="24" baseType="lpstr">
      <vt:lpstr>Arial</vt:lpstr>
      <vt:lpstr>Calibri</vt:lpstr>
      <vt:lpstr>Helvetica Neue</vt:lpstr>
      <vt:lpstr>Times New Roman</vt:lpstr>
      <vt:lpstr>Office Theme</vt:lpstr>
      <vt:lpstr>2_Custom Design</vt:lpstr>
      <vt:lpstr>1_Custom Design</vt:lpstr>
      <vt:lpstr>Custom Design</vt:lpstr>
      <vt:lpstr>Three Decades of microlending in a South Indian town: transformations in organisations, actors and financial flows</vt:lpstr>
      <vt:lpstr>Three case-studies of field staff working in Ramanagaram</vt:lpstr>
      <vt:lpstr>Plan of the paper</vt:lpstr>
      <vt:lpstr>The Staff</vt:lpstr>
      <vt:lpstr>Flows of finance</vt:lpstr>
      <vt:lpstr>PowerPoint Presentation</vt:lpstr>
      <vt:lpstr>PowerPoint Presentation</vt:lpstr>
      <vt:lpstr>PowerPoint Presentation</vt:lpstr>
      <vt:lpstr>The six phases in the lives of the field-staff</vt:lpstr>
      <vt:lpstr>Phase I: Facilitators of the SHG Bank Linkage Model</vt:lpstr>
      <vt:lpstr>Phase II: SHG – Government Program</vt:lpstr>
      <vt:lpstr>Phase III: Experiences in a MFI operating along the lines of the Grameen model</vt:lpstr>
      <vt:lpstr>Phase IV: The Crisis</vt:lpstr>
      <vt:lpstr>Work at the time of the crisis</vt:lpstr>
      <vt:lpstr>Phase V: Recovery and Self-Regulation</vt:lpstr>
      <vt:lpstr>PowerPoint Presentation</vt:lpstr>
    </vt:vector>
  </TitlesOfParts>
  <Company>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shephali.tandon</dc:creator>
  <cp:lastModifiedBy>Kamath, Rajalaxmi</cp:lastModifiedBy>
  <cp:revision>215</cp:revision>
  <dcterms:created xsi:type="dcterms:W3CDTF">2009-06-23T09:59:21Z</dcterms:created>
  <dcterms:modified xsi:type="dcterms:W3CDTF">2020-11-17T04:24:26Z</dcterms:modified>
</cp:coreProperties>
</file>