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83" r:id="rId2"/>
    <p:sldId id="301" r:id="rId3"/>
    <p:sldId id="303" r:id="rId4"/>
    <p:sldId id="302" r:id="rId5"/>
    <p:sldId id="309" r:id="rId6"/>
    <p:sldId id="304" r:id="rId7"/>
    <p:sldId id="310" r:id="rId8"/>
    <p:sldId id="311" r:id="rId9"/>
    <p:sldId id="326" r:id="rId10"/>
    <p:sldId id="327" r:id="rId11"/>
    <p:sldId id="328" r:id="rId12"/>
    <p:sldId id="314" r:id="rId13"/>
    <p:sldId id="315" r:id="rId14"/>
    <p:sldId id="316" r:id="rId15"/>
    <p:sldId id="317" r:id="rId16"/>
    <p:sldId id="318" r:id="rId17"/>
    <p:sldId id="319" r:id="rId18"/>
    <p:sldId id="322" r:id="rId19"/>
    <p:sldId id="32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3845" autoAdjust="0"/>
  </p:normalViewPr>
  <p:slideViewPr>
    <p:cSldViewPr>
      <p:cViewPr varScale="1">
        <p:scale>
          <a:sx n="64" d="100"/>
          <a:sy n="64" d="100"/>
        </p:scale>
        <p:origin x="134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1F66D-8A6C-1240-869E-56318487F1AA}" type="datetimeFigureOut">
              <a:rPr lang="en-US" smtClean="0"/>
              <a:t>11/6/2020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445A4-465A-6348-A18A-EB9C68687D34}" type="slidenum">
              <a:rPr lang="en-US" smtClean="0"/>
              <a:t>‹#›</a:t>
            </a:fld>
            <a:endParaRPr lang="en-US"/>
          </a:p>
        </p:txBody>
      </p:sp>
    </p:spTree>
    <p:extLst>
      <p:ext uri="{BB962C8B-B14F-4D97-AF65-F5344CB8AC3E}">
        <p14:creationId xmlns:p14="http://schemas.microsoft.com/office/powerpoint/2010/main" val="417401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8965F-5AAC-F844-8D3F-0F05B7836DD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8A091D70-C87B-8048-82AF-00FEABAD4CC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77AC969-BEC0-C54C-AEFC-EC53A7A41DA4}"/>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5" name="Footer Placeholder 4">
            <a:extLst>
              <a:ext uri="{FF2B5EF4-FFF2-40B4-BE49-F238E27FC236}">
                <a16:creationId xmlns:a16="http://schemas.microsoft.com/office/drawing/2014/main" id="{E747E5D3-4441-8C45-8FFE-823AF92983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2D76E7-B923-7743-8C7D-F7993DF17CB4}"/>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2056988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18851-5143-9E44-9664-CFDC1E95E3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0F89C6-1495-7640-A76E-C6C4BA11DB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6EBC58-D971-884E-99BB-C14ECD80D69D}"/>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5" name="Footer Placeholder 4">
            <a:extLst>
              <a:ext uri="{FF2B5EF4-FFF2-40B4-BE49-F238E27FC236}">
                <a16:creationId xmlns:a16="http://schemas.microsoft.com/office/drawing/2014/main" id="{C77CBF12-5C8E-8748-AD1F-5DA7D1BDE36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A83F50-F338-3842-9043-226CD5AC7DDA}"/>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1895239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26C29D-CCD6-C74F-A9A1-E0D04F495D1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42BF9B-E13C-CF46-9CC3-FBB7B88C500F}"/>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BDA5D0-CFB3-0748-B352-CF14330DCD42}"/>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5" name="Footer Placeholder 4">
            <a:extLst>
              <a:ext uri="{FF2B5EF4-FFF2-40B4-BE49-F238E27FC236}">
                <a16:creationId xmlns:a16="http://schemas.microsoft.com/office/drawing/2014/main" id="{C72882AC-5F14-CB41-AB1E-B96A1A9E41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992B64-BF9B-2C4E-9BC2-DC26D092CFE7}"/>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20043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B3709-72C7-AD47-BBD6-3D3AB4A265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B83251-9EAE-4641-99FE-CBD7C5A32A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14CEC7-8687-614F-AAF7-2556D8879694}"/>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5" name="Footer Placeholder 4">
            <a:extLst>
              <a:ext uri="{FF2B5EF4-FFF2-40B4-BE49-F238E27FC236}">
                <a16:creationId xmlns:a16="http://schemas.microsoft.com/office/drawing/2014/main" id="{6818AAB3-34E3-8846-B92C-B85163E0FB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786B81-50D7-D447-9632-B288A2955200}"/>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381008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84DB-13BB-7E41-B983-D1E5F9DF7C1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12B9D40-96D8-464D-A0DF-8183E043B5D2}"/>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7F9E7C5-BE59-5046-A63B-F3ED95151B6C}"/>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5" name="Footer Placeholder 4">
            <a:extLst>
              <a:ext uri="{FF2B5EF4-FFF2-40B4-BE49-F238E27FC236}">
                <a16:creationId xmlns:a16="http://schemas.microsoft.com/office/drawing/2014/main" id="{9C8C87B2-8B77-394F-AECE-C522BA8BA5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A3309A-8ED7-BF4B-89D6-28FB5C9665F1}"/>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4110863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98A89-FC8D-E34F-B829-AB89DB118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8D7546-185A-DB4A-8EF8-58D8D3F80351}"/>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E5963AA-F4E8-0541-9EB4-303E398AC9F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1E0F97-957B-8547-990B-1905D77A9C12}"/>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6" name="Footer Placeholder 5">
            <a:extLst>
              <a:ext uri="{FF2B5EF4-FFF2-40B4-BE49-F238E27FC236}">
                <a16:creationId xmlns:a16="http://schemas.microsoft.com/office/drawing/2014/main" id="{1ACD20B0-94F6-8E40-854D-8AEFF0193B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3E83DA-E94D-0646-B7C8-BB8DFB9B728B}"/>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281096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B144A-9671-8646-A16C-8E655081F2D2}"/>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6946ED2-E933-BD41-B28D-188E6B7E911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8F914B17-033A-414E-9CE4-FA4AECCC0DA9}"/>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FD4FA-C8B1-A549-BEAB-1CE33D169CB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B178C6FF-F835-D247-ADA8-FF8DD8B06567}"/>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0BBE72-AB23-4940-8F15-87B0372AB6DD}"/>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8" name="Footer Placeholder 7">
            <a:extLst>
              <a:ext uri="{FF2B5EF4-FFF2-40B4-BE49-F238E27FC236}">
                <a16:creationId xmlns:a16="http://schemas.microsoft.com/office/drawing/2014/main" id="{44CA3245-2BCF-2C4C-B1FC-AE7397FB1D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24B6142-BB41-E344-B0AE-E96C7F5937D7}"/>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1375084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7061-E4AC-B442-8FF8-87B2D4BB780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09CB64-A676-E94D-96EE-1138F8BE081F}"/>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4" name="Footer Placeholder 3">
            <a:extLst>
              <a:ext uri="{FF2B5EF4-FFF2-40B4-BE49-F238E27FC236}">
                <a16:creationId xmlns:a16="http://schemas.microsoft.com/office/drawing/2014/main" id="{7E882C56-4C20-C342-B3A5-2F1E538DC34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D1811B1-2DFF-3A4C-9E21-4407F64F0E17}"/>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256532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69A44C-BA8D-A543-9135-0A25957872F1}"/>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3" name="Footer Placeholder 2">
            <a:extLst>
              <a:ext uri="{FF2B5EF4-FFF2-40B4-BE49-F238E27FC236}">
                <a16:creationId xmlns:a16="http://schemas.microsoft.com/office/drawing/2014/main" id="{B1DA7113-EA8D-1944-A002-F8E93B3876D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5EE052C-D450-6042-8883-85AD8AFF8A56}"/>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3067480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E002-CEA2-0041-AB75-2FF8E65B6B6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DEC3963-EAA1-AD4B-959F-286A9A7ED8B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713242-8897-E745-813C-1D1421179D2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53FDB1DA-8DA1-4849-8405-65ED37EB9689}"/>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6" name="Footer Placeholder 5">
            <a:extLst>
              <a:ext uri="{FF2B5EF4-FFF2-40B4-BE49-F238E27FC236}">
                <a16:creationId xmlns:a16="http://schemas.microsoft.com/office/drawing/2014/main" id="{2D02A77C-5F9A-4B4E-97B3-DFCC6DE33BD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E13CE6-F336-FA43-A25E-C7FE4D075482}"/>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244895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18730-5BD1-C548-A889-B0CF3CFAF75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ADE7A6B-E294-9A45-884D-A2597882725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713D77AD-4D36-6C45-9343-DCB6F7AE9A7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C9264F3A-D695-874B-9096-8D5A204B8E22}"/>
              </a:ext>
            </a:extLst>
          </p:cNvPr>
          <p:cNvSpPr>
            <a:spLocks noGrp="1"/>
          </p:cNvSpPr>
          <p:nvPr>
            <p:ph type="dt" sz="half" idx="10"/>
          </p:nvPr>
        </p:nvSpPr>
        <p:spPr/>
        <p:txBody>
          <a:bodyPr/>
          <a:lstStyle/>
          <a:p>
            <a:fld id="{C732354A-D144-4089-884E-588E48357974}" type="datetimeFigureOut">
              <a:rPr lang="en-GB" smtClean="0"/>
              <a:t>06/11/2020</a:t>
            </a:fld>
            <a:endParaRPr lang="en-GB"/>
          </a:p>
        </p:txBody>
      </p:sp>
      <p:sp>
        <p:nvSpPr>
          <p:cNvPr id="6" name="Footer Placeholder 5">
            <a:extLst>
              <a:ext uri="{FF2B5EF4-FFF2-40B4-BE49-F238E27FC236}">
                <a16:creationId xmlns:a16="http://schemas.microsoft.com/office/drawing/2014/main" id="{F4FA4B75-6219-654E-90EE-30CA83E68A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912798-EFD5-5F46-94AC-389A73AD2AE4}"/>
              </a:ext>
            </a:extLst>
          </p:cNvPr>
          <p:cNvSpPr>
            <a:spLocks noGrp="1"/>
          </p:cNvSpPr>
          <p:nvPr>
            <p:ph type="sldNum" sz="quarter" idx="12"/>
          </p:nvPr>
        </p:nvSpPr>
        <p:spPr/>
        <p:txBody>
          <a:bodyPr/>
          <a:lstStyle/>
          <a:p>
            <a:fld id="{72CB3CB6-E122-4313-8BAA-E51629E7388A}" type="slidenum">
              <a:rPr lang="en-GB" smtClean="0"/>
              <a:t>‹#›</a:t>
            </a:fld>
            <a:endParaRPr lang="en-GB"/>
          </a:p>
        </p:txBody>
      </p:sp>
    </p:spTree>
    <p:extLst>
      <p:ext uri="{BB962C8B-B14F-4D97-AF65-F5344CB8AC3E}">
        <p14:creationId xmlns:p14="http://schemas.microsoft.com/office/powerpoint/2010/main" val="101892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A1D869-59E4-D348-AEA1-7C7959C2294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79AC8E-9FDD-D64A-BA59-10CE3BE3EF2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C30091-8C88-564B-B5E9-E9A9F8F149C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732354A-D144-4089-884E-588E48357974}" type="datetimeFigureOut">
              <a:rPr lang="en-GB" smtClean="0"/>
              <a:t>06/11/2020</a:t>
            </a:fld>
            <a:endParaRPr lang="en-GB"/>
          </a:p>
        </p:txBody>
      </p:sp>
      <p:sp>
        <p:nvSpPr>
          <p:cNvPr id="5" name="Footer Placeholder 4">
            <a:extLst>
              <a:ext uri="{FF2B5EF4-FFF2-40B4-BE49-F238E27FC236}">
                <a16:creationId xmlns:a16="http://schemas.microsoft.com/office/drawing/2014/main" id="{9F3B4BBD-1C7E-D147-983D-7E2B6245A46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69393D-0196-724D-B525-2EA87693BD9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2CB3CB6-E122-4313-8BAA-E51629E7388A}" type="slidenum">
              <a:rPr lang="en-GB" smtClean="0"/>
              <a:t>‹#›</a:t>
            </a:fld>
            <a:endParaRPr lang="en-GB"/>
          </a:p>
        </p:txBody>
      </p:sp>
    </p:spTree>
    <p:extLst>
      <p:ext uri="{BB962C8B-B14F-4D97-AF65-F5344CB8AC3E}">
        <p14:creationId xmlns:p14="http://schemas.microsoft.com/office/powerpoint/2010/main" val="219645603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62EACB-9E5E-B24C-A212-7A2DF3E75692}"/>
              </a:ext>
            </a:extLst>
          </p:cNvPr>
          <p:cNvSpPr>
            <a:spLocks noGrp="1"/>
          </p:cNvSpPr>
          <p:nvPr>
            <p:ph idx="1"/>
          </p:nvPr>
        </p:nvSpPr>
        <p:spPr>
          <a:xfrm>
            <a:off x="179512" y="188640"/>
            <a:ext cx="8712968" cy="6552728"/>
          </a:xfrm>
        </p:spPr>
        <p:txBody>
          <a:bodyPr/>
          <a:lstStyle/>
          <a:p>
            <a:pPr marL="0" indent="0">
              <a:buNone/>
            </a:pPr>
            <a:endParaRPr lang="en-GB" b="1" dirty="0">
              <a:latin typeface="Times New Roman" panose="02020603050405020304" pitchFamily="18" charset="0"/>
              <a:cs typeface="Times New Roman" panose="02020603050405020304" pitchFamily="18" charset="0"/>
            </a:endParaRPr>
          </a:p>
          <a:p>
            <a:pPr marL="0" indent="0">
              <a:buNone/>
            </a:pPr>
            <a:endParaRPr lang="en-GB" b="1" dirty="0">
              <a:latin typeface="Times New Roman" panose="02020603050405020304" pitchFamily="18" charset="0"/>
              <a:cs typeface="Times New Roman" panose="02020603050405020304" pitchFamily="18" charset="0"/>
            </a:endParaRPr>
          </a:p>
          <a:p>
            <a:pPr marL="0" indent="0">
              <a:buNone/>
            </a:pPr>
            <a:endParaRPr lang="en-GB" b="1" dirty="0">
              <a:latin typeface="Times New Roman" panose="02020603050405020304" pitchFamily="18" charset="0"/>
              <a:cs typeface="Times New Roman" panose="02020603050405020304" pitchFamily="18" charset="0"/>
            </a:endParaRPr>
          </a:p>
          <a:p>
            <a:pPr marL="0" indent="0">
              <a:buNone/>
            </a:pPr>
            <a:endParaRPr lang="en-GB" b="1" dirty="0">
              <a:latin typeface="Times New Roman" panose="02020603050405020304" pitchFamily="18" charset="0"/>
              <a:cs typeface="Times New Roman" panose="02020603050405020304" pitchFamily="18" charset="0"/>
            </a:endParaRPr>
          </a:p>
          <a:p>
            <a:pPr marL="0" indent="0" algn="ctr">
              <a:buNone/>
            </a:pPr>
            <a:r>
              <a:rPr lang="en-GB" sz="3200" b="1" dirty="0" smtClean="0">
                <a:latin typeface="Times New Roman" panose="02020603050405020304" pitchFamily="18" charset="0"/>
                <a:cs typeface="Times New Roman" panose="02020603050405020304" pitchFamily="18" charset="0"/>
              </a:rPr>
              <a:t>Financial </a:t>
            </a:r>
            <a:r>
              <a:rPr lang="en-GB" sz="3200" b="1" dirty="0">
                <a:latin typeface="Times New Roman" panose="02020603050405020304" pitchFamily="18" charset="0"/>
                <a:cs typeface="Times New Roman" panose="02020603050405020304" pitchFamily="18" charset="0"/>
              </a:rPr>
              <a:t>D</a:t>
            </a:r>
            <a:r>
              <a:rPr lang="en-GB" sz="3200" b="1" dirty="0" smtClean="0">
                <a:latin typeface="Times New Roman" panose="02020603050405020304" pitchFamily="18" charset="0"/>
                <a:cs typeface="Times New Roman" panose="02020603050405020304" pitchFamily="18" charset="0"/>
              </a:rPr>
              <a:t>ecisions and Information Networks among </a:t>
            </a:r>
            <a:r>
              <a:rPr lang="en-GB" sz="3200" b="1" dirty="0">
                <a:latin typeface="Times New Roman" panose="02020603050405020304" pitchFamily="18" charset="0"/>
                <a:cs typeface="Times New Roman" panose="02020603050405020304" pitchFamily="18" charset="0"/>
              </a:rPr>
              <a:t>F</a:t>
            </a:r>
            <a:r>
              <a:rPr lang="en-GB" sz="3200" b="1" dirty="0" smtClean="0">
                <a:latin typeface="Times New Roman" panose="02020603050405020304" pitchFamily="18" charset="0"/>
                <a:cs typeface="Times New Roman" panose="02020603050405020304" pitchFamily="18" charset="0"/>
              </a:rPr>
              <a:t>emale-headed </a:t>
            </a:r>
            <a:r>
              <a:rPr lang="en-GB" sz="3200" b="1" dirty="0">
                <a:latin typeface="Times New Roman" panose="02020603050405020304" pitchFamily="18" charset="0"/>
                <a:cs typeface="Times New Roman" panose="02020603050405020304" pitchFamily="18" charset="0"/>
              </a:rPr>
              <a:t>H</a:t>
            </a:r>
            <a:r>
              <a:rPr lang="en-GB" sz="3200" b="1" dirty="0" smtClean="0">
                <a:latin typeface="Times New Roman" panose="02020603050405020304" pitchFamily="18" charset="0"/>
                <a:cs typeface="Times New Roman" panose="02020603050405020304" pitchFamily="18" charset="0"/>
              </a:rPr>
              <a:t>ouseholds</a:t>
            </a:r>
            <a:r>
              <a:rPr lang="en-GB" sz="3200" dirty="0" smtClean="0">
                <a:latin typeface="Times New Roman" panose="02020603050405020304" pitchFamily="18" charset="0"/>
                <a:cs typeface="Times New Roman" panose="02020603050405020304" pitchFamily="18" charset="0"/>
              </a:rPr>
              <a:t/>
            </a:r>
            <a:br>
              <a:rPr lang="en-GB" sz="3200" dirty="0" smtClean="0">
                <a:latin typeface="Times New Roman" panose="02020603050405020304" pitchFamily="18" charset="0"/>
                <a:cs typeface="Times New Roman" panose="02020603050405020304" pitchFamily="18" charset="0"/>
              </a:rPr>
            </a:br>
            <a:r>
              <a:rPr lang="en-GB" dirty="0" smtClean="0">
                <a:latin typeface="Times New Roman" panose="02020603050405020304" pitchFamily="18" charset="0"/>
                <a:cs typeface="Times New Roman" panose="02020603050405020304" pitchFamily="18" charset="0"/>
              </a:rPr>
              <a:t/>
            </a:r>
            <a:br>
              <a:rPr lang="en-GB" dirty="0" smtClean="0">
                <a:latin typeface="Times New Roman" panose="02020603050405020304" pitchFamily="18" charset="0"/>
                <a:cs typeface="Times New Roman" panose="02020603050405020304" pitchFamily="18" charset="0"/>
              </a:rPr>
            </a:br>
            <a:endParaRPr lang="en-GB" dirty="0" smtClean="0">
              <a:latin typeface="Times New Roman" panose="02020603050405020304" pitchFamily="18" charset="0"/>
              <a:cs typeface="Times New Roman" panose="02020603050405020304" pitchFamily="18" charset="0"/>
            </a:endParaRPr>
          </a:p>
          <a:p>
            <a:pPr marL="0" indent="0" algn="ctr">
              <a:buNone/>
            </a:pPr>
            <a:r>
              <a:rPr lang="en-GB" sz="2400" dirty="0" smtClean="0">
                <a:latin typeface="Times New Roman" panose="02020603050405020304" pitchFamily="18" charset="0"/>
                <a:cs typeface="Times New Roman" panose="02020603050405020304" pitchFamily="18" charset="0"/>
              </a:rPr>
              <a:t>Udichibarna </a:t>
            </a:r>
            <a:r>
              <a:rPr lang="en-GB" sz="2400" dirty="0">
                <a:latin typeface="Times New Roman" panose="02020603050405020304" pitchFamily="18" charset="0"/>
                <a:cs typeface="Times New Roman" panose="02020603050405020304" pitchFamily="18" charset="0"/>
              </a:rPr>
              <a:t>Bose*, Thankom Arun* and Shoba </a:t>
            </a:r>
            <a:r>
              <a:rPr lang="en-GB" sz="2400" dirty="0" smtClean="0">
                <a:latin typeface="Times New Roman" panose="02020603050405020304" pitchFamily="18" charset="0"/>
                <a:cs typeface="Times New Roman" panose="02020603050405020304" pitchFamily="18" charset="0"/>
              </a:rPr>
              <a:t>Arunª</a:t>
            </a:r>
          </a:p>
          <a:p>
            <a:pPr marL="0" indent="0" algn="ctr">
              <a:buNone/>
            </a:pPr>
            <a:r>
              <a:rPr lang="en-GB" sz="2000" i="1"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University </a:t>
            </a:r>
            <a:r>
              <a:rPr lang="en-GB" sz="1600" dirty="0">
                <a:latin typeface="Times New Roman" panose="02020603050405020304" pitchFamily="18" charset="0"/>
                <a:cs typeface="Times New Roman" panose="02020603050405020304" pitchFamily="18" charset="0"/>
              </a:rPr>
              <a:t>of Essex, United </a:t>
            </a:r>
            <a:r>
              <a:rPr lang="en-GB" sz="1600" dirty="0" smtClean="0">
                <a:latin typeface="Times New Roman" panose="02020603050405020304" pitchFamily="18" charset="0"/>
                <a:cs typeface="Times New Roman" panose="02020603050405020304" pitchFamily="18" charset="0"/>
              </a:rPr>
              <a:t>Kingdom</a:t>
            </a:r>
          </a:p>
          <a:p>
            <a:pPr marL="0" indent="0" algn="ctr">
              <a:buNone/>
            </a:pPr>
            <a:r>
              <a:rPr lang="en-GB" sz="1600" dirty="0" smtClean="0">
                <a:latin typeface="Times New Roman" panose="02020603050405020304" pitchFamily="18" charset="0"/>
                <a:cs typeface="Times New Roman" panose="02020603050405020304" pitchFamily="18" charset="0"/>
              </a:rPr>
              <a:t> ª Manchester Metropolitan University, United kingdom</a:t>
            </a:r>
            <a:r>
              <a:rPr lang="en-GB" sz="2400" dirty="0" smtClean="0">
                <a:latin typeface="Times New Roman" panose="02020603050405020304" pitchFamily="18" charset="0"/>
                <a:cs typeface="Times New Roman" panose="02020603050405020304" pitchFamily="18" charset="0"/>
              </a:rPr>
              <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
            </a:r>
            <a:br>
              <a:rPr lang="en-GB" sz="2400" dirty="0" smtClean="0">
                <a:latin typeface="Times New Roman" panose="02020603050405020304" pitchFamily="18" charset="0"/>
                <a:cs typeface="Times New Roman" panose="02020603050405020304" pitchFamily="18" charset="0"/>
              </a:rPr>
            </a:br>
            <a:r>
              <a:rPr lang="en-GB" sz="2000" dirty="0" smtClean="0">
                <a:solidFill>
                  <a:srgbClr val="FF0000"/>
                </a:solidFill>
                <a:cs typeface="Times New Roman" panose="02020603050405020304" pitchFamily="18" charset="0"/>
              </a:rPr>
              <a:t/>
            </a:r>
            <a:br>
              <a:rPr lang="en-GB" sz="2000" dirty="0" smtClean="0">
                <a:solidFill>
                  <a:srgbClr val="FF0000"/>
                </a:solidFill>
                <a:cs typeface="Times New Roman" panose="02020603050405020304" pitchFamily="18" charset="0"/>
              </a:rPr>
            </a:br>
            <a:r>
              <a:rPr lang="en-GB" sz="2000" b="1" dirty="0"/>
              <a:t>Essex Conference on Financial Inclusion </a:t>
            </a:r>
            <a:r>
              <a:rPr lang="en-GB" sz="2000" b="1" dirty="0" smtClean="0"/>
              <a:t>2020</a:t>
            </a:r>
          </a:p>
          <a:p>
            <a:pPr marL="0" indent="0" algn="ctr">
              <a:buNone/>
            </a:pPr>
            <a:r>
              <a:rPr lang="en-GB" sz="2000" b="1" dirty="0" smtClean="0"/>
              <a:t>6</a:t>
            </a:r>
            <a:r>
              <a:rPr lang="en-GB" sz="2000" b="1" baseline="30000" dirty="0" smtClean="0"/>
              <a:t>th</a:t>
            </a:r>
            <a:r>
              <a:rPr lang="en-GB" sz="2000" b="1" dirty="0" smtClean="0"/>
              <a:t> November 2020</a:t>
            </a:r>
            <a:r>
              <a:rPr lang="en-GB" sz="2000" dirty="0" smtClean="0">
                <a:solidFill>
                  <a:srgbClr val="FF0000"/>
                </a:solidFill>
              </a:rPr>
              <a:t/>
            </a:r>
            <a:br>
              <a:rPr lang="en-GB" sz="2000" dirty="0" smtClean="0">
                <a:solidFill>
                  <a:srgbClr val="FF0000"/>
                </a:solidFill>
              </a:rPr>
            </a:br>
            <a:endParaRPr lang="en-GB" sz="1800" b="1" dirty="0" smtClean="0">
              <a:solidFill>
                <a:srgbClr val="FF0000"/>
              </a:solidFill>
            </a:endParaRPr>
          </a:p>
          <a:p>
            <a:pPr marL="0" indent="0">
              <a:buNone/>
            </a:pPr>
            <a:endParaRPr lang="en-US" dirty="0"/>
          </a:p>
        </p:txBody>
      </p:sp>
      <p:pic>
        <p:nvPicPr>
          <p:cNvPr id="4" name="Picture 3">
            <a:extLst>
              <a:ext uri="{FF2B5EF4-FFF2-40B4-BE49-F238E27FC236}">
                <a16:creationId xmlns:a16="http://schemas.microsoft.com/office/drawing/2014/main" id="{D0F1B22B-1EE3-CF43-AC05-9F7937283BF4}"/>
              </a:ext>
            </a:extLst>
          </p:cNvPr>
          <p:cNvPicPr>
            <a:picLocks noChangeAspect="1"/>
          </p:cNvPicPr>
          <p:nvPr/>
        </p:nvPicPr>
        <p:blipFill>
          <a:blip r:embed="rId2"/>
          <a:stretch>
            <a:fillRect/>
          </a:stretch>
        </p:blipFill>
        <p:spPr>
          <a:xfrm>
            <a:off x="107504" y="97044"/>
            <a:ext cx="3418376" cy="1033463"/>
          </a:xfrm>
          <a:prstGeom prst="rect">
            <a:avLst/>
          </a:prstGeom>
        </p:spPr>
      </p:pic>
      <p:pic>
        <p:nvPicPr>
          <p:cNvPr id="7" name="Picture 6" descr="http://financialinclusion.net/images/ukiera.jpg">
            <a:extLst>
              <a:ext uri="{FF2B5EF4-FFF2-40B4-BE49-F238E27FC236}">
                <a16:creationId xmlns:a16="http://schemas.microsoft.com/office/drawing/2014/main" id="{DFAC5C6E-FC36-9F4F-AA30-2F21229B3A6F}"/>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6554" y="80628"/>
            <a:ext cx="1595926" cy="792088"/>
          </a:xfrm>
          <a:prstGeom prst="rect">
            <a:avLst/>
          </a:prstGeom>
          <a:noFill/>
          <a:ln>
            <a:noFill/>
          </a:ln>
        </p:spPr>
      </p:pic>
    </p:spTree>
    <p:extLst>
      <p:ext uri="{BB962C8B-B14F-4D97-AF65-F5344CB8AC3E}">
        <p14:creationId xmlns:p14="http://schemas.microsoft.com/office/powerpoint/2010/main" val="1274059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latin typeface="Times New Roman" panose="02020603050405020304" pitchFamily="18" charset="0"/>
                <a:cs typeface="Times New Roman" panose="02020603050405020304" pitchFamily="18" charset="0"/>
              </a:rPr>
              <a:t>Accounting for regional heterogeneity</a:t>
            </a:r>
            <a:endParaRPr lang="en-GB" b="1" u="sng"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algn="just"/>
                <a:r>
                  <a:rPr lang="en-GB" sz="2400" dirty="0" smtClean="0">
                    <a:latin typeface="Times New Roman" panose="02020603050405020304" pitchFamily="18" charset="0"/>
                    <a:cs typeface="Times New Roman" panose="02020603050405020304" pitchFamily="18" charset="0"/>
                  </a:rPr>
                  <a:t>We construct </a:t>
                </a:r>
                <a:r>
                  <a:rPr lang="en-GB" sz="2400" dirty="0">
                    <a:latin typeface="Times New Roman" panose="02020603050405020304" pitchFamily="18" charset="0"/>
                    <a:cs typeface="Times New Roman" panose="02020603050405020304" pitchFamily="18" charset="0"/>
                  </a:rPr>
                  <a:t>a regional dummy variable ‘</a:t>
                </a:r>
                <a:r>
                  <a:rPr lang="en-GB" sz="2400" i="1" dirty="0">
                    <a:latin typeface="Times New Roman" panose="02020603050405020304" pitchFamily="18" charset="0"/>
                    <a:cs typeface="Times New Roman" panose="02020603050405020304" pitchFamily="18" charset="0"/>
                  </a:rPr>
                  <a:t>urban’</a:t>
                </a:r>
                <a:r>
                  <a:rPr lang="en-GB" sz="2400" dirty="0">
                    <a:latin typeface="Times New Roman" panose="02020603050405020304" pitchFamily="18" charset="0"/>
                    <a:cs typeface="Times New Roman" panose="02020603050405020304" pitchFamily="18" charset="0"/>
                  </a:rPr>
                  <a:t> that takes the value one if a household belongs to an urban area from census 2011, and zero otherwise</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marL="0" indent="0" algn="just">
                  <a:buNone/>
                </a:pPr>
                <a14:m>
                  <m:oMath xmlns:m="http://schemas.openxmlformats.org/officeDocument/2006/math">
                    <m:sSub>
                      <m:sSubPr>
                        <m:ctrlPr>
                          <a:rPr lang="en-GB" sz="1600" i="1">
                            <a:latin typeface="Cambria Math" panose="02040503050406030204" pitchFamily="18" charset="0"/>
                          </a:rPr>
                        </m:ctrlPr>
                      </m:sSubPr>
                      <m:e>
                        <m:r>
                          <a:rPr lang="en-GB" sz="1600" i="1">
                            <a:latin typeface="Cambria Math" panose="02040503050406030204" pitchFamily="18" charset="0"/>
                          </a:rPr>
                          <m:t>𝑌</m:t>
                        </m:r>
                      </m:e>
                      <m:sub>
                        <m:r>
                          <a:rPr lang="en-GB" sz="1600" i="1">
                            <a:latin typeface="Cambria Math" panose="02040503050406030204" pitchFamily="18" charset="0"/>
                          </a:rPr>
                          <m:t>𝑖𝑠𝑑</m:t>
                        </m:r>
                      </m:sub>
                    </m:sSub>
                    <m:r>
                      <a:rPr lang="en-GB" sz="1600" i="1">
                        <a:latin typeface="Cambria Math" panose="02040503050406030204" pitchFamily="18" charset="0"/>
                      </a:rPr>
                      <m:t>= </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0</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1</m:t>
                        </m:r>
                      </m:sub>
                    </m:sSub>
                    <m:sSub>
                      <m:sSubPr>
                        <m:ctrlPr>
                          <a:rPr lang="en-GB" sz="1600" i="1">
                            <a:latin typeface="Cambria Math" panose="02040503050406030204" pitchFamily="18" charset="0"/>
                          </a:rPr>
                        </m:ctrlPr>
                      </m:sSubPr>
                      <m:e>
                        <m:r>
                          <a:rPr lang="en-GB" sz="1600" i="1">
                            <a:latin typeface="Cambria Math" panose="02040503050406030204" pitchFamily="18" charset="0"/>
                          </a:rPr>
                          <m:t>𝑠𝑜𝑐𝑖𝑎𝑙</m:t>
                        </m:r>
                        <m:r>
                          <a:rPr lang="en-GB" sz="1600" i="1">
                            <a:latin typeface="Cambria Math" panose="02040503050406030204" pitchFamily="18" charset="0"/>
                          </a:rPr>
                          <m:t> </m:t>
                        </m:r>
                        <m:r>
                          <a:rPr lang="en-GB" sz="1600" i="1">
                            <a:latin typeface="Cambria Math" panose="02040503050406030204" pitchFamily="18" charset="0"/>
                          </a:rPr>
                          <m:t>𝑛𝑒𝑡𝑤𝑜𝑟𝑘</m:t>
                        </m:r>
                      </m:e>
                      <m:sub>
                        <m:r>
                          <a:rPr lang="en-GB" sz="1600" i="1">
                            <a:latin typeface="Cambria Math" panose="02040503050406030204" pitchFamily="18" charset="0"/>
                          </a:rPr>
                          <m:t>𝑖𝑠𝑑</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𝑢𝑟𝑏𝑎𝑛</m:t>
                        </m:r>
                      </m:e>
                      <m:sub>
                        <m:r>
                          <a:rPr lang="en-GB" sz="1600" i="1">
                            <a:latin typeface="Cambria Math" panose="02040503050406030204" pitchFamily="18" charset="0"/>
                          </a:rPr>
                          <m:t>𝑖𝑠𝑑</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2</m:t>
                        </m:r>
                      </m:sub>
                    </m:sSub>
                    <m:sSub>
                      <m:sSubPr>
                        <m:ctrlPr>
                          <a:rPr lang="en-GB" sz="1600" i="1">
                            <a:latin typeface="Cambria Math" panose="02040503050406030204" pitchFamily="18" charset="0"/>
                          </a:rPr>
                        </m:ctrlPr>
                      </m:sSubPr>
                      <m:e>
                        <m:r>
                          <a:rPr lang="en-GB" sz="1600" i="1">
                            <a:latin typeface="Cambria Math" panose="02040503050406030204" pitchFamily="18" charset="0"/>
                          </a:rPr>
                          <m:t>𝑚𝑒𝑑𝑖𝑎</m:t>
                        </m:r>
                        <m:r>
                          <a:rPr lang="en-GB" sz="1600" i="1">
                            <a:latin typeface="Cambria Math" panose="02040503050406030204" pitchFamily="18" charset="0"/>
                          </a:rPr>
                          <m:t> </m:t>
                        </m:r>
                        <m:r>
                          <a:rPr lang="en-GB" sz="1600" i="1">
                            <a:latin typeface="Cambria Math" panose="02040503050406030204" pitchFamily="18" charset="0"/>
                          </a:rPr>
                          <m:t>𝑛𝑒𝑡𝑤𝑜𝑟𝑘</m:t>
                        </m:r>
                      </m:e>
                      <m:sub>
                        <m:r>
                          <a:rPr lang="en-GB" sz="1600" i="1">
                            <a:latin typeface="Cambria Math" panose="02040503050406030204" pitchFamily="18" charset="0"/>
                          </a:rPr>
                          <m:t>𝑖𝑠𝑑</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𝑢𝑟𝑏𝑎𝑛</m:t>
                        </m:r>
                      </m:e>
                      <m:sub>
                        <m:r>
                          <a:rPr lang="en-GB" sz="1600" i="1">
                            <a:latin typeface="Cambria Math" panose="02040503050406030204" pitchFamily="18" charset="0"/>
                          </a:rPr>
                          <m:t>𝑖𝑠𝑑</m:t>
                        </m:r>
                      </m:sub>
                    </m:sSub>
                    <m:r>
                      <a:rPr lang="en-GB" sz="1600" i="1">
                        <a:latin typeface="Cambria Math" panose="02040503050406030204" pitchFamily="18" charset="0"/>
                      </a:rPr>
                      <m:t>+</m:t>
                    </m:r>
                    <m:r>
                      <a:rPr lang="en-GB" sz="1600" b="0" i="1" smtClean="0">
                        <a:latin typeface="Cambria Math" panose="02040503050406030204" pitchFamily="18" charset="0"/>
                      </a:rPr>
                      <m:t>              </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3</m:t>
                        </m:r>
                      </m:sub>
                    </m:sSub>
                    <m:sSub>
                      <m:sSubPr>
                        <m:ctrlPr>
                          <a:rPr lang="en-GB" sz="1600" i="1">
                            <a:latin typeface="Cambria Math" panose="02040503050406030204" pitchFamily="18" charset="0"/>
                          </a:rPr>
                        </m:ctrlPr>
                      </m:sSubPr>
                      <m:e>
                        <m:r>
                          <a:rPr lang="en-GB" sz="1600" i="1">
                            <a:latin typeface="Cambria Math" panose="02040503050406030204" pitchFamily="18" charset="0"/>
                          </a:rPr>
                          <m:t>𝑠𝑜𝑐𝑖𝑎𝑙</m:t>
                        </m:r>
                        <m:r>
                          <a:rPr lang="en-GB" sz="1600" i="1">
                            <a:latin typeface="Cambria Math" panose="02040503050406030204" pitchFamily="18" charset="0"/>
                          </a:rPr>
                          <m:t> </m:t>
                        </m:r>
                        <m:r>
                          <a:rPr lang="en-GB" sz="1600" i="1">
                            <a:latin typeface="Cambria Math" panose="02040503050406030204" pitchFamily="18" charset="0"/>
                          </a:rPr>
                          <m:t>𝑛𝑒𝑡𝑤𝑜𝑟𝑘</m:t>
                        </m:r>
                      </m:e>
                      <m:sub>
                        <m:r>
                          <a:rPr lang="en-GB" sz="1600" i="1">
                            <a:latin typeface="Cambria Math" panose="02040503050406030204" pitchFamily="18" charset="0"/>
                          </a:rPr>
                          <m:t>𝑖𝑠𝑑</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4</m:t>
                        </m:r>
                      </m:sub>
                    </m:sSub>
                    <m:sSub>
                      <m:sSubPr>
                        <m:ctrlPr>
                          <a:rPr lang="en-GB" sz="1600" i="1">
                            <a:latin typeface="Cambria Math" panose="02040503050406030204" pitchFamily="18" charset="0"/>
                          </a:rPr>
                        </m:ctrlPr>
                      </m:sSubPr>
                      <m:e>
                        <m:r>
                          <a:rPr lang="en-GB" sz="1600" i="1">
                            <a:latin typeface="Cambria Math" panose="02040503050406030204" pitchFamily="18" charset="0"/>
                          </a:rPr>
                          <m:t>𝑚𝑒𝑑𝑖𝑎</m:t>
                        </m:r>
                        <m:r>
                          <a:rPr lang="en-GB" sz="1600" i="1">
                            <a:latin typeface="Cambria Math" panose="02040503050406030204" pitchFamily="18" charset="0"/>
                          </a:rPr>
                          <m:t> </m:t>
                        </m:r>
                        <m:r>
                          <a:rPr lang="en-GB" sz="1600" i="1">
                            <a:latin typeface="Cambria Math" panose="02040503050406030204" pitchFamily="18" charset="0"/>
                          </a:rPr>
                          <m:t>𝑛𝑒𝑡𝑤𝑜𝑟𝑘</m:t>
                        </m:r>
                      </m:e>
                      <m:sub>
                        <m:r>
                          <a:rPr lang="en-GB" sz="1600" i="1">
                            <a:latin typeface="Cambria Math" panose="02040503050406030204" pitchFamily="18" charset="0"/>
                          </a:rPr>
                          <m:t>𝑖𝑠𝑑</m:t>
                        </m:r>
                      </m:sub>
                    </m:sSub>
                    <m:r>
                      <a:rPr lang="en-GB" sz="1600" i="1">
                        <a:latin typeface="Cambria Math" panose="02040503050406030204" pitchFamily="18" charset="0"/>
                      </a:rPr>
                      <m:t>+ </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5</m:t>
                        </m:r>
                      </m:sub>
                    </m:sSub>
                    <m:sSub>
                      <m:sSubPr>
                        <m:ctrlPr>
                          <a:rPr lang="en-GB" sz="1600" i="1">
                            <a:latin typeface="Cambria Math" panose="02040503050406030204" pitchFamily="18" charset="0"/>
                          </a:rPr>
                        </m:ctrlPr>
                      </m:sSubPr>
                      <m:e>
                        <m:r>
                          <a:rPr lang="en-GB" sz="1600" i="1">
                            <a:latin typeface="Cambria Math" panose="02040503050406030204" pitchFamily="18" charset="0"/>
                          </a:rPr>
                          <m:t>𝑢𝑟𝑏𝑎𝑛</m:t>
                        </m:r>
                      </m:e>
                      <m:sub>
                        <m:r>
                          <a:rPr lang="en-GB" sz="1600" i="1">
                            <a:latin typeface="Cambria Math" panose="02040503050406030204" pitchFamily="18" charset="0"/>
                          </a:rPr>
                          <m:t>𝑖𝑠𝑑</m:t>
                        </m:r>
                      </m:sub>
                    </m:sSub>
                    <m:r>
                      <a:rPr lang="en-GB" sz="1600" i="1">
                        <a:latin typeface="Cambria Math" panose="02040503050406030204" pitchFamily="18" charset="0"/>
                      </a:rPr>
                      <m:t>+ </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6</m:t>
                        </m:r>
                      </m:sub>
                    </m:sSub>
                    <m:sSub>
                      <m:sSubPr>
                        <m:ctrlPr>
                          <a:rPr lang="en-GB" sz="1600" i="1">
                            <a:latin typeface="Cambria Math" panose="02040503050406030204" pitchFamily="18" charset="0"/>
                          </a:rPr>
                        </m:ctrlPr>
                      </m:sSubPr>
                      <m:e>
                        <m:r>
                          <a:rPr lang="en-GB" sz="1600" i="1">
                            <a:latin typeface="Cambria Math" panose="02040503050406030204" pitchFamily="18" charset="0"/>
                          </a:rPr>
                          <m:t>𝑐𝑜𝑛𝑡𝑟𝑜𝑙</m:t>
                        </m:r>
                      </m:e>
                      <m:sub>
                        <m:r>
                          <a:rPr lang="en-GB" sz="1600" i="1">
                            <a:latin typeface="Cambria Math" panose="02040503050406030204" pitchFamily="18" charset="0"/>
                          </a:rPr>
                          <m:t>𝑖𝑠𝑑</m:t>
                        </m:r>
                      </m:sub>
                    </m:sSub>
                    <m:r>
                      <a:rPr lang="en-GB" sz="1600" i="1">
                        <a:latin typeface="Cambria Math" panose="02040503050406030204" pitchFamily="18" charset="0"/>
                      </a:rPr>
                      <m:t>+ </m:t>
                    </m:r>
                    <m:r>
                      <a:rPr lang="en-GB" sz="1600" b="0" i="1" smtClean="0">
                        <a:latin typeface="Cambria Math" panose="02040503050406030204" pitchFamily="18" charset="0"/>
                      </a:rPr>
                      <m:t>             </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7</m:t>
                        </m:r>
                      </m:sub>
                    </m:sSub>
                    <m:sSub>
                      <m:sSubPr>
                        <m:ctrlPr>
                          <a:rPr lang="en-GB" sz="1600" i="1">
                            <a:latin typeface="Cambria Math" panose="02040503050406030204" pitchFamily="18" charset="0"/>
                          </a:rPr>
                        </m:ctrlPr>
                      </m:sSubPr>
                      <m:e>
                        <m:r>
                          <a:rPr lang="en-GB" sz="1600" i="1">
                            <a:latin typeface="Cambria Math" panose="02040503050406030204" pitchFamily="18" charset="0"/>
                          </a:rPr>
                          <m:t>𝛾</m:t>
                        </m:r>
                      </m:e>
                      <m:sub>
                        <m:r>
                          <a:rPr lang="en-GB" sz="1600" i="1">
                            <a:latin typeface="Cambria Math" panose="02040503050406030204" pitchFamily="18" charset="0"/>
                          </a:rPr>
                          <m:t>𝑠</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𝑎</m:t>
                        </m:r>
                      </m:e>
                      <m:sub>
                        <m:r>
                          <a:rPr lang="en-GB" sz="1600" i="1">
                            <a:latin typeface="Cambria Math" panose="02040503050406030204" pitchFamily="18" charset="0"/>
                          </a:rPr>
                          <m:t>8</m:t>
                        </m:r>
                      </m:sub>
                    </m:sSub>
                    <m:sSub>
                      <m:sSubPr>
                        <m:ctrlPr>
                          <a:rPr lang="en-GB" sz="1600" i="1">
                            <a:latin typeface="Cambria Math" panose="02040503050406030204" pitchFamily="18" charset="0"/>
                          </a:rPr>
                        </m:ctrlPr>
                      </m:sSubPr>
                      <m:e>
                        <m:r>
                          <a:rPr lang="en-GB" sz="1600" i="1">
                            <a:latin typeface="Cambria Math" panose="02040503050406030204" pitchFamily="18" charset="0"/>
                          </a:rPr>
                          <m:t>𝛿</m:t>
                        </m:r>
                      </m:e>
                      <m:sub>
                        <m:r>
                          <a:rPr lang="en-GB" sz="1600" i="1">
                            <a:latin typeface="Cambria Math" panose="02040503050406030204" pitchFamily="18" charset="0"/>
                          </a:rPr>
                          <m:t>𝑑</m:t>
                        </m:r>
                      </m:sub>
                    </m:sSub>
                    <m:r>
                      <a:rPr lang="en-GB" sz="1600" i="1">
                        <a:latin typeface="Cambria Math" panose="02040503050406030204" pitchFamily="18" charset="0"/>
                      </a:rPr>
                      <m:t>+</m:t>
                    </m:r>
                    <m:sSub>
                      <m:sSubPr>
                        <m:ctrlPr>
                          <a:rPr lang="en-GB" sz="1600" i="1">
                            <a:latin typeface="Cambria Math" panose="02040503050406030204" pitchFamily="18" charset="0"/>
                          </a:rPr>
                        </m:ctrlPr>
                      </m:sSubPr>
                      <m:e>
                        <m:r>
                          <a:rPr lang="en-GB" sz="1600" i="1">
                            <a:latin typeface="Cambria Math" panose="02040503050406030204" pitchFamily="18" charset="0"/>
                          </a:rPr>
                          <m:t>𝑒</m:t>
                        </m:r>
                      </m:e>
                      <m:sub>
                        <m:r>
                          <a:rPr lang="en-GB" sz="1600" i="1">
                            <a:latin typeface="Cambria Math" panose="02040503050406030204" pitchFamily="18" charset="0"/>
                          </a:rPr>
                          <m:t>𝑖</m:t>
                        </m:r>
                      </m:sub>
                    </m:sSub>
                  </m:oMath>
                </a14:m>
                <a:r>
                  <a:rPr lang="en-GB" sz="1600" dirty="0"/>
                  <a:t>          			</a:t>
                </a:r>
                <a:r>
                  <a:rPr lang="en-GB" sz="1600" dirty="0" smtClean="0"/>
                  <a:t>				</a:t>
                </a:r>
                <a:r>
                  <a:rPr lang="en-GB" sz="1400" dirty="0" smtClean="0"/>
                  <a:t>(</a:t>
                </a:r>
                <a:r>
                  <a:rPr lang="en-GB" sz="1400" dirty="0"/>
                  <a:t>2)</a:t>
                </a:r>
              </a:p>
              <a:p>
                <a:pPr algn="just"/>
                <a:endParaRPr lang="en-GB" sz="2400" dirty="0" smtClean="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The interaction terms of </a:t>
                </a:r>
                <a:r>
                  <a:rPr lang="en-GB" i="1" dirty="0">
                    <a:latin typeface="Times New Roman" panose="02020603050405020304" pitchFamily="18" charset="0"/>
                    <a:cs typeface="Times New Roman" panose="02020603050405020304" pitchFamily="18" charset="0"/>
                  </a:rPr>
                  <a:t>social network*urban</a:t>
                </a:r>
                <a:r>
                  <a:rPr lang="en-GB" dirty="0">
                    <a:latin typeface="Times New Roman" panose="02020603050405020304" pitchFamily="18" charset="0"/>
                    <a:cs typeface="Times New Roman" panose="02020603050405020304" pitchFamily="18" charset="0"/>
                  </a:rPr>
                  <a:t> and </a:t>
                </a:r>
                <a:r>
                  <a:rPr lang="en-GB" i="1" dirty="0">
                    <a:latin typeface="Times New Roman" panose="02020603050405020304" pitchFamily="18" charset="0"/>
                    <a:cs typeface="Times New Roman" panose="02020603050405020304" pitchFamily="18" charset="0"/>
                  </a:rPr>
                  <a:t>media network*urban </a:t>
                </a:r>
                <a:r>
                  <a:rPr lang="en-GB" dirty="0">
                    <a:latin typeface="Times New Roman" panose="02020603050405020304" pitchFamily="18" charset="0"/>
                    <a:cs typeface="Times New Roman" panose="02020603050405020304" pitchFamily="18" charset="0"/>
                  </a:rPr>
                  <a:t>capture the impact of social and media networks on the financial returns of female-headed households in the urban sectors as compared to rural sectors</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05" t="-1961" r="-1236"/>
                </a:stretch>
              </a:blipFill>
            </p:spPr>
            <p:txBody>
              <a:bodyPr/>
              <a:lstStyle/>
              <a:p>
                <a:r>
                  <a:rPr lang="en-GB">
                    <a:noFill/>
                  </a:rPr>
                  <a:t> </a:t>
                </a:r>
              </a:p>
            </p:txBody>
          </p:sp>
        </mc:Fallback>
      </mc:AlternateContent>
    </p:spTree>
    <p:extLst>
      <p:ext uri="{BB962C8B-B14F-4D97-AF65-F5344CB8AC3E}">
        <p14:creationId xmlns:p14="http://schemas.microsoft.com/office/powerpoint/2010/main" val="756148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87610"/>
          </a:xfrm>
        </p:spPr>
        <p:txBody>
          <a:bodyPr/>
          <a:lstStyle/>
          <a:p>
            <a:pPr algn="ctr"/>
            <a:r>
              <a:rPr lang="en-GB" b="1" u="sng" dirty="0">
                <a:latin typeface="Times New Roman" panose="02020603050405020304" pitchFamily="18" charset="0"/>
                <a:cs typeface="Times New Roman" panose="02020603050405020304" pitchFamily="18" charset="0"/>
              </a:rPr>
              <a:t>Mediating role of financial </a:t>
            </a:r>
            <a:r>
              <a:rPr lang="en-GB" b="1" u="sng" dirty="0" smtClean="0">
                <a:latin typeface="Times New Roman" panose="02020603050405020304" pitchFamily="18" charset="0"/>
                <a:cs typeface="Times New Roman" panose="02020603050405020304" pitchFamily="18" charset="0"/>
              </a:rPr>
              <a:t>expertise</a:t>
            </a:r>
            <a:endParaRPr lang="en-GB"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196752"/>
            <a:ext cx="7886700" cy="5328592"/>
          </a:xfrm>
        </p:spPr>
        <p:txBody>
          <a:bodyPr/>
          <a:lstStyle/>
          <a:p>
            <a:pPr algn="just"/>
            <a:r>
              <a:rPr lang="en-GB" dirty="0">
                <a:latin typeface="Times New Roman" panose="02020603050405020304" pitchFamily="18" charset="0"/>
                <a:cs typeface="Times New Roman" panose="02020603050405020304" pitchFamily="18" charset="0"/>
              </a:rPr>
              <a:t>W</a:t>
            </a:r>
            <a:r>
              <a:rPr lang="en-GB" dirty="0" smtClean="0">
                <a:latin typeface="Times New Roman" panose="02020603050405020304" pitchFamily="18" charset="0"/>
                <a:cs typeface="Times New Roman" panose="02020603050405020304" pitchFamily="18" charset="0"/>
              </a:rPr>
              <a:t>e </a:t>
            </a:r>
            <a:r>
              <a:rPr lang="en-GB" dirty="0">
                <a:latin typeface="Times New Roman" panose="02020603050405020304" pitchFamily="18" charset="0"/>
                <a:cs typeface="Times New Roman" panose="02020603050405020304" pitchFamily="18" charset="0"/>
              </a:rPr>
              <a:t>classify our female-headed households into two groups, namely households with financial expertise and households without financial expertise</a:t>
            </a:r>
            <a:r>
              <a:rPr lang="en-GB" dirty="0" smtClean="0">
                <a:latin typeface="Times New Roman" panose="02020603050405020304" pitchFamily="18" charset="0"/>
                <a:cs typeface="Times New Roman" panose="02020603050405020304" pitchFamily="18" charset="0"/>
              </a:rPr>
              <a:t>.</a:t>
            </a:r>
          </a:p>
          <a:p>
            <a:pPr algn="just"/>
            <a:endParaRPr lang="en-GB" dirty="0" smtClean="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Following </a:t>
            </a:r>
            <a:r>
              <a:rPr lang="en-GB" dirty="0" err="1">
                <a:latin typeface="Times New Roman" panose="02020603050405020304" pitchFamily="18" charset="0"/>
                <a:cs typeface="Times New Roman" panose="02020603050405020304" pitchFamily="18" charset="0"/>
              </a:rPr>
              <a:t>Frijns</a:t>
            </a:r>
            <a:r>
              <a:rPr lang="en-GB" dirty="0">
                <a:latin typeface="Times New Roman" panose="02020603050405020304" pitchFamily="18" charset="0"/>
                <a:cs typeface="Times New Roman" panose="02020603050405020304" pitchFamily="18" charset="0"/>
              </a:rPr>
              <a:t> et al., (2014) and Lusardi and </a:t>
            </a:r>
            <a:r>
              <a:rPr lang="en-GB" dirty="0" err="1">
                <a:latin typeface="Times New Roman" panose="02020603050405020304" pitchFamily="18" charset="0"/>
                <a:cs typeface="Times New Roman" panose="02020603050405020304" pitchFamily="18" charset="0"/>
              </a:rPr>
              <a:t>Tufano</a:t>
            </a:r>
            <a:r>
              <a:rPr lang="en-GB" dirty="0">
                <a:latin typeface="Times New Roman" panose="02020603050405020304" pitchFamily="18" charset="0"/>
                <a:cs typeface="Times New Roman" panose="02020603050405020304" pitchFamily="18" charset="0"/>
              </a:rPr>
              <a:t> (2015), we define financial experience based on individuals’ reported experiences with traditional saving, investing and payment activities for each household</a:t>
            </a:r>
            <a:r>
              <a:rPr lang="en-GB" dirty="0" smtClean="0">
                <a:latin typeface="Times New Roman" panose="02020603050405020304" pitchFamily="18" charset="0"/>
                <a:cs typeface="Times New Roman" panose="02020603050405020304" pitchFamily="18" charset="0"/>
              </a:rPr>
              <a:t>.</a:t>
            </a:r>
          </a:p>
          <a:p>
            <a:pPr algn="just"/>
            <a:endParaRPr lang="en-GB"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W</a:t>
            </a:r>
            <a:r>
              <a:rPr lang="en-GB" dirty="0" smtClean="0">
                <a:latin typeface="Times New Roman" panose="02020603050405020304" pitchFamily="18" charset="0"/>
                <a:cs typeface="Times New Roman" panose="02020603050405020304" pitchFamily="18" charset="0"/>
              </a:rPr>
              <a:t>e </a:t>
            </a:r>
            <a:r>
              <a:rPr lang="en-GB" dirty="0">
                <a:latin typeface="Times New Roman" panose="02020603050405020304" pitchFamily="18" charset="0"/>
                <a:cs typeface="Times New Roman" panose="02020603050405020304" pitchFamily="18" charset="0"/>
              </a:rPr>
              <a:t>construct a dummy variable for ‘</a:t>
            </a:r>
            <a:r>
              <a:rPr lang="en-GB" i="1" dirty="0">
                <a:latin typeface="Times New Roman" panose="02020603050405020304" pitchFamily="18" charset="0"/>
                <a:cs typeface="Times New Roman" panose="02020603050405020304" pitchFamily="18" charset="0"/>
              </a:rPr>
              <a:t>financial expertise’</a:t>
            </a:r>
            <a:r>
              <a:rPr lang="en-GB" dirty="0">
                <a:latin typeface="Times New Roman" panose="02020603050405020304" pitchFamily="18" charset="0"/>
                <a:cs typeface="Times New Roman" panose="02020603050405020304" pitchFamily="18" charset="0"/>
              </a:rPr>
              <a:t> which takes value of one if individuals in a household has either bought securities in mutual funds, individual stocks and bonds, invested in fixed deposits and gold, or opened a bank savings or current account in the past five years without suffering any large amount of losses, and zero otherwise.</a:t>
            </a:r>
          </a:p>
        </p:txBody>
      </p:sp>
    </p:spTree>
    <p:extLst>
      <p:ext uri="{BB962C8B-B14F-4D97-AF65-F5344CB8AC3E}">
        <p14:creationId xmlns:p14="http://schemas.microsoft.com/office/powerpoint/2010/main" val="2782184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latin typeface="Times New Roman" panose="02020603050405020304" pitchFamily="18" charset="0"/>
                <a:cs typeface="Times New Roman" panose="02020603050405020304" pitchFamily="18" charset="0"/>
              </a:rPr>
              <a:t>Summary statistics</a:t>
            </a:r>
          </a:p>
        </p:txBody>
      </p:sp>
      <p:sp>
        <p:nvSpPr>
          <p:cNvPr id="3" name="Content Placeholder 2"/>
          <p:cNvSpPr>
            <a:spLocks noGrp="1"/>
          </p:cNvSpPr>
          <p:nvPr>
            <p:ph idx="1"/>
          </p:nvPr>
        </p:nvSpPr>
        <p:spPr/>
        <p:txBody>
          <a:bodyPr>
            <a:normAutofit/>
          </a:bodyPr>
          <a:lstStyle/>
          <a:p>
            <a:pPr algn="just"/>
            <a:endParaRPr lang="en-GB"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Households with financial expertise are more likely to higher financial returns, better information networks, higher access to credit, better financial and education levels as compared to households without financial expertise.</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Urban households have higher financial income but lower agricultural income, higher financial expertise and media networks followed by better financial and education levels as compared to rural households.</a:t>
            </a:r>
          </a:p>
        </p:txBody>
      </p:sp>
    </p:spTree>
    <p:extLst>
      <p:ext uri="{BB962C8B-B14F-4D97-AF65-F5344CB8AC3E}">
        <p14:creationId xmlns:p14="http://schemas.microsoft.com/office/powerpoint/2010/main" val="12584512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 y="44624"/>
            <a:ext cx="8229600" cy="360040"/>
          </a:xfrm>
        </p:spPr>
        <p:txBody>
          <a:bodyPr>
            <a:normAutofit fontScale="90000"/>
          </a:bodyPr>
          <a:lstStyle/>
          <a:p>
            <a:pPr algn="ctr"/>
            <a:r>
              <a:rPr lang="en-GB" sz="2800" b="1" u="sng" dirty="0">
                <a:latin typeface="Times New Roman" panose="02020603050405020304" pitchFamily="18" charset="0"/>
                <a:cs typeface="Times New Roman" panose="02020603050405020304" pitchFamily="18" charset="0"/>
              </a:rPr>
              <a:t>Summary statistics</a:t>
            </a:r>
            <a:endParaRPr lang="en-GB" sz="2800" b="1" u="sng" dirty="0"/>
          </a:p>
        </p:txBody>
      </p:sp>
      <p:pic>
        <p:nvPicPr>
          <p:cNvPr id="8" name="Content Placeholder 7"/>
          <p:cNvPicPr>
            <a:picLocks noGrp="1" noChangeAspect="1"/>
          </p:cNvPicPr>
          <p:nvPr>
            <p:ph idx="1"/>
          </p:nvPr>
        </p:nvPicPr>
        <p:blipFill>
          <a:blip r:embed="rId2"/>
          <a:stretch>
            <a:fillRect/>
          </a:stretch>
        </p:blipFill>
        <p:spPr>
          <a:xfrm>
            <a:off x="897317" y="476672"/>
            <a:ext cx="6915043" cy="6218253"/>
          </a:xfrm>
          <a:prstGeom prst="rect">
            <a:avLst/>
          </a:prstGeom>
        </p:spPr>
      </p:pic>
    </p:spTree>
    <p:extLst>
      <p:ext uri="{BB962C8B-B14F-4D97-AF65-F5344CB8AC3E}">
        <p14:creationId xmlns:p14="http://schemas.microsoft.com/office/powerpoint/2010/main" val="27395313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784976" cy="759618"/>
          </a:xfrm>
        </p:spPr>
        <p:txBody>
          <a:bodyPr>
            <a:normAutofit fontScale="90000"/>
          </a:bodyPr>
          <a:lstStyle/>
          <a:p>
            <a:pPr algn="ctr"/>
            <a:r>
              <a:rPr lang="en-GB" sz="3200" b="1" u="sng" dirty="0">
                <a:latin typeface="Times New Roman" panose="02020603050405020304" pitchFamily="18" charset="0"/>
                <a:cs typeface="Times New Roman" panose="02020603050405020304" pitchFamily="18" charset="0"/>
              </a:rPr>
              <a:t>Results- </a:t>
            </a:r>
            <a:r>
              <a:rPr lang="en-GB" sz="3200" b="1" u="sng" dirty="0" smtClean="0">
                <a:latin typeface="Times New Roman" panose="02020603050405020304" pitchFamily="18" charset="0"/>
                <a:cs typeface="Times New Roman" panose="02020603050405020304" pitchFamily="18" charset="0"/>
              </a:rPr>
              <a:t>Information </a:t>
            </a:r>
            <a:r>
              <a:rPr lang="en-GB" sz="3200" b="1" u="sng" dirty="0">
                <a:latin typeface="Times New Roman" panose="02020603050405020304" pitchFamily="18" charset="0"/>
                <a:cs typeface="Times New Roman" panose="02020603050405020304" pitchFamily="18" charset="0"/>
              </a:rPr>
              <a:t>networks, financial expertise and financial behaviour</a:t>
            </a:r>
            <a:endParaRPr lang="en-GB" sz="3200" b="1" dirty="0"/>
          </a:p>
        </p:txBody>
      </p:sp>
      <p:sp>
        <p:nvSpPr>
          <p:cNvPr id="3" name="Content Placeholder 2"/>
          <p:cNvSpPr>
            <a:spLocks noGrp="1"/>
          </p:cNvSpPr>
          <p:nvPr>
            <p:ph idx="1"/>
          </p:nvPr>
        </p:nvSpPr>
        <p:spPr>
          <a:xfrm>
            <a:off x="628650" y="1052736"/>
            <a:ext cx="7886700" cy="5616623"/>
          </a:xfrm>
        </p:spPr>
        <p:txBody>
          <a:bodyPr>
            <a:normAutofit/>
          </a:bodyPr>
          <a:lstStyle/>
          <a:p>
            <a:pPr algn="just"/>
            <a:endParaRPr lang="en-GB" sz="2200" dirty="0" smtClean="0">
              <a:latin typeface="Times New Roman" panose="02020603050405020304" pitchFamily="18" charset="0"/>
              <a:cs typeface="Times New Roman" panose="02020603050405020304" pitchFamily="18" charset="0"/>
            </a:endParaRPr>
          </a:p>
          <a:p>
            <a:pPr algn="just"/>
            <a:endParaRPr lang="en-GB" sz="22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results show a positive and significant of </a:t>
            </a:r>
            <a:r>
              <a:rPr lang="en-GB" sz="2400" dirty="0" smtClean="0">
                <a:latin typeface="Times New Roman" panose="02020603050405020304" pitchFamily="18" charset="0"/>
                <a:cs typeface="Times New Roman" panose="02020603050405020304" pitchFamily="18" charset="0"/>
              </a:rPr>
              <a:t>both </a:t>
            </a:r>
            <a:r>
              <a:rPr lang="en-GB" sz="2400" i="1" dirty="0">
                <a:latin typeface="Times New Roman" panose="02020603050405020304" pitchFamily="18" charset="0"/>
                <a:cs typeface="Times New Roman" panose="02020603050405020304" pitchFamily="18" charset="0"/>
              </a:rPr>
              <a:t>social</a:t>
            </a:r>
            <a:r>
              <a:rPr lang="en-GB" sz="2400" dirty="0">
                <a:latin typeface="Times New Roman" panose="02020603050405020304" pitchFamily="18" charset="0"/>
                <a:cs typeface="Times New Roman" panose="02020603050405020304" pitchFamily="18" charset="0"/>
              </a:rPr>
              <a:t> and </a:t>
            </a:r>
            <a:r>
              <a:rPr lang="en-GB" sz="2400" i="1" dirty="0">
                <a:latin typeface="Times New Roman" panose="02020603050405020304" pitchFamily="18" charset="0"/>
                <a:cs typeface="Times New Roman" panose="02020603050405020304" pitchFamily="18" charset="0"/>
              </a:rPr>
              <a:t>media networks</a:t>
            </a:r>
            <a:r>
              <a:rPr lang="en-GB" sz="2400" dirty="0">
                <a:latin typeface="Times New Roman" panose="02020603050405020304" pitchFamily="18" charset="0"/>
                <a:cs typeface="Times New Roman" panose="02020603050405020304" pitchFamily="18" charset="0"/>
              </a:rPr>
              <a:t> on net financial income </a:t>
            </a:r>
            <a:r>
              <a:rPr lang="en-GB" sz="2400" dirty="0" smtClean="0">
                <a:latin typeface="Times New Roman" panose="02020603050405020304" pitchFamily="18" charset="0"/>
                <a:cs typeface="Times New Roman" panose="02020603050405020304" pitchFamily="18" charset="0"/>
              </a:rPr>
              <a:t>and agricultural </a:t>
            </a:r>
            <a:r>
              <a:rPr lang="en-GB" sz="2400" dirty="0">
                <a:latin typeface="Times New Roman" panose="02020603050405020304" pitchFamily="18" charset="0"/>
                <a:cs typeface="Times New Roman" panose="02020603050405020304" pitchFamily="18" charset="0"/>
              </a:rPr>
              <a:t>income</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Taking into account the role of financial </a:t>
            </a:r>
            <a:r>
              <a:rPr lang="en-GB" sz="2400" dirty="0" smtClean="0">
                <a:latin typeface="Times New Roman" panose="02020603050405020304" pitchFamily="18" charset="0"/>
                <a:cs typeface="Times New Roman" panose="02020603050405020304" pitchFamily="18" charset="0"/>
              </a:rPr>
              <a:t>expertise, </a:t>
            </a:r>
            <a:r>
              <a:rPr lang="en-GB" sz="2400" dirty="0">
                <a:latin typeface="Times New Roman" panose="02020603050405020304" pitchFamily="18" charset="0"/>
                <a:cs typeface="Times New Roman" panose="02020603050405020304" pitchFamily="18" charset="0"/>
              </a:rPr>
              <a:t>we find the positive and significant impact of information networks on financial </a:t>
            </a:r>
            <a:r>
              <a:rPr lang="en-GB" sz="2400" dirty="0" smtClean="0">
                <a:latin typeface="Times New Roman" panose="02020603050405020304" pitchFamily="18" charset="0"/>
                <a:cs typeface="Times New Roman" panose="02020603050405020304" pitchFamily="18" charset="0"/>
              </a:rPr>
              <a:t>returns </a:t>
            </a:r>
            <a:r>
              <a:rPr lang="en-GB" sz="2400" dirty="0">
                <a:latin typeface="Times New Roman" panose="02020603050405020304" pitchFamily="18" charset="0"/>
                <a:cs typeface="Times New Roman" panose="02020603050405020304" pitchFamily="18" charset="0"/>
              </a:rPr>
              <a:t>for the households with financial expertise, while it is insignificant for the households without financial expertise. </a:t>
            </a:r>
            <a:endParaRPr lang="en-GB" sz="2400" dirty="0" smtClean="0">
              <a:latin typeface="Times New Roman" panose="02020603050405020304" pitchFamily="18" charset="0"/>
              <a:cs typeface="Times New Roman" panose="02020603050405020304" pitchFamily="18" charset="0"/>
            </a:endParaRPr>
          </a:p>
          <a:p>
            <a:pPr algn="just"/>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1483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stretch>
            <a:fillRect/>
          </a:stretch>
        </p:blipFill>
        <p:spPr>
          <a:xfrm>
            <a:off x="1043608" y="749476"/>
            <a:ext cx="6768752" cy="6160622"/>
          </a:xfrm>
          <a:prstGeom prst="rect">
            <a:avLst/>
          </a:prstGeom>
        </p:spPr>
      </p:pic>
      <p:sp>
        <p:nvSpPr>
          <p:cNvPr id="7" name="Title 1"/>
          <p:cNvSpPr>
            <a:spLocks noGrp="1"/>
          </p:cNvSpPr>
          <p:nvPr>
            <p:ph type="title"/>
          </p:nvPr>
        </p:nvSpPr>
        <p:spPr>
          <a:xfrm>
            <a:off x="251520" y="-10143"/>
            <a:ext cx="8784976" cy="759618"/>
          </a:xfrm>
        </p:spPr>
        <p:txBody>
          <a:bodyPr>
            <a:noAutofit/>
          </a:bodyPr>
          <a:lstStyle/>
          <a:p>
            <a:pPr algn="ctr"/>
            <a:r>
              <a:rPr lang="en-GB" sz="2600" b="1" u="sng" dirty="0">
                <a:latin typeface="Times New Roman" panose="02020603050405020304" pitchFamily="18" charset="0"/>
                <a:cs typeface="Times New Roman" panose="02020603050405020304" pitchFamily="18" charset="0"/>
              </a:rPr>
              <a:t>Results- </a:t>
            </a:r>
            <a:r>
              <a:rPr lang="en-GB" sz="2600" b="1" u="sng" dirty="0" smtClean="0">
                <a:latin typeface="Times New Roman" panose="02020603050405020304" pitchFamily="18" charset="0"/>
                <a:cs typeface="Times New Roman" panose="02020603050405020304" pitchFamily="18" charset="0"/>
              </a:rPr>
              <a:t>Information </a:t>
            </a:r>
            <a:r>
              <a:rPr lang="en-GB" sz="2600" b="1" u="sng" dirty="0">
                <a:latin typeface="Times New Roman" panose="02020603050405020304" pitchFamily="18" charset="0"/>
                <a:cs typeface="Times New Roman" panose="02020603050405020304" pitchFamily="18" charset="0"/>
              </a:rPr>
              <a:t>networks, financial expertise and financial behaviour</a:t>
            </a:r>
            <a:endParaRPr lang="en-GB" sz="2600" b="1" dirty="0"/>
          </a:p>
        </p:txBody>
      </p:sp>
    </p:spTree>
    <p:extLst>
      <p:ext uri="{BB962C8B-B14F-4D97-AF65-F5344CB8AC3E}">
        <p14:creationId xmlns:p14="http://schemas.microsoft.com/office/powerpoint/2010/main" val="1069430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8335838" cy="831626"/>
          </a:xfrm>
        </p:spPr>
        <p:txBody>
          <a:bodyPr>
            <a:normAutofit fontScale="90000"/>
          </a:bodyPr>
          <a:lstStyle/>
          <a:p>
            <a:pPr algn="ctr"/>
            <a:r>
              <a:rPr lang="en-GB" sz="3200" b="1" u="sng" dirty="0" smtClean="0">
                <a:latin typeface="Times New Roman" panose="02020603050405020304" pitchFamily="18" charset="0"/>
                <a:cs typeface="Times New Roman" panose="02020603050405020304" pitchFamily="18" charset="0"/>
              </a:rPr>
              <a:t>Results- Regional heterogeneity in information networks and </a:t>
            </a:r>
            <a:r>
              <a:rPr lang="en-GB" sz="3200" b="1" u="sng" dirty="0">
                <a:latin typeface="Times New Roman" panose="02020603050405020304" pitchFamily="18" charset="0"/>
                <a:cs typeface="Times New Roman" panose="02020603050405020304" pitchFamily="18" charset="0"/>
              </a:rPr>
              <a:t>financial </a:t>
            </a:r>
            <a:r>
              <a:rPr lang="en-GB" sz="3200" b="1" u="sng" dirty="0" smtClean="0">
                <a:latin typeface="Times New Roman" panose="02020603050405020304" pitchFamily="18" charset="0"/>
                <a:cs typeface="Times New Roman" panose="02020603050405020304" pitchFamily="18" charset="0"/>
              </a:rPr>
              <a:t>expertise</a:t>
            </a:r>
            <a:endParaRPr lang="en-GB" sz="3000" dirty="0"/>
          </a:p>
        </p:txBody>
      </p:sp>
      <p:sp>
        <p:nvSpPr>
          <p:cNvPr id="3" name="Content Placeholder 2"/>
          <p:cNvSpPr>
            <a:spLocks noGrp="1"/>
          </p:cNvSpPr>
          <p:nvPr>
            <p:ph idx="1"/>
          </p:nvPr>
        </p:nvSpPr>
        <p:spPr>
          <a:xfrm>
            <a:off x="628650" y="1556792"/>
            <a:ext cx="7886700" cy="4351338"/>
          </a:xfrm>
        </p:spPr>
        <p:txBody>
          <a:bodyPr>
            <a:noAutofit/>
          </a:bodyPr>
          <a:lstStyle/>
          <a:p>
            <a:pPr algn="just"/>
            <a:r>
              <a:rPr lang="en-GB" sz="2200" dirty="0">
                <a:latin typeface="Times New Roman" panose="02020603050405020304" pitchFamily="18" charset="0"/>
                <a:cs typeface="Times New Roman" panose="02020603050405020304" pitchFamily="18" charset="0"/>
              </a:rPr>
              <a:t>W</a:t>
            </a:r>
            <a:r>
              <a:rPr lang="en-GB" sz="2200" dirty="0" smtClean="0">
                <a:latin typeface="Times New Roman" panose="02020603050405020304" pitchFamily="18" charset="0"/>
                <a:cs typeface="Times New Roman" panose="02020603050405020304" pitchFamily="18" charset="0"/>
              </a:rPr>
              <a:t>e </a:t>
            </a:r>
            <a:r>
              <a:rPr lang="en-GB" sz="2200" dirty="0">
                <a:latin typeface="Times New Roman" panose="02020603050405020304" pitchFamily="18" charset="0"/>
                <a:cs typeface="Times New Roman" panose="02020603050405020304" pitchFamily="18" charset="0"/>
              </a:rPr>
              <a:t>find a positive and significant effect of both ‘</a:t>
            </a:r>
            <a:r>
              <a:rPr lang="en-GB" sz="2200" i="1" dirty="0">
                <a:latin typeface="Times New Roman" panose="02020603050405020304" pitchFamily="18" charset="0"/>
                <a:cs typeface="Times New Roman" panose="02020603050405020304" pitchFamily="18" charset="0"/>
              </a:rPr>
              <a:t>social network*urban’</a:t>
            </a:r>
            <a:r>
              <a:rPr lang="en-GB" sz="2200" dirty="0">
                <a:latin typeface="Times New Roman" panose="02020603050405020304" pitchFamily="18" charset="0"/>
                <a:cs typeface="Times New Roman" panose="02020603050405020304" pitchFamily="18" charset="0"/>
              </a:rPr>
              <a:t> and ‘</a:t>
            </a:r>
            <a:r>
              <a:rPr lang="en-GB" sz="2200" i="1" dirty="0">
                <a:latin typeface="Times New Roman" panose="02020603050405020304" pitchFamily="18" charset="0"/>
                <a:cs typeface="Times New Roman" panose="02020603050405020304" pitchFamily="18" charset="0"/>
              </a:rPr>
              <a:t>media network*urban’ </a:t>
            </a:r>
            <a:r>
              <a:rPr lang="en-GB" sz="2200" dirty="0">
                <a:latin typeface="Times New Roman" panose="02020603050405020304" pitchFamily="18" charset="0"/>
                <a:cs typeface="Times New Roman" panose="02020603050405020304" pitchFamily="18" charset="0"/>
              </a:rPr>
              <a:t>on net financial </a:t>
            </a:r>
            <a:r>
              <a:rPr lang="en-GB" sz="2200" dirty="0" smtClean="0">
                <a:latin typeface="Times New Roman" panose="02020603050405020304" pitchFamily="18" charset="0"/>
                <a:cs typeface="Times New Roman" panose="02020603050405020304" pitchFamily="18" charset="0"/>
              </a:rPr>
              <a:t>income, and </a:t>
            </a:r>
            <a:r>
              <a:rPr lang="en-GB" sz="2200" dirty="0">
                <a:latin typeface="Times New Roman" panose="02020603050405020304" pitchFamily="18" charset="0"/>
                <a:cs typeface="Times New Roman" panose="02020603050405020304" pitchFamily="18" charset="0"/>
              </a:rPr>
              <a:t>negative and significant effect </a:t>
            </a:r>
            <a:r>
              <a:rPr lang="en-GB" sz="2200" dirty="0" smtClean="0">
                <a:latin typeface="Times New Roman" panose="02020603050405020304" pitchFamily="18" charset="0"/>
                <a:cs typeface="Times New Roman" panose="02020603050405020304" pitchFamily="18" charset="0"/>
              </a:rPr>
              <a:t>on </a:t>
            </a:r>
            <a:r>
              <a:rPr lang="en-GB" sz="2200" dirty="0">
                <a:latin typeface="Times New Roman" panose="02020603050405020304" pitchFamily="18" charset="0"/>
                <a:cs typeface="Times New Roman" panose="02020603050405020304" pitchFamily="18" charset="0"/>
              </a:rPr>
              <a:t>net agricultural </a:t>
            </a:r>
            <a:r>
              <a:rPr lang="en-GB" sz="2200" dirty="0" smtClean="0">
                <a:latin typeface="Times New Roman" panose="02020603050405020304" pitchFamily="18" charset="0"/>
                <a:cs typeface="Times New Roman" panose="02020603050405020304" pitchFamily="18" charset="0"/>
              </a:rPr>
              <a:t>income.</a:t>
            </a:r>
          </a:p>
          <a:p>
            <a:pPr algn="just"/>
            <a:endParaRPr lang="en-GB" sz="2200" dirty="0">
              <a:latin typeface="Times New Roman" panose="02020603050405020304" pitchFamily="18" charset="0"/>
              <a:cs typeface="Times New Roman" panose="02020603050405020304" pitchFamily="18" charset="0"/>
            </a:endParaRPr>
          </a:p>
          <a:p>
            <a:pPr algn="just"/>
            <a:r>
              <a:rPr lang="en-GB" sz="2200" dirty="0" smtClean="0">
                <a:latin typeface="Times New Roman" panose="02020603050405020304" pitchFamily="18" charset="0"/>
                <a:cs typeface="Times New Roman" panose="02020603050405020304" pitchFamily="18" charset="0"/>
              </a:rPr>
              <a:t>We </a:t>
            </a:r>
            <a:r>
              <a:rPr lang="en-GB" sz="2200" dirty="0">
                <a:latin typeface="Times New Roman" panose="02020603050405020304" pitchFamily="18" charset="0"/>
                <a:cs typeface="Times New Roman" panose="02020603050405020304" pitchFamily="18" charset="0"/>
              </a:rPr>
              <a:t>again find a positive and significant impact of information networks on financial income of the households with financial expertise in urban sectors, while it is insignificant for the households without financial expertise</a:t>
            </a:r>
            <a:r>
              <a:rPr lang="en-GB" sz="2200" dirty="0" smtClean="0">
                <a:latin typeface="Times New Roman" panose="02020603050405020304" pitchFamily="18" charset="0"/>
                <a:cs typeface="Times New Roman" panose="02020603050405020304" pitchFamily="18" charset="0"/>
              </a:rPr>
              <a:t>.</a:t>
            </a:r>
          </a:p>
          <a:p>
            <a:pPr algn="just"/>
            <a:endParaRPr lang="en-GB" sz="2200" dirty="0">
              <a:latin typeface="Times New Roman" panose="02020603050405020304" pitchFamily="18" charset="0"/>
              <a:cs typeface="Times New Roman" panose="02020603050405020304" pitchFamily="18" charset="0"/>
            </a:endParaRPr>
          </a:p>
          <a:p>
            <a:pPr algn="just"/>
            <a:r>
              <a:rPr lang="en-GB" sz="2200" dirty="0" smtClean="0">
                <a:latin typeface="Times New Roman" panose="02020603050405020304" pitchFamily="18" charset="0"/>
                <a:cs typeface="Times New Roman" panose="02020603050405020304" pitchFamily="18" charset="0"/>
              </a:rPr>
              <a:t>While, </a:t>
            </a:r>
            <a:r>
              <a:rPr lang="en-GB" sz="2200" dirty="0">
                <a:latin typeface="Times New Roman" panose="02020603050405020304" pitchFamily="18" charset="0"/>
                <a:cs typeface="Times New Roman" panose="02020603050405020304" pitchFamily="18" charset="0"/>
              </a:rPr>
              <a:t>find a negative and significant impact of information networks on agricultural income for the households with financial expertise in urban sectors, while it is insignificant for the households without financial expertise</a:t>
            </a:r>
            <a:r>
              <a:rPr lang="en-GB" sz="2200" dirty="0" smtClean="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459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a:stretch>
            <a:fillRect/>
          </a:stretch>
        </p:blipFill>
        <p:spPr>
          <a:xfrm>
            <a:off x="1259632" y="706268"/>
            <a:ext cx="6264696" cy="6231898"/>
          </a:xfrm>
          <a:prstGeom prst="rect">
            <a:avLst/>
          </a:prstGeom>
        </p:spPr>
      </p:pic>
      <p:sp>
        <p:nvSpPr>
          <p:cNvPr id="7" name="Title 1"/>
          <p:cNvSpPr>
            <a:spLocks noGrp="1"/>
          </p:cNvSpPr>
          <p:nvPr>
            <p:ph type="title"/>
          </p:nvPr>
        </p:nvSpPr>
        <p:spPr>
          <a:xfrm>
            <a:off x="539552" y="0"/>
            <a:ext cx="8335838" cy="831626"/>
          </a:xfrm>
        </p:spPr>
        <p:txBody>
          <a:bodyPr>
            <a:normAutofit/>
          </a:bodyPr>
          <a:lstStyle/>
          <a:p>
            <a:pPr algn="ctr"/>
            <a:r>
              <a:rPr lang="en-GB" sz="2400" b="1" u="sng" dirty="0" smtClean="0">
                <a:latin typeface="Times New Roman" panose="02020603050405020304" pitchFamily="18" charset="0"/>
                <a:cs typeface="Times New Roman" panose="02020603050405020304" pitchFamily="18" charset="0"/>
              </a:rPr>
              <a:t>Results- Regional heterogeneity in information networks and </a:t>
            </a:r>
            <a:r>
              <a:rPr lang="en-GB" sz="2400" b="1" u="sng" dirty="0">
                <a:latin typeface="Times New Roman" panose="02020603050405020304" pitchFamily="18" charset="0"/>
                <a:cs typeface="Times New Roman" panose="02020603050405020304" pitchFamily="18" charset="0"/>
              </a:rPr>
              <a:t>financial </a:t>
            </a:r>
            <a:r>
              <a:rPr lang="en-GB" sz="2400" b="1" u="sng" dirty="0" smtClean="0">
                <a:latin typeface="Times New Roman" panose="02020603050405020304" pitchFamily="18" charset="0"/>
                <a:cs typeface="Times New Roman" panose="02020603050405020304" pitchFamily="18" charset="0"/>
              </a:rPr>
              <a:t>expertise</a:t>
            </a:r>
            <a:endParaRPr lang="en-GB" sz="2400" dirty="0"/>
          </a:p>
        </p:txBody>
      </p:sp>
    </p:spTree>
    <p:extLst>
      <p:ext uri="{BB962C8B-B14F-4D97-AF65-F5344CB8AC3E}">
        <p14:creationId xmlns:p14="http://schemas.microsoft.com/office/powerpoint/2010/main" val="1023489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59618"/>
          </a:xfrm>
        </p:spPr>
        <p:txBody>
          <a:bodyPr>
            <a:normAutofit/>
          </a:bodyPr>
          <a:lstStyle/>
          <a:p>
            <a:pPr algn="ctr"/>
            <a:r>
              <a:rPr lang="en-GB" b="1" u="sng" dirty="0" smtClean="0">
                <a:latin typeface="Times New Roman" panose="02020603050405020304" pitchFamily="18" charset="0"/>
                <a:cs typeface="Times New Roman" panose="02020603050405020304" pitchFamily="18" charset="0"/>
              </a:rPr>
              <a:t>Robustness tests</a:t>
            </a:r>
            <a:endParaRPr lang="en-GB" b="1" dirty="0"/>
          </a:p>
        </p:txBody>
      </p:sp>
      <p:sp>
        <p:nvSpPr>
          <p:cNvPr id="3" name="Content Placeholder 2"/>
          <p:cNvSpPr>
            <a:spLocks noGrp="1"/>
          </p:cNvSpPr>
          <p:nvPr>
            <p:ph idx="1"/>
          </p:nvPr>
        </p:nvSpPr>
        <p:spPr>
          <a:xfrm>
            <a:off x="457200" y="1268760"/>
            <a:ext cx="8229600" cy="5184576"/>
          </a:xfrm>
        </p:spPr>
        <p:txBody>
          <a:bodyPr>
            <a:normAutofit/>
          </a:bodyPr>
          <a:lstStyle/>
          <a:p>
            <a:pPr algn="just"/>
            <a:endParaRPr lang="en-GB" sz="2400" dirty="0" smtClean="0">
              <a:latin typeface="Times New Roman" panose="02020603050405020304" pitchFamily="18" charset="0"/>
              <a:cs typeface="Times New Roman" panose="02020603050405020304" pitchFamily="18" charset="0"/>
            </a:endParaRPr>
          </a:p>
          <a:p>
            <a:pPr algn="just"/>
            <a:r>
              <a:rPr lang="en-GB" sz="2400" i="1" u="sng" dirty="0" smtClean="0">
                <a:latin typeface="Times New Roman" panose="02020603050405020304" pitchFamily="18" charset="0"/>
                <a:cs typeface="Times New Roman" panose="02020603050405020304" pitchFamily="18" charset="0"/>
              </a:rPr>
              <a:t>Instrumental </a:t>
            </a:r>
            <a:r>
              <a:rPr lang="en-GB" sz="2400" i="1" u="sng" dirty="0">
                <a:latin typeface="Times New Roman" panose="02020603050405020304" pitchFamily="18" charset="0"/>
                <a:cs typeface="Times New Roman" panose="02020603050405020304" pitchFamily="18" charset="0"/>
              </a:rPr>
              <a:t>variable </a:t>
            </a:r>
            <a:r>
              <a:rPr lang="en-GB" sz="2400" i="1" u="sng" dirty="0" smtClean="0">
                <a:latin typeface="Times New Roman" panose="02020603050405020304" pitchFamily="18" charset="0"/>
                <a:cs typeface="Times New Roman" panose="02020603050405020304" pitchFamily="18" charset="0"/>
              </a:rPr>
              <a:t>method-</a:t>
            </a:r>
            <a:r>
              <a:rPr lang="en-GB" sz="2400" i="1" dirty="0" smtClean="0">
                <a:latin typeface="Times New Roman" panose="02020603050405020304" pitchFamily="18" charset="0"/>
                <a:cs typeface="Times New Roman" panose="02020603050405020304" pitchFamily="18" charset="0"/>
              </a:rPr>
              <a:t> </a:t>
            </a:r>
            <a:r>
              <a:rPr lang="en-GB" sz="2400" dirty="0" err="1" smtClean="0">
                <a:latin typeface="Times New Roman" panose="02020603050405020304" pitchFamily="18" charset="0"/>
                <a:cs typeface="Times New Roman" panose="02020603050405020304" pitchFamily="18" charset="0"/>
              </a:rPr>
              <a:t>Endogeneity</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concerns arising due to unobservable factors and reverse </a:t>
            </a:r>
            <a:r>
              <a:rPr lang="en-GB" sz="2400" dirty="0" smtClean="0">
                <a:latin typeface="Times New Roman" panose="02020603050405020304" pitchFamily="18" charset="0"/>
                <a:cs typeface="Times New Roman" panose="02020603050405020304" pitchFamily="18" charset="0"/>
              </a:rPr>
              <a:t>causality are corrected using </a:t>
            </a:r>
            <a:r>
              <a:rPr lang="en-GB" sz="2400" dirty="0">
                <a:latin typeface="Times New Roman" panose="02020603050405020304" pitchFamily="18" charset="0"/>
                <a:cs typeface="Times New Roman" panose="02020603050405020304" pitchFamily="18" charset="0"/>
              </a:rPr>
              <a:t>the two-staged least squares (2SLS) </a:t>
            </a:r>
            <a:r>
              <a:rPr lang="en-GB" sz="2400" dirty="0" smtClean="0">
                <a:latin typeface="Times New Roman" panose="02020603050405020304" pitchFamily="18" charset="0"/>
                <a:cs typeface="Times New Roman" panose="02020603050405020304" pitchFamily="18" charset="0"/>
              </a:rPr>
              <a:t>method.</a:t>
            </a:r>
          </a:p>
          <a:p>
            <a:pPr algn="just"/>
            <a:endParaRPr lang="en-GB" sz="2400" dirty="0" smtClean="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a:p>
            <a:pPr algn="just"/>
            <a:r>
              <a:rPr lang="en-GB" sz="2400" i="1" u="sng" dirty="0">
                <a:latin typeface="Times New Roman" panose="02020603050405020304" pitchFamily="18" charset="0"/>
                <a:cs typeface="Times New Roman" panose="02020603050405020304" pitchFamily="18" charset="0"/>
              </a:rPr>
              <a:t>Alternative mediation test for financial </a:t>
            </a:r>
            <a:r>
              <a:rPr lang="en-GB" sz="2400" i="1" u="sng" dirty="0" smtClean="0">
                <a:latin typeface="Times New Roman" panose="02020603050405020304" pitchFamily="18" charset="0"/>
                <a:cs typeface="Times New Roman" panose="02020603050405020304" pitchFamily="18" charset="0"/>
              </a:rPr>
              <a:t>expertise-</a:t>
            </a:r>
            <a:r>
              <a:rPr lang="en-GB" sz="2400" dirty="0" smtClean="0">
                <a:latin typeface="Times New Roman" panose="02020603050405020304" pitchFamily="18" charset="0"/>
                <a:cs typeface="Times New Roman" panose="02020603050405020304" pitchFamily="18" charset="0"/>
              </a:rPr>
              <a:t> We </a:t>
            </a:r>
            <a:r>
              <a:rPr lang="en-GB" sz="2400" dirty="0">
                <a:latin typeface="Times New Roman" panose="02020603050405020304" pitchFamily="18" charset="0"/>
                <a:cs typeface="Times New Roman" panose="02020603050405020304" pitchFamily="18" charset="0"/>
              </a:rPr>
              <a:t>analyse the mediation effect of financial expertise using Baron and Kenny's (1986) mediation </a:t>
            </a:r>
            <a:r>
              <a:rPr lang="en-GB" sz="2400" dirty="0" smtClean="0">
                <a:latin typeface="Times New Roman" panose="02020603050405020304" pitchFamily="18" charset="0"/>
                <a:cs typeface="Times New Roman" panose="02020603050405020304" pitchFamily="18" charset="0"/>
              </a:rPr>
              <a:t>test which is </a:t>
            </a:r>
            <a:r>
              <a:rPr lang="en-GB" sz="2400" dirty="0">
                <a:latin typeface="Times New Roman" panose="02020603050405020304" pitchFamily="18" charset="0"/>
                <a:cs typeface="Times New Roman" panose="02020603050405020304" pitchFamily="18" charset="0"/>
              </a:rPr>
              <a:t>the most widely-used method for testing mediation </a:t>
            </a:r>
            <a:r>
              <a:rPr lang="en-GB" sz="2400" dirty="0" smtClean="0">
                <a:latin typeface="Times New Roman" panose="02020603050405020304" pitchFamily="18" charset="0"/>
                <a:cs typeface="Times New Roman" panose="02020603050405020304" pitchFamily="18" charset="0"/>
              </a:rPr>
              <a:t>hypotheses.</a:t>
            </a:r>
          </a:p>
          <a:p>
            <a:pPr algn="just"/>
            <a:endParaRPr lang="en-GB" sz="2400" dirty="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416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6632"/>
            <a:ext cx="7886700" cy="759618"/>
          </a:xfrm>
        </p:spPr>
        <p:txBody>
          <a:bodyPr/>
          <a:lstStyle/>
          <a:p>
            <a:pPr algn="ctr"/>
            <a:r>
              <a:rPr lang="en-GB" b="1" u="sng"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457200" y="876250"/>
            <a:ext cx="8229600" cy="5793110"/>
          </a:xfrm>
        </p:spPr>
        <p:txBody>
          <a:bodyPr>
            <a:noAutofit/>
          </a:bodyPr>
          <a:lstStyle/>
          <a:p>
            <a:pPr algn="just"/>
            <a:r>
              <a:rPr lang="en-GB" sz="2200" dirty="0">
                <a:latin typeface="Times New Roman" panose="02020603050405020304" pitchFamily="18" charset="0"/>
                <a:cs typeface="Times New Roman" panose="02020603050405020304" pitchFamily="18" charset="0"/>
              </a:rPr>
              <a:t>The results </a:t>
            </a:r>
            <a:r>
              <a:rPr lang="en-GB" sz="2200" dirty="0" smtClean="0">
                <a:latin typeface="Times New Roman" panose="02020603050405020304" pitchFamily="18" charset="0"/>
                <a:cs typeface="Times New Roman" panose="02020603050405020304" pitchFamily="18" charset="0"/>
              </a:rPr>
              <a:t>confirm a positive </a:t>
            </a:r>
            <a:r>
              <a:rPr lang="en-GB" sz="2200" dirty="0">
                <a:latin typeface="Times New Roman" panose="02020603050405020304" pitchFamily="18" charset="0"/>
                <a:cs typeface="Times New Roman" panose="02020603050405020304" pitchFamily="18" charset="0"/>
              </a:rPr>
              <a:t>effect of information networks on households’ net income from financial and agricultural investments in both urban and rural sectors</a:t>
            </a:r>
            <a:r>
              <a:rPr lang="en-GB" sz="2200" dirty="0" smtClean="0">
                <a:latin typeface="Times New Roman" panose="02020603050405020304" pitchFamily="18" charset="0"/>
                <a:cs typeface="Times New Roman" panose="02020603050405020304" pitchFamily="18" charset="0"/>
              </a:rPr>
              <a:t>.</a:t>
            </a:r>
          </a:p>
          <a:p>
            <a:pPr algn="just"/>
            <a:endParaRPr lang="en-GB"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W</a:t>
            </a:r>
            <a:r>
              <a:rPr lang="en-GB" sz="2200" dirty="0" smtClean="0">
                <a:latin typeface="Times New Roman" panose="02020603050405020304" pitchFamily="18" charset="0"/>
                <a:cs typeface="Times New Roman" panose="02020603050405020304" pitchFamily="18" charset="0"/>
              </a:rPr>
              <a:t>e </a:t>
            </a:r>
            <a:r>
              <a:rPr lang="en-GB" sz="2200" dirty="0">
                <a:latin typeface="Times New Roman" panose="02020603050405020304" pitchFamily="18" charset="0"/>
                <a:cs typeface="Times New Roman" panose="02020603050405020304" pitchFamily="18" charset="0"/>
              </a:rPr>
              <a:t>find that the positive relationship between information networks and financial behaviour is only significant for the female-headed households with financial </a:t>
            </a:r>
            <a:r>
              <a:rPr lang="en-GB" sz="2200" dirty="0" smtClean="0">
                <a:latin typeface="Times New Roman" panose="02020603050405020304" pitchFamily="18" charset="0"/>
                <a:cs typeface="Times New Roman" panose="02020603050405020304" pitchFamily="18" charset="0"/>
              </a:rPr>
              <a:t>expertise, confirming the </a:t>
            </a:r>
            <a:r>
              <a:rPr lang="en-GB" sz="2200" dirty="0" smtClean="0">
                <a:latin typeface="Times New Roman" panose="02020603050405020304" pitchFamily="18" charset="0"/>
                <a:cs typeface="Times New Roman" panose="02020603050405020304" pitchFamily="18" charset="0"/>
              </a:rPr>
              <a:t>mediating </a:t>
            </a:r>
            <a:r>
              <a:rPr lang="en-GB" sz="2200" dirty="0" smtClean="0">
                <a:latin typeface="Times New Roman" panose="02020603050405020304" pitchFamily="18" charset="0"/>
                <a:cs typeface="Times New Roman" panose="02020603050405020304" pitchFamily="18" charset="0"/>
              </a:rPr>
              <a:t>role of financial expertise.</a:t>
            </a:r>
          </a:p>
          <a:p>
            <a:pPr algn="just"/>
            <a:endParaRPr lang="en-GB" sz="2200" dirty="0" smtClean="0">
              <a:latin typeface="Times New Roman" panose="02020603050405020304" pitchFamily="18" charset="0"/>
              <a:cs typeface="Times New Roman" panose="02020603050405020304" pitchFamily="18" charset="0"/>
            </a:endParaRPr>
          </a:p>
          <a:p>
            <a:pPr algn="just"/>
            <a:r>
              <a:rPr lang="en-GB" sz="2200" dirty="0" smtClean="0">
                <a:latin typeface="Times New Roman" panose="02020603050405020304" pitchFamily="18" charset="0"/>
                <a:cs typeface="Times New Roman" panose="02020603050405020304" pitchFamily="18" charset="0"/>
              </a:rPr>
              <a:t>Thus, </a:t>
            </a:r>
            <a:r>
              <a:rPr lang="en-GB" sz="2200" i="1" dirty="0" smtClean="0">
                <a:latin typeface="Times New Roman" panose="02020603050405020304" pitchFamily="18" charset="0"/>
                <a:cs typeface="Times New Roman" panose="02020603050405020304" pitchFamily="18" charset="0"/>
              </a:rPr>
              <a:t>media </a:t>
            </a:r>
            <a:r>
              <a:rPr lang="en-GB" sz="2200" dirty="0">
                <a:latin typeface="Times New Roman" panose="02020603050405020304" pitchFamily="18" charset="0"/>
                <a:cs typeface="Times New Roman" panose="02020603050405020304" pitchFamily="18" charset="0"/>
              </a:rPr>
              <a:t>and</a:t>
            </a:r>
            <a:r>
              <a:rPr lang="en-GB" sz="2200" i="1" dirty="0">
                <a:latin typeface="Times New Roman" panose="02020603050405020304" pitchFamily="18" charset="0"/>
                <a:cs typeface="Times New Roman" panose="02020603050405020304" pitchFamily="18" charset="0"/>
              </a:rPr>
              <a:t> social networks</a:t>
            </a:r>
            <a:r>
              <a:rPr lang="en-GB" sz="2200" dirty="0">
                <a:latin typeface="Times New Roman" panose="02020603050405020304" pitchFamily="18" charset="0"/>
                <a:cs typeface="Times New Roman" panose="02020603050405020304" pitchFamily="18" charset="0"/>
              </a:rPr>
              <a:t> indeed has the power to capture the attention of masses unlike any other medium, and thereby provide policy makers with an effective tool to deliver carefully designed educational messages on social, financial and health </a:t>
            </a:r>
            <a:r>
              <a:rPr lang="en-GB" sz="2200" dirty="0" smtClean="0">
                <a:latin typeface="Times New Roman" panose="02020603050405020304" pitchFamily="18" charset="0"/>
                <a:cs typeface="Times New Roman" panose="02020603050405020304" pitchFamily="18" charset="0"/>
              </a:rPr>
              <a:t>issues.</a:t>
            </a:r>
          </a:p>
          <a:p>
            <a:pPr algn="just"/>
            <a:endParaRPr lang="en-GB" sz="2200" dirty="0" smtClean="0">
              <a:latin typeface="Times New Roman" panose="02020603050405020304" pitchFamily="18" charset="0"/>
              <a:cs typeface="Times New Roman" panose="02020603050405020304" pitchFamily="18" charset="0"/>
            </a:endParaRPr>
          </a:p>
          <a:p>
            <a:pPr algn="just"/>
            <a:r>
              <a:rPr lang="en-GB" sz="2200" dirty="0" smtClean="0">
                <a:latin typeface="Times New Roman" panose="02020603050405020304" pitchFamily="18" charset="0"/>
                <a:cs typeface="Times New Roman" panose="02020603050405020304" pitchFamily="18" charset="0"/>
              </a:rPr>
              <a:t>These </a:t>
            </a:r>
            <a:r>
              <a:rPr lang="en-GB" sz="2200" dirty="0">
                <a:latin typeface="Times New Roman" panose="02020603050405020304" pitchFamily="18" charset="0"/>
                <a:cs typeface="Times New Roman" panose="02020603050405020304" pitchFamily="18" charset="0"/>
              </a:rPr>
              <a:t>networks particularly have the potential to empower women both individually and collectively, which may lead to better awareness and financial well-being</a:t>
            </a:r>
            <a:r>
              <a:rPr lang="en-GB" sz="2200" dirty="0" smtClean="0">
                <a:latin typeface="Times New Roman" panose="02020603050405020304" pitchFamily="18" charset="0"/>
                <a:cs typeface="Times New Roman" panose="02020603050405020304" pitchFamily="18" charset="0"/>
              </a:rPr>
              <a:t>.</a:t>
            </a:r>
            <a:endParaRPr lang="en-GB" sz="2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25448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1"/>
            <a:ext cx="7886700" cy="1008112"/>
          </a:xfrm>
        </p:spPr>
        <p:txBody>
          <a:bodyPr/>
          <a:lstStyle/>
          <a:p>
            <a:pPr algn="ctr"/>
            <a:r>
              <a:rPr lang="en-GB" b="1" u="sng" dirty="0" smtClean="0">
                <a:latin typeface="Times New Roman" panose="02020603050405020304" pitchFamily="18" charset="0"/>
                <a:cs typeface="Times New Roman" panose="02020603050405020304" pitchFamily="18" charset="0"/>
              </a:rPr>
              <a:t>Media and Social Networks</a:t>
            </a:r>
            <a:endParaRPr lang="en-GB"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68760"/>
            <a:ext cx="8229600" cy="4896544"/>
          </a:xfrm>
        </p:spPr>
        <p:txBody>
          <a:bodyPr>
            <a:normAutofit/>
          </a:bodyPr>
          <a:lstStyle/>
          <a:p>
            <a:pPr algn="just"/>
            <a:r>
              <a:rPr lang="en-GB" sz="2400" dirty="0">
                <a:latin typeface="Times New Roman" panose="02020603050405020304" pitchFamily="18" charset="0"/>
                <a:cs typeface="Times New Roman" panose="02020603050405020304" pitchFamily="18" charset="0"/>
              </a:rPr>
              <a:t>Making informed financial decisions remains a challenge for large parts of the population across the world (Lusardi and Mitchell, 2007; Lusardi et al., 2010).</a:t>
            </a:r>
          </a:p>
          <a:p>
            <a:pPr marL="0" indent="0" algn="just">
              <a:buNone/>
            </a:pPr>
            <a:endParaRPr lang="en-GB"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Evidence suggests that when the target audience is large, harnessing the media and social networks can prove to be an effective tool in raising awareness and changing attitudes (Atkinson and Messy, 2013</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Mass </a:t>
            </a:r>
            <a:r>
              <a:rPr lang="en-GB" sz="2400" dirty="0">
                <a:latin typeface="Times New Roman" panose="02020603050405020304" pitchFamily="18" charset="0"/>
                <a:cs typeface="Times New Roman" panose="02020603050405020304" pitchFamily="18" charset="0"/>
              </a:rPr>
              <a:t>media (Berg and Zia, 2017) and social interactions (</a:t>
            </a:r>
            <a:r>
              <a:rPr lang="en-GB" sz="2400" dirty="0" err="1">
                <a:latin typeface="Times New Roman" panose="02020603050405020304" pitchFamily="18" charset="0"/>
                <a:cs typeface="Times New Roman" panose="02020603050405020304" pitchFamily="18" charset="0"/>
              </a:rPr>
              <a:t>Duflo</a:t>
            </a:r>
            <a:r>
              <a:rPr lang="en-GB" sz="2400" dirty="0">
                <a:latin typeface="Times New Roman" panose="02020603050405020304" pitchFamily="18" charset="0"/>
                <a:cs typeface="Times New Roman" panose="02020603050405020304" pitchFamily="18" charset="0"/>
              </a:rPr>
              <a:t> and </a:t>
            </a:r>
            <a:r>
              <a:rPr lang="en-GB" sz="2400" dirty="0" err="1">
                <a:latin typeface="Times New Roman" panose="02020603050405020304" pitchFamily="18" charset="0"/>
                <a:cs typeface="Times New Roman" panose="02020603050405020304" pitchFamily="18" charset="0"/>
              </a:rPr>
              <a:t>Saez</a:t>
            </a:r>
            <a:r>
              <a:rPr lang="en-GB" sz="2400" dirty="0">
                <a:latin typeface="Times New Roman" panose="02020603050405020304" pitchFamily="18" charset="0"/>
                <a:cs typeface="Times New Roman" panose="02020603050405020304" pitchFamily="18" charset="0"/>
              </a:rPr>
              <a:t>, 2003) offer a powerful platform for communicating educational information and influencing behaviour</a:t>
            </a:r>
            <a:r>
              <a:rPr lang="en-GB"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61939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0648"/>
            <a:ext cx="7886700" cy="648072"/>
          </a:xfrm>
        </p:spPr>
        <p:txBody>
          <a:bodyPr/>
          <a:lstStyle/>
          <a:p>
            <a:pPr algn="ctr"/>
            <a:r>
              <a:rPr lang="en-GB" b="1" u="sng" dirty="0" smtClean="0">
                <a:latin typeface="Times New Roman" panose="02020603050405020304" pitchFamily="18" charset="0"/>
                <a:cs typeface="Times New Roman" panose="02020603050405020304" pitchFamily="18" charset="0"/>
              </a:rPr>
              <a:t>Mediating role of financial expertise</a:t>
            </a:r>
            <a:endParaRPr lang="en-GB"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052736"/>
            <a:ext cx="7886700" cy="5616624"/>
          </a:xfrm>
        </p:spPr>
        <p:txBody>
          <a:bodyPr>
            <a:normAutofit/>
          </a:bodyPr>
          <a:lstStyle/>
          <a:p>
            <a:pPr algn="just"/>
            <a:r>
              <a:rPr lang="en-GB" sz="2400" dirty="0">
                <a:latin typeface="Times New Roman" panose="02020603050405020304" pitchFamily="18" charset="0"/>
                <a:cs typeface="Times New Roman" panose="02020603050405020304" pitchFamily="18" charset="0"/>
              </a:rPr>
              <a:t>Irrespective of the fact that information networks can enhance the quality of decision-making among individuals, </a:t>
            </a:r>
            <a:r>
              <a:rPr lang="en-GB" sz="2400" dirty="0" smtClean="0">
                <a:latin typeface="Times New Roman" panose="02020603050405020304" pitchFamily="18" charset="0"/>
                <a:cs typeface="Times New Roman" panose="02020603050405020304" pitchFamily="18" charset="0"/>
              </a:rPr>
              <a:t>the </a:t>
            </a:r>
            <a:r>
              <a:rPr lang="en-GB" sz="2400" dirty="0">
                <a:latin typeface="Times New Roman" panose="02020603050405020304" pitchFamily="18" charset="0"/>
                <a:cs typeface="Times New Roman" panose="02020603050405020304" pitchFamily="18" charset="0"/>
              </a:rPr>
              <a:t>success of </a:t>
            </a:r>
            <a:r>
              <a:rPr lang="en-GB" sz="2400" dirty="0" smtClean="0">
                <a:latin typeface="Times New Roman" panose="02020603050405020304" pitchFamily="18" charset="0"/>
                <a:cs typeface="Times New Roman" panose="02020603050405020304" pitchFamily="18" charset="0"/>
              </a:rPr>
              <a:t>education </a:t>
            </a:r>
            <a:r>
              <a:rPr lang="en-GB" sz="2400" dirty="0">
                <a:latin typeface="Times New Roman" panose="02020603050405020304" pitchFamily="18" charset="0"/>
                <a:cs typeface="Times New Roman" panose="02020603050405020304" pitchFamily="18" charset="0"/>
              </a:rPr>
              <a:t>programmes may be limited if programmes </a:t>
            </a:r>
            <a:r>
              <a:rPr lang="en-GB" sz="2400" dirty="0" smtClean="0">
                <a:latin typeface="Times New Roman" panose="02020603050405020304" pitchFamily="18" charset="0"/>
                <a:cs typeface="Times New Roman" panose="02020603050405020304" pitchFamily="18" charset="0"/>
              </a:rPr>
              <a:t>fail to provide goal-orientated </a:t>
            </a:r>
            <a:r>
              <a:rPr lang="en-GB" sz="2400" dirty="0">
                <a:latin typeface="Times New Roman" panose="02020603050405020304" pitchFamily="18" charset="0"/>
                <a:cs typeface="Times New Roman" panose="02020603050405020304" pitchFamily="18" charset="0"/>
              </a:rPr>
              <a:t>information (</a:t>
            </a:r>
            <a:r>
              <a:rPr lang="en-GB" sz="2400" dirty="0" err="1">
                <a:latin typeface="Times New Roman" panose="02020603050405020304" pitchFamily="18" charset="0"/>
                <a:cs typeface="Times New Roman" panose="02020603050405020304" pitchFamily="18" charset="0"/>
              </a:rPr>
              <a:t>Braunstein</a:t>
            </a:r>
            <a:r>
              <a:rPr lang="en-GB" sz="2400" dirty="0">
                <a:latin typeface="Times New Roman" panose="02020603050405020304" pitchFamily="18" charset="0"/>
                <a:cs typeface="Times New Roman" panose="02020603050405020304" pitchFamily="18" charset="0"/>
              </a:rPr>
              <a:t> and Welch, 2002).</a:t>
            </a:r>
            <a:endParaRPr lang="en-GB" sz="2400" dirty="0" smtClean="0">
              <a:latin typeface="Times New Roman" panose="02020603050405020304" pitchFamily="18" charset="0"/>
              <a:cs typeface="Times New Roman" panose="02020603050405020304" pitchFamily="18" charset="0"/>
            </a:endParaRPr>
          </a:p>
          <a:p>
            <a:pPr algn="just"/>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Studies show </a:t>
            </a:r>
            <a:r>
              <a:rPr lang="en-GB" sz="2400" dirty="0">
                <a:latin typeface="Times New Roman" panose="02020603050405020304" pitchFamily="18" charset="0"/>
                <a:cs typeface="Times New Roman" panose="02020603050405020304" pitchFamily="18" charset="0"/>
              </a:rPr>
              <a:t>that financial experience makes people more receptive to financial education programmes, and thus helps to improve their financial literacy and financial behaviour (</a:t>
            </a:r>
            <a:r>
              <a:rPr lang="en-GB" sz="2400" dirty="0" err="1">
                <a:latin typeface="Times New Roman" panose="02020603050405020304" pitchFamily="18" charset="0"/>
                <a:cs typeface="Times New Roman" panose="02020603050405020304" pitchFamily="18" charset="0"/>
              </a:rPr>
              <a:t>Mandell</a:t>
            </a:r>
            <a:r>
              <a:rPr lang="en-GB" sz="2400" dirty="0">
                <a:latin typeface="Times New Roman" panose="02020603050405020304" pitchFamily="18" charset="0"/>
                <a:cs typeface="Times New Roman" panose="02020603050405020304" pitchFamily="18" charset="0"/>
              </a:rPr>
              <a:t> 2008; </a:t>
            </a:r>
            <a:r>
              <a:rPr lang="en-GB" sz="2400" dirty="0" err="1">
                <a:latin typeface="Times New Roman" panose="02020603050405020304" pitchFamily="18" charset="0"/>
                <a:cs typeface="Times New Roman" panose="02020603050405020304" pitchFamily="18" charset="0"/>
              </a:rPr>
              <a:t>Frijns</a:t>
            </a:r>
            <a:r>
              <a:rPr lang="en-GB" sz="2400" dirty="0">
                <a:latin typeface="Times New Roman" panose="02020603050405020304" pitchFamily="18" charset="0"/>
                <a:cs typeface="Times New Roman" panose="02020603050405020304" pitchFamily="18" charset="0"/>
              </a:rPr>
              <a:t> et al., 2014</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Thus, we </a:t>
            </a:r>
            <a:r>
              <a:rPr lang="en-GB" sz="2400" dirty="0">
                <a:latin typeface="Times New Roman" panose="02020603050405020304" pitchFamily="18" charset="0"/>
                <a:cs typeface="Times New Roman" panose="02020603050405020304" pitchFamily="18" charset="0"/>
              </a:rPr>
              <a:t>argue that households with financial expertise are more likely to recognise the value and better utilise the </a:t>
            </a:r>
            <a:r>
              <a:rPr lang="en-GB" sz="2400" dirty="0" smtClean="0">
                <a:latin typeface="Times New Roman" panose="02020603050405020304" pitchFamily="18" charset="0"/>
                <a:cs typeface="Times New Roman" panose="02020603050405020304" pitchFamily="18" charset="0"/>
              </a:rPr>
              <a:t>financial information provided </a:t>
            </a:r>
            <a:r>
              <a:rPr lang="en-GB" sz="2400" dirty="0">
                <a:latin typeface="Times New Roman" panose="02020603050405020304" pitchFamily="18" charset="0"/>
                <a:cs typeface="Times New Roman" panose="02020603050405020304" pitchFamily="18" charset="0"/>
              </a:rPr>
              <a:t>by media and social networks in making more informed and profitable financial </a:t>
            </a:r>
            <a:r>
              <a:rPr lang="en-GB" sz="2400" dirty="0" smtClean="0">
                <a:latin typeface="Times New Roman" panose="02020603050405020304" pitchFamily="18" charset="0"/>
                <a:cs typeface="Times New Roman" panose="02020603050405020304" pitchFamily="18" charset="0"/>
              </a:rPr>
              <a:t>decisions.</a:t>
            </a:r>
          </a:p>
          <a:p>
            <a:pPr algn="just"/>
            <a:endParaRPr lang="en-GB" sz="2400" dirty="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3250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081" y="116632"/>
            <a:ext cx="8335838" cy="975642"/>
          </a:xfrm>
        </p:spPr>
        <p:txBody>
          <a:bodyPr>
            <a:normAutofit/>
          </a:bodyPr>
          <a:lstStyle/>
          <a:p>
            <a:pPr algn="ctr"/>
            <a:r>
              <a:rPr lang="en-GB" sz="2500" b="1" u="sng" dirty="0" smtClean="0">
                <a:latin typeface="Times New Roman" panose="02020603050405020304" pitchFamily="18" charset="0"/>
                <a:cs typeface="Times New Roman" panose="02020603050405020304" pitchFamily="18" charset="0"/>
              </a:rPr>
              <a:t>Why it is important to focus on female-headed households?</a:t>
            </a:r>
            <a:endParaRPr lang="en-GB" sz="2500"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980728"/>
            <a:ext cx="7886700" cy="5688632"/>
          </a:xfrm>
        </p:spPr>
        <p:txBody>
          <a:bodyPr>
            <a:normAutofit/>
          </a:bodyPr>
          <a:lstStyle/>
          <a:p>
            <a:pPr algn="just"/>
            <a:r>
              <a:rPr lang="en-GB" dirty="0" smtClean="0">
                <a:latin typeface="Times New Roman" panose="02020603050405020304" pitchFamily="18" charset="0"/>
                <a:cs typeface="Times New Roman" panose="02020603050405020304" pitchFamily="18" charset="0"/>
              </a:rPr>
              <a:t>Female-headed </a:t>
            </a:r>
            <a:r>
              <a:rPr lang="en-GB" dirty="0">
                <a:latin typeface="Times New Roman" panose="02020603050405020304" pitchFamily="18" charset="0"/>
                <a:cs typeface="Times New Roman" panose="02020603050405020304" pitchFamily="18" charset="0"/>
              </a:rPr>
              <a:t>households </a:t>
            </a:r>
            <a:r>
              <a:rPr lang="en-GB" dirty="0" smtClean="0">
                <a:latin typeface="Times New Roman" panose="02020603050405020304" pitchFamily="18" charset="0"/>
                <a:cs typeface="Times New Roman" panose="02020603050405020304" pitchFamily="18" charset="0"/>
              </a:rPr>
              <a:t>are </a:t>
            </a:r>
            <a:r>
              <a:rPr lang="en-GB" dirty="0">
                <a:latin typeface="Times New Roman" panose="02020603050405020304" pitchFamily="18" charset="0"/>
                <a:cs typeface="Times New Roman" panose="02020603050405020304" pitchFamily="18" charset="0"/>
              </a:rPr>
              <a:t>triply disadvantaged due to the burdens of poverty, gender discrimination, and absence of support as heads of household (</a:t>
            </a:r>
            <a:r>
              <a:rPr lang="en-GB" dirty="0" err="1">
                <a:latin typeface="Times New Roman" panose="02020603050405020304" pitchFamily="18" charset="0"/>
                <a:cs typeface="Times New Roman" panose="02020603050405020304" pitchFamily="18" charset="0"/>
              </a:rPr>
              <a:t>Buvinic</a:t>
            </a:r>
            <a:r>
              <a:rPr lang="en-GB" dirty="0">
                <a:latin typeface="Times New Roman" panose="02020603050405020304" pitchFamily="18" charset="0"/>
                <a:cs typeface="Times New Roman" panose="02020603050405020304" pitchFamily="18" charset="0"/>
              </a:rPr>
              <a:t> and </a:t>
            </a:r>
            <a:r>
              <a:rPr lang="en-GB" dirty="0" smtClean="0">
                <a:latin typeface="Times New Roman" panose="02020603050405020304" pitchFamily="18" charset="0"/>
                <a:cs typeface="Times New Roman" panose="02020603050405020304" pitchFamily="18" charset="0"/>
              </a:rPr>
              <a:t>Gupta, 1997).</a:t>
            </a:r>
          </a:p>
          <a:p>
            <a:pPr algn="just"/>
            <a:endParaRPr lang="en-GB" dirty="0">
              <a:latin typeface="Times New Roman" panose="02020603050405020304" pitchFamily="18" charset="0"/>
              <a:cs typeface="Times New Roman" panose="02020603050405020304" pitchFamily="18" charset="0"/>
            </a:endParaRPr>
          </a:p>
          <a:p>
            <a:pPr algn="just"/>
            <a:r>
              <a:rPr lang="en-GB" dirty="0" smtClean="0">
                <a:latin typeface="Times New Roman" panose="02020603050405020304" pitchFamily="18" charset="0"/>
                <a:cs typeface="Times New Roman" panose="02020603050405020304" pitchFamily="18" charset="0"/>
              </a:rPr>
              <a:t>Women </a:t>
            </a:r>
            <a:r>
              <a:rPr lang="en-GB" dirty="0">
                <a:latin typeface="Times New Roman" panose="02020603050405020304" pitchFamily="18" charset="0"/>
                <a:cs typeface="Times New Roman" panose="02020603050405020304" pitchFamily="18" charset="0"/>
              </a:rPr>
              <a:t>who head households may face discrimination in accessing jobs or resources because of their gender, social or economic factors, which further affects their household's economic welfare</a:t>
            </a:r>
            <a:r>
              <a:rPr lang="en-GB" dirty="0" smtClean="0">
                <a:latin typeface="Times New Roman" panose="02020603050405020304" pitchFamily="18" charset="0"/>
                <a:cs typeface="Times New Roman" panose="02020603050405020304" pitchFamily="18" charset="0"/>
              </a:rPr>
              <a:t>.</a:t>
            </a:r>
          </a:p>
          <a:p>
            <a:pPr algn="just"/>
            <a:endParaRPr lang="en-GB"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In the context of India, female-headed households pay nearly 5 percentage points higher interest cost and have 7–10 percentage points lower access to formal sources of finance as compared with </a:t>
            </a:r>
            <a:r>
              <a:rPr lang="en-GB" dirty="0" smtClean="0">
                <a:latin typeface="Times New Roman" panose="02020603050405020304" pitchFamily="18" charset="0"/>
                <a:cs typeface="Times New Roman" panose="02020603050405020304" pitchFamily="18" charset="0"/>
              </a:rPr>
              <a:t>male headed </a:t>
            </a:r>
            <a:r>
              <a:rPr lang="en-GB" dirty="0">
                <a:latin typeface="Times New Roman" panose="02020603050405020304" pitchFamily="18" charset="0"/>
                <a:cs typeface="Times New Roman" panose="02020603050405020304" pitchFamily="18" charset="0"/>
              </a:rPr>
              <a:t>households (Rajeev and </a:t>
            </a:r>
            <a:r>
              <a:rPr lang="en-GB" dirty="0" err="1" smtClean="0">
                <a:latin typeface="Times New Roman" panose="02020603050405020304" pitchFamily="18" charset="0"/>
                <a:cs typeface="Times New Roman" panose="02020603050405020304" pitchFamily="18" charset="0"/>
              </a:rPr>
              <a:t>Bhattacharjee</a:t>
            </a:r>
            <a:r>
              <a:rPr lang="en-GB" dirty="0" smtClean="0">
                <a:latin typeface="Times New Roman" panose="02020603050405020304" pitchFamily="18" charset="0"/>
                <a:cs typeface="Times New Roman" panose="02020603050405020304" pitchFamily="18" charset="0"/>
              </a:rPr>
              <a:t>; 2012</a:t>
            </a:r>
            <a:r>
              <a:rPr lang="en-GB" dirty="0">
                <a:latin typeface="Times New Roman" panose="02020603050405020304" pitchFamily="18" charset="0"/>
                <a:cs typeface="Times New Roman" panose="02020603050405020304" pitchFamily="18" charset="0"/>
              </a:rPr>
              <a:t>, 2015</a:t>
            </a:r>
            <a:r>
              <a:rPr lang="en-GB" dirty="0" smtClean="0">
                <a:latin typeface="Times New Roman" panose="02020603050405020304" pitchFamily="18" charset="0"/>
                <a:cs typeface="Times New Roman" panose="02020603050405020304" pitchFamily="18" charset="0"/>
              </a:rPr>
              <a:t>).</a:t>
            </a:r>
          </a:p>
          <a:p>
            <a:pPr algn="just"/>
            <a:endParaRPr lang="en-GB" dirty="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Recent studies show the continuing differential vulnerability of female-headed households due to limited mobility, connectivity </a:t>
            </a:r>
            <a:r>
              <a:rPr lang="en-GB" dirty="0" smtClean="0">
                <a:latin typeface="Times New Roman" panose="02020603050405020304" pitchFamily="18" charset="0"/>
                <a:cs typeface="Times New Roman" panose="02020603050405020304" pitchFamily="18" charset="0"/>
              </a:rPr>
              <a:t>and </a:t>
            </a:r>
            <a:r>
              <a:rPr lang="en-GB" dirty="0">
                <a:latin typeface="Times New Roman" panose="02020603050405020304" pitchFamily="18" charset="0"/>
                <a:cs typeface="Times New Roman" panose="02020603050405020304" pitchFamily="18" charset="0"/>
              </a:rPr>
              <a:t>access to protective social </a:t>
            </a:r>
            <a:r>
              <a:rPr lang="en-GB" dirty="0" smtClean="0">
                <a:latin typeface="Times New Roman" panose="02020603050405020304" pitchFamily="18" charset="0"/>
                <a:cs typeface="Times New Roman" panose="02020603050405020304" pitchFamily="18" charset="0"/>
              </a:rPr>
              <a:t>networks, </a:t>
            </a:r>
            <a:r>
              <a:rPr lang="en-GB" dirty="0">
                <a:latin typeface="Times New Roman" panose="02020603050405020304" pitchFamily="18" charset="0"/>
                <a:cs typeface="Times New Roman" panose="02020603050405020304" pitchFamily="18" charset="0"/>
              </a:rPr>
              <a:t>jeopardizing </a:t>
            </a:r>
            <a:r>
              <a:rPr lang="en-GB" dirty="0" smtClean="0">
                <a:latin typeface="Times New Roman" panose="02020603050405020304" pitchFamily="18" charset="0"/>
                <a:cs typeface="Times New Roman" panose="02020603050405020304" pitchFamily="18" charset="0"/>
              </a:rPr>
              <a:t>their engagement </a:t>
            </a:r>
            <a:r>
              <a:rPr lang="en-GB" dirty="0">
                <a:latin typeface="Times New Roman" panose="02020603050405020304" pitchFamily="18" charset="0"/>
                <a:cs typeface="Times New Roman" panose="02020603050405020304" pitchFamily="18" charset="0"/>
              </a:rPr>
              <a:t>in </a:t>
            </a:r>
            <a:r>
              <a:rPr lang="en-GB" dirty="0" smtClean="0">
                <a:latin typeface="Times New Roman" panose="02020603050405020304" pitchFamily="18" charset="0"/>
                <a:cs typeface="Times New Roman" panose="02020603050405020304" pitchFamily="18" charset="0"/>
              </a:rPr>
              <a:t>income </a:t>
            </a:r>
            <a:r>
              <a:rPr lang="en-GB" dirty="0">
                <a:latin typeface="Times New Roman" panose="02020603050405020304" pitchFamily="18" charset="0"/>
                <a:cs typeface="Times New Roman" panose="02020603050405020304" pitchFamily="18" charset="0"/>
              </a:rPr>
              <a:t>generation </a:t>
            </a:r>
            <a:r>
              <a:rPr lang="en-GB" dirty="0" smtClean="0">
                <a:latin typeface="Times New Roman" panose="02020603050405020304" pitchFamily="18" charset="0"/>
                <a:cs typeface="Times New Roman" panose="02020603050405020304" pitchFamily="18" charset="0"/>
              </a:rPr>
              <a:t>activities </a:t>
            </a:r>
            <a:r>
              <a:rPr lang="en-GB" dirty="0">
                <a:latin typeface="Times New Roman" panose="02020603050405020304" pitchFamily="18" charset="0"/>
                <a:cs typeface="Times New Roman" panose="02020603050405020304" pitchFamily="18" charset="0"/>
              </a:rPr>
              <a:t>(</a:t>
            </a:r>
            <a:r>
              <a:rPr lang="en-GB" dirty="0" err="1">
                <a:latin typeface="Times New Roman" panose="02020603050405020304" pitchFamily="18" charset="0"/>
                <a:cs typeface="Times New Roman" panose="02020603050405020304" pitchFamily="18" charset="0"/>
              </a:rPr>
              <a:t>Flato</a:t>
            </a:r>
            <a:r>
              <a:rPr lang="en-GB" dirty="0">
                <a:latin typeface="Times New Roman" panose="02020603050405020304" pitchFamily="18" charset="0"/>
                <a:cs typeface="Times New Roman" panose="02020603050405020304" pitchFamily="18" charset="0"/>
              </a:rPr>
              <a:t> et </a:t>
            </a:r>
            <a:r>
              <a:rPr lang="en-GB" dirty="0" smtClean="0">
                <a:latin typeface="Times New Roman" panose="02020603050405020304" pitchFamily="18" charset="0"/>
                <a:cs typeface="Times New Roman" panose="02020603050405020304" pitchFamily="18" charset="0"/>
              </a:rPr>
              <a:t>al., 2017).</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88385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latin typeface="Times New Roman" panose="02020603050405020304" pitchFamily="18" charset="0"/>
                <a:cs typeface="Times New Roman" panose="02020603050405020304" pitchFamily="18" charset="0"/>
              </a:rPr>
              <a:t>Objectives of the paper</a:t>
            </a:r>
          </a:p>
        </p:txBody>
      </p:sp>
      <p:sp>
        <p:nvSpPr>
          <p:cNvPr id="3" name="Content Placeholder 2"/>
          <p:cNvSpPr>
            <a:spLocks noGrp="1"/>
          </p:cNvSpPr>
          <p:nvPr>
            <p:ph idx="1"/>
          </p:nvPr>
        </p:nvSpPr>
        <p:spPr/>
        <p:txBody>
          <a:bodyPr>
            <a:normAutofit/>
          </a:bodyPr>
          <a:lstStyle/>
          <a:p>
            <a:pPr algn="just"/>
            <a:r>
              <a:rPr lang="en-GB" sz="2400" dirty="0" smtClean="0">
                <a:latin typeface="Times New Roman" panose="02020603050405020304" pitchFamily="18" charset="0"/>
                <a:cs typeface="Times New Roman" panose="02020603050405020304" pitchFamily="18" charset="0"/>
              </a:rPr>
              <a:t>To study the direct impact of information networks such as </a:t>
            </a:r>
            <a:r>
              <a:rPr lang="en-GB" sz="2400" i="1" dirty="0" smtClean="0">
                <a:latin typeface="Times New Roman" panose="02020603050405020304" pitchFamily="18" charset="0"/>
                <a:cs typeface="Times New Roman" panose="02020603050405020304" pitchFamily="18" charset="0"/>
              </a:rPr>
              <a:t>media and digital networks </a:t>
            </a:r>
            <a:r>
              <a:rPr lang="en-GB" sz="2400" dirty="0" smtClean="0">
                <a:latin typeface="Times New Roman" panose="02020603050405020304" pitchFamily="18" charset="0"/>
                <a:cs typeface="Times New Roman" panose="02020603050405020304" pitchFamily="18" charset="0"/>
              </a:rPr>
              <a:t>and </a:t>
            </a:r>
            <a:r>
              <a:rPr lang="en-GB" sz="2400" i="1" dirty="0" smtClean="0">
                <a:latin typeface="Times New Roman" panose="02020603050405020304" pitchFamily="18" charset="0"/>
                <a:cs typeface="Times New Roman" panose="02020603050405020304" pitchFamily="18" charset="0"/>
              </a:rPr>
              <a:t>social networks</a:t>
            </a:r>
            <a:r>
              <a:rPr lang="en-GB" sz="2400" dirty="0" smtClean="0">
                <a:latin typeface="Times New Roman" panose="02020603050405020304" pitchFamily="18" charset="0"/>
                <a:cs typeface="Times New Roman" panose="02020603050405020304" pitchFamily="18" charset="0"/>
              </a:rPr>
              <a:t> on the financial returns of the female-headed households.</a:t>
            </a:r>
            <a:endParaRPr lang="en-GB" sz="2400" dirty="0">
              <a:latin typeface="Times New Roman" panose="02020603050405020304" pitchFamily="18" charset="0"/>
              <a:cs typeface="Times New Roman" panose="02020603050405020304" pitchFamily="18" charset="0"/>
            </a:endParaRPr>
          </a:p>
          <a:p>
            <a:pPr algn="just"/>
            <a:endParaRPr lang="en-GB" sz="2400"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To study the </a:t>
            </a:r>
            <a:r>
              <a:rPr lang="en-GB" sz="2400" dirty="0" smtClean="0">
                <a:latin typeface="Times New Roman" panose="02020603050405020304" pitchFamily="18" charset="0"/>
                <a:cs typeface="Times New Roman" panose="02020603050405020304" pitchFamily="18" charset="0"/>
              </a:rPr>
              <a:t>influence </a:t>
            </a:r>
            <a:r>
              <a:rPr lang="en-GB" sz="2400" dirty="0">
                <a:latin typeface="Times New Roman" panose="02020603050405020304" pitchFamily="18" charset="0"/>
                <a:cs typeface="Times New Roman" panose="02020603050405020304" pitchFamily="18" charset="0"/>
              </a:rPr>
              <a:t>of </a:t>
            </a:r>
            <a:r>
              <a:rPr lang="en-GB" sz="2400" dirty="0" smtClean="0">
                <a:latin typeface="Times New Roman" panose="02020603050405020304" pitchFamily="18" charset="0"/>
                <a:cs typeface="Times New Roman" panose="02020603050405020304" pitchFamily="18" charset="0"/>
              </a:rPr>
              <a:t>these information </a:t>
            </a:r>
            <a:r>
              <a:rPr lang="en-GB" sz="2400" dirty="0">
                <a:latin typeface="Times New Roman" panose="02020603050405020304" pitchFamily="18" charset="0"/>
                <a:cs typeface="Times New Roman" panose="02020603050405020304" pitchFamily="18" charset="0"/>
              </a:rPr>
              <a:t>networks on the financial behaviour of </a:t>
            </a:r>
            <a:r>
              <a:rPr lang="en-GB" sz="2400" dirty="0" smtClean="0">
                <a:latin typeface="Times New Roman" panose="02020603050405020304" pitchFamily="18" charset="0"/>
                <a:cs typeface="Times New Roman" panose="02020603050405020304" pitchFamily="18" charset="0"/>
              </a:rPr>
              <a:t>households separately </a:t>
            </a:r>
            <a:r>
              <a:rPr lang="en-GB" sz="2400" dirty="0">
                <a:latin typeface="Times New Roman" panose="02020603050405020304" pitchFamily="18" charset="0"/>
                <a:cs typeface="Times New Roman" panose="02020603050405020304" pitchFamily="18" charset="0"/>
              </a:rPr>
              <a:t>in </a:t>
            </a:r>
            <a:r>
              <a:rPr lang="en-GB" sz="2400" i="1" dirty="0" smtClean="0">
                <a:latin typeface="Times New Roman" panose="02020603050405020304" pitchFamily="18" charset="0"/>
                <a:cs typeface="Times New Roman" panose="02020603050405020304" pitchFamily="18" charset="0"/>
              </a:rPr>
              <a:t>urban</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and </a:t>
            </a:r>
            <a:r>
              <a:rPr lang="en-GB" sz="2400" i="1" dirty="0">
                <a:latin typeface="Times New Roman" panose="02020603050405020304" pitchFamily="18" charset="0"/>
                <a:cs typeface="Times New Roman" panose="02020603050405020304" pitchFamily="18" charset="0"/>
              </a:rPr>
              <a:t>rural </a:t>
            </a:r>
            <a:r>
              <a:rPr lang="en-GB" sz="2400" i="1" dirty="0" smtClean="0">
                <a:latin typeface="Times New Roman" panose="02020603050405020304" pitchFamily="18" charset="0"/>
                <a:cs typeface="Times New Roman" panose="02020603050405020304" pitchFamily="18" charset="0"/>
              </a:rPr>
              <a:t>areas</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To explore </a:t>
            </a:r>
            <a:r>
              <a:rPr lang="en-GB" sz="2400" dirty="0">
                <a:latin typeface="Times New Roman" panose="02020603050405020304" pitchFamily="18" charset="0"/>
                <a:cs typeface="Times New Roman" panose="02020603050405020304" pitchFamily="18" charset="0"/>
              </a:rPr>
              <a:t>the mediating role of </a:t>
            </a:r>
            <a:r>
              <a:rPr lang="en-GB" sz="2400" i="1" dirty="0">
                <a:latin typeface="Times New Roman" panose="02020603050405020304" pitchFamily="18" charset="0"/>
                <a:cs typeface="Times New Roman" panose="02020603050405020304" pitchFamily="18" charset="0"/>
              </a:rPr>
              <a:t>financial expertise </a:t>
            </a:r>
            <a:r>
              <a:rPr lang="en-GB" sz="2400" dirty="0">
                <a:latin typeface="Times New Roman" panose="02020603050405020304" pitchFamily="18" charset="0"/>
                <a:cs typeface="Times New Roman" panose="02020603050405020304" pitchFamily="18" charset="0"/>
              </a:rPr>
              <a:t>in the relationship between information networks and financial </a:t>
            </a:r>
            <a:r>
              <a:rPr lang="en-GB" sz="2400" dirty="0" smtClean="0">
                <a:latin typeface="Times New Roman" panose="02020603050405020304" pitchFamily="18" charset="0"/>
                <a:cs typeface="Times New Roman" panose="02020603050405020304" pitchFamily="18" charset="0"/>
              </a:rPr>
              <a:t>decisions.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1528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75642"/>
          </a:xfrm>
        </p:spPr>
        <p:txBody>
          <a:bodyPr/>
          <a:lstStyle/>
          <a:p>
            <a:pPr algn="ctr"/>
            <a:r>
              <a:rPr lang="en-GB" b="1" u="sng" dirty="0" smtClean="0">
                <a:latin typeface="Times New Roman" panose="02020603050405020304" pitchFamily="18" charset="0"/>
                <a:cs typeface="Times New Roman" panose="02020603050405020304" pitchFamily="18" charset="0"/>
              </a:rPr>
              <a:t>Contribution</a:t>
            </a:r>
            <a:endParaRPr lang="en-GB"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28650" y="1484784"/>
            <a:ext cx="7886700" cy="5184576"/>
          </a:xfrm>
        </p:spPr>
        <p:txBody>
          <a:bodyPr>
            <a:normAutofit/>
          </a:bodyPr>
          <a:lstStyle/>
          <a:p>
            <a:pPr algn="just"/>
            <a:r>
              <a:rPr lang="en-GB" sz="2400" dirty="0" smtClean="0">
                <a:latin typeface="Times New Roman" panose="02020603050405020304" pitchFamily="18" charset="0"/>
                <a:cs typeface="Times New Roman" panose="02020603050405020304" pitchFamily="18" charset="0"/>
              </a:rPr>
              <a:t>To </a:t>
            </a:r>
            <a:r>
              <a:rPr lang="en-GB" sz="2400" dirty="0">
                <a:latin typeface="Times New Roman" panose="02020603050405020304" pitchFamily="18" charset="0"/>
                <a:cs typeface="Times New Roman" panose="02020603050405020304" pitchFamily="18" charset="0"/>
              </a:rPr>
              <a:t>the best of our knowledge, this is the first paper that focuses on the mediating role of financial expertise in the relationship between information networks and financial returns of households</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We study </a:t>
            </a:r>
            <a:r>
              <a:rPr lang="en-GB" sz="2400" dirty="0">
                <a:latin typeface="Times New Roman" panose="02020603050405020304" pitchFamily="18" charset="0"/>
                <a:cs typeface="Times New Roman" panose="02020603050405020304" pitchFamily="18" charset="0"/>
              </a:rPr>
              <a:t>the impact of information networks on households’ financial decisions in a setting of an emerging economy, whereas most studies focus on developed countries (Cole et al., 2011</a:t>
            </a:r>
            <a:r>
              <a:rPr lang="en-GB" sz="2400" dirty="0" smtClean="0">
                <a:latin typeface="Times New Roman" panose="02020603050405020304" pitchFamily="18" charset="0"/>
                <a:cs typeface="Times New Roman" panose="02020603050405020304" pitchFamily="18" charset="0"/>
              </a:rPr>
              <a:t>).</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We </a:t>
            </a:r>
            <a:r>
              <a:rPr lang="en-GB" sz="2400" dirty="0">
                <a:latin typeface="Times New Roman" panose="02020603050405020304" pitchFamily="18" charset="0"/>
                <a:cs typeface="Times New Roman" panose="02020603050405020304" pitchFamily="18" charset="0"/>
              </a:rPr>
              <a:t>investigate the direct relationship between information networks such as </a:t>
            </a:r>
            <a:r>
              <a:rPr lang="en-GB" sz="2400" i="1" dirty="0">
                <a:latin typeface="Times New Roman" panose="02020603050405020304" pitchFamily="18" charset="0"/>
                <a:cs typeface="Times New Roman" panose="02020603050405020304" pitchFamily="18" charset="0"/>
              </a:rPr>
              <a:t>media networks </a:t>
            </a:r>
            <a:r>
              <a:rPr lang="en-GB" sz="2400" dirty="0">
                <a:latin typeface="Times New Roman" panose="02020603050405020304" pitchFamily="18" charset="0"/>
                <a:cs typeface="Times New Roman" panose="02020603050405020304" pitchFamily="18" charset="0"/>
              </a:rPr>
              <a:t>and </a:t>
            </a:r>
            <a:r>
              <a:rPr lang="en-GB" sz="2400" i="1" dirty="0">
                <a:latin typeface="Times New Roman" panose="02020603050405020304" pitchFamily="18" charset="0"/>
                <a:cs typeface="Times New Roman" panose="02020603050405020304" pitchFamily="18" charset="0"/>
              </a:rPr>
              <a:t>social networks </a:t>
            </a:r>
            <a:r>
              <a:rPr lang="en-GB" sz="2400" dirty="0">
                <a:latin typeface="Times New Roman" panose="02020603050405020304" pitchFamily="18" charset="0"/>
                <a:cs typeface="Times New Roman" panose="02020603050405020304" pitchFamily="18" charset="0"/>
              </a:rPr>
              <a:t>and financial returns among the vulnerable groups of female-headed households in both urban and rural sectors of </a:t>
            </a:r>
            <a:r>
              <a:rPr lang="en-GB" sz="2400" dirty="0" smtClean="0">
                <a:latin typeface="Times New Roman" panose="02020603050405020304" pitchFamily="18" charset="0"/>
                <a:cs typeface="Times New Roman" panose="02020603050405020304" pitchFamily="18" charset="0"/>
              </a:rPr>
              <a:t>India.</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263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latin typeface="Times New Roman" panose="02020603050405020304" pitchFamily="18" charset="0"/>
                <a:cs typeface="Times New Roman" panose="02020603050405020304" pitchFamily="18" charset="0"/>
              </a:rPr>
              <a:t>Data</a:t>
            </a:r>
          </a:p>
        </p:txBody>
      </p:sp>
      <p:sp>
        <p:nvSpPr>
          <p:cNvPr id="3" name="Content Placeholder 2"/>
          <p:cNvSpPr>
            <a:spLocks noGrp="1"/>
          </p:cNvSpPr>
          <p:nvPr>
            <p:ph idx="1"/>
          </p:nvPr>
        </p:nvSpPr>
        <p:spPr>
          <a:xfrm>
            <a:off x="628650" y="1556792"/>
            <a:ext cx="7886700" cy="4968552"/>
          </a:xfrm>
        </p:spPr>
        <p:txBody>
          <a:bodyPr>
            <a:normAutofit/>
          </a:bodyPr>
          <a:lstStyle/>
          <a:p>
            <a:pPr marL="0" indent="0" algn="just">
              <a:buNone/>
            </a:pPr>
            <a:r>
              <a:rPr lang="en-GB" sz="2400" u="sng" dirty="0">
                <a:latin typeface="Times New Roman" panose="02020603050405020304" pitchFamily="18" charset="0"/>
                <a:cs typeface="Times New Roman" panose="02020603050405020304" pitchFamily="18" charset="0"/>
              </a:rPr>
              <a:t>Data sources</a:t>
            </a:r>
          </a:p>
          <a:p>
            <a:pPr marL="0" indent="0" algn="just">
              <a:buNone/>
            </a:pPr>
            <a:endParaRPr lang="en-GB" sz="2400" u="sng" dirty="0">
              <a:latin typeface="Times New Roman" panose="02020603050405020304" pitchFamily="18" charset="0"/>
              <a:cs typeface="Times New Roman" panose="02020603050405020304" pitchFamily="18" charset="0"/>
            </a:endParaRPr>
          </a:p>
          <a:p>
            <a:pPr algn="just"/>
            <a:r>
              <a:rPr lang="en-GB" sz="2400" i="1" u="sng" dirty="0">
                <a:latin typeface="Times New Roman" panose="02020603050405020304" pitchFamily="18" charset="0"/>
                <a:cs typeface="Times New Roman" panose="02020603050405020304" pitchFamily="18" charset="0"/>
              </a:rPr>
              <a:t>India Human Development Survey (IHDS) </a:t>
            </a:r>
            <a:r>
              <a:rPr lang="en-GB" sz="2400" i="1"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Second round of IHDS which was conducted in 2011-12.</a:t>
            </a:r>
          </a:p>
          <a:p>
            <a:pPr algn="just"/>
            <a:endParaRPr lang="en-GB" sz="2400" i="1" dirty="0">
              <a:latin typeface="Times New Roman" panose="02020603050405020304" pitchFamily="18" charset="0"/>
              <a:cs typeface="Times New Roman" panose="02020603050405020304" pitchFamily="18" charset="0"/>
            </a:endParaRPr>
          </a:p>
          <a:p>
            <a:pPr algn="just"/>
            <a:r>
              <a:rPr lang="en-GB" sz="2400" dirty="0">
                <a:latin typeface="Times New Roman" panose="02020603050405020304" pitchFamily="18" charset="0"/>
                <a:cs typeface="Times New Roman" panose="02020603050405020304" pitchFamily="18" charset="0"/>
              </a:rPr>
              <a:t>This is a unique nationally representative, multi-topic survey of </a:t>
            </a:r>
            <a:r>
              <a:rPr lang="en-GB" sz="2400" dirty="0" smtClean="0">
                <a:latin typeface="Times New Roman" panose="02020603050405020304" pitchFamily="18" charset="0"/>
                <a:cs typeface="Times New Roman" panose="02020603050405020304" pitchFamily="18" charset="0"/>
              </a:rPr>
              <a:t>Indian </a:t>
            </a:r>
            <a:r>
              <a:rPr lang="en-GB" sz="2400" dirty="0">
                <a:latin typeface="Times New Roman" panose="02020603050405020304" pitchFamily="18" charset="0"/>
                <a:cs typeface="Times New Roman" panose="02020603050405020304" pitchFamily="18" charset="0"/>
              </a:rPr>
              <a:t>households in 1503 villages and 971 urban </a:t>
            </a:r>
            <a:r>
              <a:rPr lang="en-GB" sz="2400" dirty="0" smtClean="0">
                <a:latin typeface="Times New Roman" panose="02020603050405020304" pitchFamily="18" charset="0"/>
                <a:cs typeface="Times New Roman" panose="02020603050405020304" pitchFamily="18" charset="0"/>
              </a:rPr>
              <a:t>neighbourhoods.</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We </a:t>
            </a:r>
            <a:r>
              <a:rPr lang="en-GB" sz="2400" dirty="0">
                <a:latin typeface="Times New Roman" panose="02020603050405020304" pitchFamily="18" charset="0"/>
                <a:cs typeface="Times New Roman" panose="02020603050405020304" pitchFamily="18" charset="0"/>
              </a:rPr>
              <a:t>rely on a sample of 37,964 household that are </a:t>
            </a:r>
            <a:r>
              <a:rPr lang="en-GB" sz="2400" dirty="0" smtClean="0">
                <a:latin typeface="Times New Roman" panose="02020603050405020304" pitchFamily="18" charset="0"/>
                <a:cs typeface="Times New Roman" panose="02020603050405020304" pitchFamily="18" charset="0"/>
              </a:rPr>
              <a:t>female-headed and use </a:t>
            </a:r>
            <a:r>
              <a:rPr lang="en-GB" sz="2400" dirty="0">
                <a:latin typeface="Times New Roman" panose="02020603050405020304" pitchFamily="18" charset="0"/>
                <a:cs typeface="Times New Roman" panose="02020603050405020304" pitchFamily="18" charset="0"/>
              </a:rPr>
              <a:t>the ‘self-reporting’ definition of ‘female-headed’ as adopted in the available data sources.</a:t>
            </a:r>
          </a:p>
        </p:txBody>
      </p:sp>
    </p:spTree>
    <p:extLst>
      <p:ext uri="{BB962C8B-B14F-4D97-AF65-F5344CB8AC3E}">
        <p14:creationId xmlns:p14="http://schemas.microsoft.com/office/powerpoint/2010/main" val="3990984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8641"/>
            <a:ext cx="7886700" cy="720079"/>
          </a:xfrm>
        </p:spPr>
        <p:txBody>
          <a:bodyPr/>
          <a:lstStyle/>
          <a:p>
            <a:pPr algn="ctr"/>
            <a:r>
              <a:rPr lang="en-GB" b="1" u="sng" dirty="0" smtClean="0">
                <a:latin typeface="Times New Roman" panose="02020603050405020304" pitchFamily="18" charset="0"/>
                <a:cs typeface="Times New Roman" panose="02020603050405020304" pitchFamily="18" charset="0"/>
              </a:rPr>
              <a:t>Baseline Model</a:t>
            </a:r>
            <a:endParaRPr lang="en-GB" b="1" u="sng"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908720"/>
                <a:ext cx="8229600" cy="5688631"/>
              </a:xfrm>
            </p:spPr>
            <p:txBody>
              <a:bodyPr>
                <a:normAutofit lnSpcReduction="10000"/>
              </a:bodyPr>
              <a:lstStyle/>
              <a:p>
                <a:pPr algn="just"/>
                <a:r>
                  <a:rPr lang="en-GB" dirty="0" smtClean="0">
                    <a:latin typeface="Times New Roman" panose="02020603050405020304" pitchFamily="18" charset="0"/>
                    <a:cs typeface="Times New Roman" panose="02020603050405020304" pitchFamily="18" charset="0"/>
                  </a:rPr>
                  <a:t>We </a:t>
                </a:r>
                <a:r>
                  <a:rPr lang="en-GB" dirty="0">
                    <a:latin typeface="Times New Roman" panose="02020603050405020304" pitchFamily="18" charset="0"/>
                    <a:cs typeface="Times New Roman" panose="02020603050405020304" pitchFamily="18" charset="0"/>
                  </a:rPr>
                  <a:t>hypothesise that information networks such as </a:t>
                </a:r>
                <a:r>
                  <a:rPr lang="en-GB" i="1" dirty="0">
                    <a:latin typeface="Times New Roman" panose="02020603050405020304" pitchFamily="18" charset="0"/>
                    <a:cs typeface="Times New Roman" panose="02020603050405020304" pitchFamily="18" charset="0"/>
                  </a:rPr>
                  <a:t>social networks</a:t>
                </a:r>
                <a:r>
                  <a:rPr lang="en-GB" dirty="0">
                    <a:latin typeface="Times New Roman" panose="02020603050405020304" pitchFamily="18" charset="0"/>
                    <a:cs typeface="Times New Roman" panose="02020603050405020304" pitchFamily="18" charset="0"/>
                  </a:rPr>
                  <a:t> and </a:t>
                </a:r>
                <a:r>
                  <a:rPr lang="en-GB" i="1" dirty="0">
                    <a:latin typeface="Times New Roman" panose="02020603050405020304" pitchFamily="18" charset="0"/>
                    <a:cs typeface="Times New Roman" panose="02020603050405020304" pitchFamily="18" charset="0"/>
                  </a:rPr>
                  <a:t>media and digital networks</a:t>
                </a:r>
                <a:r>
                  <a:rPr lang="en-GB" dirty="0">
                    <a:latin typeface="Times New Roman" panose="02020603050405020304" pitchFamily="18" charset="0"/>
                    <a:cs typeface="Times New Roman" panose="02020603050405020304" pitchFamily="18" charset="0"/>
                  </a:rPr>
                  <a:t> help to remove informational barriers and </a:t>
                </a:r>
                <a:r>
                  <a:rPr lang="en-GB" dirty="0" smtClean="0">
                    <a:latin typeface="Times New Roman" panose="02020603050405020304" pitchFamily="18" charset="0"/>
                    <a:cs typeface="Times New Roman" panose="02020603050405020304" pitchFamily="18" charset="0"/>
                  </a:rPr>
                  <a:t>increase the </a:t>
                </a:r>
                <a:r>
                  <a:rPr lang="en-GB" dirty="0">
                    <a:latin typeface="Times New Roman" panose="02020603050405020304" pitchFamily="18" charset="0"/>
                    <a:cs typeface="Times New Roman" panose="02020603050405020304" pitchFamily="18" charset="0"/>
                  </a:rPr>
                  <a:t>financial </a:t>
                </a:r>
                <a:r>
                  <a:rPr lang="en-GB" dirty="0" smtClean="0">
                    <a:latin typeface="Times New Roman" panose="02020603050405020304" pitchFamily="18" charset="0"/>
                    <a:cs typeface="Times New Roman" panose="02020603050405020304" pitchFamily="18" charset="0"/>
                  </a:rPr>
                  <a:t>income of </a:t>
                </a:r>
                <a:r>
                  <a:rPr lang="en-GB" sz="2000" dirty="0" smtClean="0">
                    <a:latin typeface="Times New Roman" panose="02020603050405020304" pitchFamily="18" charset="0"/>
                    <a:cs typeface="Times New Roman" panose="02020603050405020304" pitchFamily="18" charset="0"/>
                  </a:rPr>
                  <a:t>female-headed households.</a:t>
                </a:r>
              </a:p>
              <a:p>
                <a:pPr algn="just"/>
                <a:endParaRPr lang="en-GB" sz="2000" dirty="0">
                  <a:latin typeface="Times New Roman" panose="02020603050405020304" pitchFamily="18" charset="0"/>
                  <a:cs typeface="Times New Roman" panose="02020603050405020304" pitchFamily="18" charset="0"/>
                </a:endParaRPr>
              </a:p>
              <a:p>
                <a:pPr marL="0" indent="0" algn="just">
                  <a:buNone/>
                </a:pPr>
                <a14:m>
                  <m:oMath xmlns:m="http://schemas.openxmlformats.org/officeDocument/2006/math">
                    <m:sSub>
                      <m:sSubPr>
                        <m:ctrlPr>
                          <a:rPr lang="en-GB" sz="1800" i="1">
                            <a:latin typeface="Cambria Math" panose="02040503050406030204" pitchFamily="18" charset="0"/>
                          </a:rPr>
                        </m:ctrlPr>
                      </m:sSubPr>
                      <m:e>
                        <m:r>
                          <a:rPr lang="en-GB" sz="1800" i="1">
                            <a:latin typeface="Cambria Math" panose="02040503050406030204" pitchFamily="18" charset="0"/>
                          </a:rPr>
                          <m:t>𝑌</m:t>
                        </m:r>
                      </m:e>
                      <m:sub>
                        <m:r>
                          <a:rPr lang="en-GB" sz="1800" i="1">
                            <a:latin typeface="Cambria Math" panose="02040503050406030204" pitchFamily="18" charset="0"/>
                          </a:rPr>
                          <m:t>𝑖𝑠𝑑</m:t>
                        </m:r>
                      </m:sub>
                    </m:sSub>
                    <m:r>
                      <a:rPr lang="en-GB" sz="1800" i="1">
                        <a:latin typeface="Cambria Math" panose="02040503050406030204" pitchFamily="18" charset="0"/>
                      </a:rPr>
                      <m:t>= </m:t>
                    </m:r>
                    <m:sSub>
                      <m:sSubPr>
                        <m:ctrlPr>
                          <a:rPr lang="en-GB" sz="1800" i="1">
                            <a:latin typeface="Cambria Math" panose="02040503050406030204" pitchFamily="18" charset="0"/>
                          </a:rPr>
                        </m:ctrlPr>
                      </m:sSubPr>
                      <m:e>
                        <m:r>
                          <a:rPr lang="en-GB" sz="1800" i="1">
                            <a:latin typeface="Cambria Math" panose="02040503050406030204" pitchFamily="18" charset="0"/>
                          </a:rPr>
                          <m:t>𝑎</m:t>
                        </m:r>
                      </m:e>
                      <m:sub>
                        <m:r>
                          <a:rPr lang="en-GB" sz="1800" i="1">
                            <a:latin typeface="Cambria Math" panose="02040503050406030204" pitchFamily="18" charset="0"/>
                          </a:rPr>
                          <m:t>0</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i="1">
                            <a:latin typeface="Cambria Math" panose="02040503050406030204" pitchFamily="18" charset="0"/>
                          </a:rPr>
                          <m:t>𝑎</m:t>
                        </m:r>
                      </m:e>
                      <m:sub>
                        <m:r>
                          <a:rPr lang="en-GB" sz="1800" i="1">
                            <a:latin typeface="Cambria Math" panose="02040503050406030204" pitchFamily="18" charset="0"/>
                          </a:rPr>
                          <m:t>1</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𝑠𝑜𝑐𝑖𝑎𝑙</m:t>
                        </m:r>
                        <m:r>
                          <a:rPr lang="en-GB" sz="1800" i="1">
                            <a:latin typeface="Cambria Math" panose="02040503050406030204" pitchFamily="18" charset="0"/>
                          </a:rPr>
                          <m:t> </m:t>
                        </m:r>
                        <m:r>
                          <a:rPr lang="en-GB" sz="1800" i="1">
                            <a:latin typeface="Cambria Math" panose="02040503050406030204" pitchFamily="18" charset="0"/>
                          </a:rPr>
                          <m:t>𝑛𝑒𝑡𝑤𝑜𝑟𝑘</m:t>
                        </m:r>
                      </m:e>
                      <m:sub>
                        <m:r>
                          <a:rPr lang="en-GB" sz="1800" i="1">
                            <a:latin typeface="Cambria Math" panose="02040503050406030204" pitchFamily="18" charset="0"/>
                          </a:rPr>
                          <m:t> </m:t>
                        </m:r>
                        <m:r>
                          <a:rPr lang="en-GB" sz="1800" i="1">
                            <a:latin typeface="Cambria Math" panose="02040503050406030204" pitchFamily="18" charset="0"/>
                          </a:rPr>
                          <m:t>𝑖𝑠𝑑</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i="1">
                            <a:latin typeface="Cambria Math" panose="02040503050406030204" pitchFamily="18" charset="0"/>
                          </a:rPr>
                          <m:t>𝑎</m:t>
                        </m:r>
                      </m:e>
                      <m:sub>
                        <m:r>
                          <a:rPr lang="en-GB" sz="1800" i="1">
                            <a:latin typeface="Cambria Math" panose="02040503050406030204" pitchFamily="18" charset="0"/>
                          </a:rPr>
                          <m:t>2</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𝑚𝑒𝑑𝑖𝑎</m:t>
                        </m:r>
                        <m:r>
                          <a:rPr lang="en-GB" sz="1800" i="1">
                            <a:latin typeface="Cambria Math" panose="02040503050406030204" pitchFamily="18" charset="0"/>
                          </a:rPr>
                          <m:t> </m:t>
                        </m:r>
                        <m:r>
                          <a:rPr lang="en-GB" sz="1800" i="1">
                            <a:latin typeface="Cambria Math" panose="02040503050406030204" pitchFamily="18" charset="0"/>
                          </a:rPr>
                          <m:t>𝑛𝑒𝑡𝑤𝑜𝑟𝑘</m:t>
                        </m:r>
                      </m:e>
                      <m:sub>
                        <m:r>
                          <a:rPr lang="en-GB" sz="1800" i="1">
                            <a:latin typeface="Cambria Math" panose="02040503050406030204" pitchFamily="18" charset="0"/>
                          </a:rPr>
                          <m:t>𝑖𝑠𝑑</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i="1">
                            <a:latin typeface="Cambria Math" panose="02040503050406030204" pitchFamily="18" charset="0"/>
                          </a:rPr>
                          <m:t>𝑎</m:t>
                        </m:r>
                      </m:e>
                      <m:sub>
                        <m:r>
                          <a:rPr lang="en-GB" sz="1800" i="1">
                            <a:latin typeface="Cambria Math" panose="02040503050406030204" pitchFamily="18" charset="0"/>
                          </a:rPr>
                          <m:t>3</m:t>
                        </m:r>
                      </m:sub>
                    </m:sSub>
                    <m:sSub>
                      <m:sSubPr>
                        <m:ctrlPr>
                          <a:rPr lang="en-GB" sz="1800" i="1">
                            <a:latin typeface="Cambria Math" panose="02040503050406030204" pitchFamily="18" charset="0"/>
                          </a:rPr>
                        </m:ctrlPr>
                      </m:sSubPr>
                      <m:e>
                        <m:r>
                          <a:rPr lang="en-GB" sz="1800" i="1">
                            <a:latin typeface="Cambria Math" panose="02040503050406030204" pitchFamily="18" charset="0"/>
                          </a:rPr>
                          <m:t>𝑐𝑜𝑛𝑡𝑟𝑜𝑙</m:t>
                        </m:r>
                      </m:e>
                      <m:sub>
                        <m:r>
                          <a:rPr lang="en-GB" sz="1800" i="1">
                            <a:latin typeface="Cambria Math" panose="02040503050406030204" pitchFamily="18" charset="0"/>
                          </a:rPr>
                          <m:t>𝑖𝑠𝑑</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i="1">
                            <a:latin typeface="Cambria Math" panose="02040503050406030204" pitchFamily="18" charset="0"/>
                          </a:rPr>
                          <m:t>𝑎</m:t>
                        </m:r>
                      </m:e>
                      <m:sub>
                        <m:r>
                          <a:rPr lang="en-GB" sz="1800" i="1">
                            <a:latin typeface="Cambria Math" panose="02040503050406030204" pitchFamily="18" charset="0"/>
                          </a:rPr>
                          <m:t>4</m:t>
                        </m:r>
                      </m:sub>
                    </m:sSub>
                    <m:sSub>
                      <m:sSubPr>
                        <m:ctrlPr>
                          <a:rPr lang="en-GB" sz="1800" i="1">
                            <a:latin typeface="Cambria Math" panose="02040503050406030204" pitchFamily="18" charset="0"/>
                          </a:rPr>
                        </m:ctrlPr>
                      </m:sSubPr>
                      <m:e>
                        <m:r>
                          <a:rPr lang="en-GB" sz="1800" i="1">
                            <a:latin typeface="Cambria Math" panose="02040503050406030204" pitchFamily="18" charset="0"/>
                          </a:rPr>
                          <m:t>𝛾</m:t>
                        </m:r>
                      </m:e>
                      <m:sub>
                        <m:r>
                          <a:rPr lang="en-GB" sz="1800" i="1">
                            <a:latin typeface="Cambria Math" panose="02040503050406030204" pitchFamily="18" charset="0"/>
                          </a:rPr>
                          <m:t>𝑠</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b="0" i="1" smtClean="0">
                            <a:latin typeface="Cambria Math" panose="02040503050406030204" pitchFamily="18" charset="0"/>
                          </a:rPr>
                          <m:t>              </m:t>
                        </m:r>
                        <m:r>
                          <a:rPr lang="en-GB" sz="1800" i="1">
                            <a:latin typeface="Cambria Math" panose="02040503050406030204" pitchFamily="18" charset="0"/>
                          </a:rPr>
                          <m:t>𝑎</m:t>
                        </m:r>
                      </m:e>
                      <m:sub>
                        <m:r>
                          <a:rPr lang="en-GB" sz="1800" i="1">
                            <a:latin typeface="Cambria Math" panose="02040503050406030204" pitchFamily="18" charset="0"/>
                          </a:rPr>
                          <m:t>5</m:t>
                        </m:r>
                      </m:sub>
                    </m:sSub>
                    <m:sSub>
                      <m:sSubPr>
                        <m:ctrlPr>
                          <a:rPr lang="en-GB" sz="1800" i="1">
                            <a:latin typeface="Cambria Math" panose="02040503050406030204" pitchFamily="18" charset="0"/>
                          </a:rPr>
                        </m:ctrlPr>
                      </m:sSubPr>
                      <m:e>
                        <m:r>
                          <a:rPr lang="en-GB" sz="1800" i="1">
                            <a:latin typeface="Cambria Math" panose="02040503050406030204" pitchFamily="18" charset="0"/>
                          </a:rPr>
                          <m:t>𝛿</m:t>
                        </m:r>
                      </m:e>
                      <m:sub>
                        <m:r>
                          <a:rPr lang="en-GB" sz="1800" i="1">
                            <a:latin typeface="Cambria Math" panose="02040503050406030204" pitchFamily="18" charset="0"/>
                          </a:rPr>
                          <m:t>𝑑</m:t>
                        </m:r>
                      </m:sub>
                    </m:sSub>
                    <m:r>
                      <a:rPr lang="en-GB" sz="1800" i="1">
                        <a:latin typeface="Cambria Math" panose="02040503050406030204" pitchFamily="18" charset="0"/>
                      </a:rPr>
                      <m:t>+</m:t>
                    </m:r>
                    <m:sSub>
                      <m:sSubPr>
                        <m:ctrlPr>
                          <a:rPr lang="en-GB" sz="1800" i="1">
                            <a:latin typeface="Cambria Math" panose="02040503050406030204" pitchFamily="18" charset="0"/>
                          </a:rPr>
                        </m:ctrlPr>
                      </m:sSubPr>
                      <m:e>
                        <m:r>
                          <a:rPr lang="en-GB" sz="1800" i="1">
                            <a:latin typeface="Cambria Math" panose="02040503050406030204" pitchFamily="18" charset="0"/>
                          </a:rPr>
                          <m:t>𝑒</m:t>
                        </m:r>
                      </m:e>
                      <m:sub>
                        <m:r>
                          <a:rPr lang="en-GB" sz="1800" i="1">
                            <a:latin typeface="Cambria Math" panose="02040503050406030204" pitchFamily="18" charset="0"/>
                          </a:rPr>
                          <m:t>𝑖</m:t>
                        </m:r>
                      </m:sub>
                    </m:sSub>
                  </m:oMath>
                </a14:m>
                <a:r>
                  <a:rPr lang="en-GB" sz="1800" dirty="0">
                    <a:latin typeface="Times New Roman" panose="02020603050405020304" pitchFamily="18" charset="0"/>
                    <a:cs typeface="Times New Roman" panose="02020603050405020304" pitchFamily="18" charset="0"/>
                  </a:rPr>
                  <a:t> </a:t>
                </a:r>
                <a:r>
                  <a:rPr lang="en-GB" sz="1800" dirty="0" smtClean="0">
                    <a:latin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cs typeface="Times New Roman" panose="02020603050405020304" pitchFamily="18" charset="0"/>
                  </a:rPr>
                  <a:t>(</a:t>
                </a:r>
                <a:r>
                  <a:rPr lang="en-GB" sz="1600" dirty="0">
                    <a:latin typeface="Times New Roman" panose="02020603050405020304" pitchFamily="18" charset="0"/>
                    <a:cs typeface="Times New Roman" panose="02020603050405020304" pitchFamily="18" charset="0"/>
                  </a:rPr>
                  <a:t>1)</a:t>
                </a:r>
              </a:p>
              <a:p>
                <a:pPr algn="just"/>
                <a:endParaRPr lang="en-GB" sz="2000" dirty="0" smtClean="0">
                  <a:latin typeface="Times New Roman" panose="02020603050405020304" pitchFamily="18" charset="0"/>
                  <a:cs typeface="Times New Roman" panose="02020603050405020304" pitchFamily="18" charset="0"/>
                </a:endParaRPr>
              </a:p>
              <a:p>
                <a:pPr algn="just"/>
                <a:r>
                  <a:rPr lang="en-GB" dirty="0">
                    <a:latin typeface="Times New Roman" panose="02020603050405020304" pitchFamily="18" charset="0"/>
                    <a:cs typeface="Times New Roman" panose="02020603050405020304" pitchFamily="18" charset="0"/>
                  </a:rPr>
                  <a:t>D</a:t>
                </a:r>
                <a:r>
                  <a:rPr lang="en-GB" dirty="0" smtClean="0">
                    <a:latin typeface="Times New Roman" panose="02020603050405020304" pitchFamily="18" charset="0"/>
                    <a:cs typeface="Times New Roman" panose="02020603050405020304" pitchFamily="18" charset="0"/>
                  </a:rPr>
                  <a:t>ependent </a:t>
                </a:r>
                <a:r>
                  <a:rPr lang="en-GB" dirty="0">
                    <a:latin typeface="Times New Roman" panose="02020603050405020304" pitchFamily="18" charset="0"/>
                    <a:cs typeface="Times New Roman" panose="02020603050405020304" pitchFamily="18" charset="0"/>
                  </a:rPr>
                  <a:t>variable of financial returns (</a:t>
                </a:r>
                <a14:m>
                  <m:oMath xmlns:m="http://schemas.openxmlformats.org/officeDocument/2006/math">
                    <m:sSub>
                      <m:sSubPr>
                        <m:ctrlPr>
                          <a:rPr lang="en-GB" i="1">
                            <a:latin typeface="Cambria Math" panose="02040503050406030204" pitchFamily="18" charset="0"/>
                          </a:rPr>
                        </m:ctrlPr>
                      </m:sSubPr>
                      <m:e>
                        <m:r>
                          <a:rPr lang="en-GB" i="1">
                            <a:latin typeface="Cambria Math" panose="02040503050406030204" pitchFamily="18" charset="0"/>
                          </a:rPr>
                          <m:t>𝑌</m:t>
                        </m:r>
                      </m:e>
                      <m:sub>
                        <m:r>
                          <a:rPr lang="en-GB" i="1">
                            <a:latin typeface="Cambria Math" panose="02040503050406030204" pitchFamily="18" charset="0"/>
                          </a:rPr>
                          <m:t>𝑖</m:t>
                        </m:r>
                      </m:sub>
                    </m:sSub>
                  </m:oMath>
                </a14:m>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are </a:t>
                </a:r>
                <a:r>
                  <a:rPr lang="en-GB" dirty="0">
                    <a:latin typeface="Times New Roman" panose="02020603050405020304" pitchFamily="18" charset="0"/>
                    <a:cs typeface="Times New Roman" panose="02020603050405020304" pitchFamily="18" charset="0"/>
                  </a:rPr>
                  <a:t>measured using net income from two main sources- financial investments and agricultural activities</a:t>
                </a:r>
                <a:r>
                  <a:rPr lang="en-GB" dirty="0" smtClean="0">
                    <a:latin typeface="Times New Roman" panose="02020603050405020304" pitchFamily="18" charset="0"/>
                    <a:cs typeface="Times New Roman" panose="02020603050405020304" pitchFamily="18" charset="0"/>
                  </a:rPr>
                  <a:t>.</a:t>
                </a:r>
              </a:p>
              <a:p>
                <a:pPr algn="just"/>
                <a:endParaRPr lang="en-GB" sz="2000" dirty="0">
                  <a:latin typeface="Times New Roman" panose="02020603050405020304" pitchFamily="18" charset="0"/>
                  <a:cs typeface="Times New Roman" panose="02020603050405020304" pitchFamily="18" charset="0"/>
                </a:endParaRPr>
              </a:p>
              <a:p>
                <a:pPr algn="just"/>
                <a:r>
                  <a:rPr lang="en-GB" i="1" dirty="0">
                    <a:latin typeface="Times New Roman" panose="02020603050405020304" pitchFamily="18" charset="0"/>
                    <a:cs typeface="Times New Roman" panose="02020603050405020304" pitchFamily="18" charset="0"/>
                  </a:rPr>
                  <a:t>Social networks</a:t>
                </a:r>
                <a:r>
                  <a:rPr lang="en-GB" dirty="0">
                    <a:latin typeface="Times New Roman" panose="02020603050405020304" pitchFamily="18" charset="0"/>
                    <a:cs typeface="Times New Roman" panose="02020603050405020304" pitchFamily="18" charset="0"/>
                  </a:rPr>
                  <a:t> are </a:t>
                </a:r>
                <a:r>
                  <a:rPr lang="en-GB" dirty="0" err="1">
                    <a:latin typeface="Times New Roman" panose="02020603050405020304" pitchFamily="18" charset="0"/>
                    <a:cs typeface="Times New Roman" panose="02020603050405020304" pitchFamily="18" charset="0"/>
                  </a:rPr>
                  <a:t>proxied</a:t>
                </a:r>
                <a:r>
                  <a:rPr lang="en-GB" dirty="0">
                    <a:latin typeface="Times New Roman" panose="02020603050405020304" pitchFamily="18" charset="0"/>
                    <a:cs typeface="Times New Roman" panose="02020603050405020304" pitchFamily="18" charset="0"/>
                  </a:rPr>
                  <a:t> by households’ </a:t>
                </a:r>
                <a:r>
                  <a:rPr lang="en-GB" dirty="0" smtClean="0">
                    <a:latin typeface="Times New Roman" panose="02020603050405020304" pitchFamily="18" charset="0"/>
                    <a:cs typeface="Times New Roman" panose="02020603050405020304" pitchFamily="18" charset="0"/>
                  </a:rPr>
                  <a:t>regular attendance </a:t>
                </a:r>
                <a:r>
                  <a:rPr lang="en-GB" dirty="0">
                    <a:latin typeface="Times New Roman" panose="02020603050405020304" pitchFamily="18" charset="0"/>
                    <a:cs typeface="Times New Roman" panose="02020603050405020304" pitchFamily="18" charset="0"/>
                  </a:rPr>
                  <a:t>to public meetings and their memberships to at least one group such as self-help groups, credit/savings group, social/ festival society, and development </a:t>
                </a:r>
                <a:r>
                  <a:rPr lang="en-GB" dirty="0" smtClean="0">
                    <a:latin typeface="Times New Roman" panose="02020603050405020304" pitchFamily="18" charset="0"/>
                    <a:cs typeface="Times New Roman" panose="02020603050405020304" pitchFamily="18" charset="0"/>
                  </a:rPr>
                  <a:t>group/NGO.</a:t>
                </a:r>
              </a:p>
              <a:p>
                <a:pPr algn="just"/>
                <a:endParaRPr lang="en-GB" i="1" dirty="0">
                  <a:latin typeface="Times New Roman" panose="02020603050405020304" pitchFamily="18" charset="0"/>
                  <a:cs typeface="Times New Roman" panose="02020603050405020304" pitchFamily="18" charset="0"/>
                </a:endParaRPr>
              </a:p>
              <a:p>
                <a:pPr algn="just"/>
                <a:r>
                  <a:rPr lang="en-GB" i="1" dirty="0" smtClean="0">
                    <a:latin typeface="Times New Roman" panose="02020603050405020304" pitchFamily="18" charset="0"/>
                    <a:cs typeface="Times New Roman" panose="02020603050405020304" pitchFamily="18" charset="0"/>
                  </a:rPr>
                  <a:t>Media </a:t>
                </a:r>
                <a:r>
                  <a:rPr lang="en-GB" i="1" dirty="0">
                    <a:latin typeface="Times New Roman" panose="02020603050405020304" pitchFamily="18" charset="0"/>
                    <a:cs typeface="Times New Roman" panose="02020603050405020304" pitchFamily="18" charset="0"/>
                  </a:rPr>
                  <a:t>and digital networks</a:t>
                </a:r>
                <a:r>
                  <a:rPr lang="en-GB" dirty="0">
                    <a:latin typeface="Times New Roman" panose="02020603050405020304" pitchFamily="18" charset="0"/>
                    <a:cs typeface="Times New Roman" panose="02020603050405020304" pitchFamily="18" charset="0"/>
                  </a:rPr>
                  <a:t> are </a:t>
                </a:r>
                <a:r>
                  <a:rPr lang="en-GB" dirty="0" err="1">
                    <a:latin typeface="Times New Roman" panose="02020603050405020304" pitchFamily="18" charset="0"/>
                    <a:cs typeface="Times New Roman" panose="02020603050405020304" pitchFamily="18" charset="0"/>
                  </a:rPr>
                  <a:t>proxied</a:t>
                </a:r>
                <a:r>
                  <a:rPr lang="en-GB" dirty="0">
                    <a:latin typeface="Times New Roman" panose="02020603050405020304" pitchFamily="18" charset="0"/>
                    <a:cs typeface="Times New Roman" panose="02020603050405020304" pitchFamily="18" charset="0"/>
                  </a:rPr>
                  <a:t> by the regular use of computer, newspaper, television by the individuals of each household.</a:t>
                </a:r>
                <a:endParaRPr lang="en-GB" sz="2000"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908720"/>
                <a:ext cx="8229600" cy="5688631"/>
              </a:xfrm>
              <a:blipFill>
                <a:blip r:embed="rId2"/>
                <a:stretch>
                  <a:fillRect l="-741" t="-1715" r="-889"/>
                </a:stretch>
              </a:blipFill>
            </p:spPr>
            <p:txBody>
              <a:bodyPr/>
              <a:lstStyle/>
              <a:p>
                <a:r>
                  <a:rPr lang="en-GB">
                    <a:noFill/>
                  </a:rPr>
                  <a:t> </a:t>
                </a:r>
              </a:p>
            </p:txBody>
          </p:sp>
        </mc:Fallback>
      </mc:AlternateContent>
    </p:spTree>
    <p:extLst>
      <p:ext uri="{BB962C8B-B14F-4D97-AF65-F5344CB8AC3E}">
        <p14:creationId xmlns:p14="http://schemas.microsoft.com/office/powerpoint/2010/main" val="941156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a:latin typeface="Times New Roman" panose="02020603050405020304" pitchFamily="18" charset="0"/>
                <a:cs typeface="Times New Roman" panose="02020603050405020304" pitchFamily="18" charset="0"/>
              </a:rPr>
              <a:t>Baseline Model</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484784"/>
                <a:ext cx="7886700" cy="4692179"/>
              </a:xfrm>
            </p:spPr>
            <p:txBody>
              <a:bodyPr>
                <a:normAutofit/>
              </a:bodyPr>
              <a:lstStyle/>
              <a:p>
                <a:pPr algn="just"/>
                <a:endParaRPr lang="en-GB" sz="2400" dirty="0" smtClean="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These </a:t>
                </a:r>
                <a:r>
                  <a:rPr lang="en-GB" sz="2400" dirty="0">
                    <a:latin typeface="Times New Roman" panose="02020603050405020304" pitchFamily="18" charset="0"/>
                    <a:cs typeface="Times New Roman" panose="02020603050405020304" pitchFamily="18" charset="0"/>
                  </a:rPr>
                  <a:t>models are estimated using ordinary least squares (OLS) method with state (</a:t>
                </a:r>
                <a14:m>
                  <m:oMath xmlns:m="http://schemas.openxmlformats.org/officeDocument/2006/math">
                    <m:sSub>
                      <m:sSubPr>
                        <m:ctrlPr>
                          <a:rPr lang="en-GB" sz="2400" i="1">
                            <a:latin typeface="Cambria Math" panose="02040503050406030204" pitchFamily="18" charset="0"/>
                          </a:rPr>
                        </m:ctrlPr>
                      </m:sSubPr>
                      <m:e>
                        <m:r>
                          <a:rPr lang="en-GB" sz="2400" i="1">
                            <a:latin typeface="Cambria Math" panose="02040503050406030204" pitchFamily="18" charset="0"/>
                          </a:rPr>
                          <m:t>𝛾</m:t>
                        </m:r>
                      </m:e>
                      <m:sub>
                        <m:r>
                          <a:rPr lang="en-GB" sz="2400" i="1">
                            <a:latin typeface="Cambria Math" panose="02040503050406030204" pitchFamily="18" charset="0"/>
                          </a:rPr>
                          <m:t>𝑠</m:t>
                        </m:r>
                      </m:sub>
                    </m:sSub>
                  </m:oMath>
                </a14:m>
                <a:r>
                  <a:rPr lang="en-GB" sz="2400" dirty="0">
                    <a:latin typeface="Times New Roman" panose="02020603050405020304" pitchFamily="18" charset="0"/>
                    <a:cs typeface="Times New Roman" panose="02020603050405020304" pitchFamily="18" charset="0"/>
                  </a:rPr>
                  <a:t>) and district (</a:t>
                </a:r>
                <a14:m>
                  <m:oMath xmlns:m="http://schemas.openxmlformats.org/officeDocument/2006/math">
                    <m:sSub>
                      <m:sSubPr>
                        <m:ctrlPr>
                          <a:rPr lang="en-GB" sz="2400" i="1">
                            <a:latin typeface="Cambria Math" panose="02040503050406030204" pitchFamily="18" charset="0"/>
                          </a:rPr>
                        </m:ctrlPr>
                      </m:sSubPr>
                      <m:e>
                        <m:r>
                          <a:rPr lang="en-GB" sz="2400" i="1">
                            <a:latin typeface="Cambria Math" panose="02040503050406030204" pitchFamily="18" charset="0"/>
                          </a:rPr>
                          <m:t>𝛿</m:t>
                        </m:r>
                      </m:e>
                      <m:sub>
                        <m:r>
                          <a:rPr lang="en-GB" sz="2400" i="1">
                            <a:latin typeface="Cambria Math" panose="02040503050406030204" pitchFamily="18" charset="0"/>
                          </a:rPr>
                          <m:t>𝑑</m:t>
                        </m:r>
                      </m:sub>
                    </m:sSub>
                  </m:oMath>
                </a14:m>
                <a:r>
                  <a:rPr lang="en-GB" sz="2400" dirty="0">
                    <a:latin typeface="Times New Roman" panose="02020603050405020304" pitchFamily="18" charset="0"/>
                    <a:cs typeface="Times New Roman" panose="02020603050405020304" pitchFamily="18" charset="0"/>
                  </a:rPr>
                  <a:t>) fixed effects controlling for unobserved heterogeneity at state- and </a:t>
                </a:r>
                <a:r>
                  <a:rPr lang="en-GB" sz="2400" dirty="0" smtClean="0">
                    <a:latin typeface="Times New Roman" panose="02020603050405020304" pitchFamily="18" charset="0"/>
                    <a:cs typeface="Times New Roman" panose="02020603050405020304" pitchFamily="18" charset="0"/>
                  </a:rPr>
                  <a:t>district-levels.</a:t>
                </a:r>
              </a:p>
              <a:p>
                <a:pPr algn="just"/>
                <a:endParaRPr lang="en-GB" sz="2400" dirty="0">
                  <a:latin typeface="Times New Roman" panose="02020603050405020304" pitchFamily="18" charset="0"/>
                  <a:cs typeface="Times New Roman" panose="02020603050405020304" pitchFamily="18" charset="0"/>
                </a:endParaRPr>
              </a:p>
              <a:p>
                <a:pPr algn="just"/>
                <a:r>
                  <a:rPr lang="en-GB" sz="2400" dirty="0" smtClean="0">
                    <a:latin typeface="Times New Roman" panose="02020603050405020304" pitchFamily="18" charset="0"/>
                    <a:cs typeface="Times New Roman" panose="02020603050405020304" pitchFamily="18" charset="0"/>
                  </a:rPr>
                  <a:t>Controls </a:t>
                </a:r>
                <a:r>
                  <a:rPr lang="en-GB" sz="2400" dirty="0">
                    <a:latin typeface="Times New Roman" panose="02020603050405020304" pitchFamily="18" charset="0"/>
                    <a:cs typeface="Times New Roman" panose="02020603050405020304" pitchFamily="18" charset="0"/>
                  </a:rPr>
                  <a:t>include different </a:t>
                </a:r>
                <a:r>
                  <a:rPr lang="en-GB" sz="2400" dirty="0" smtClean="0">
                    <a:latin typeface="Times New Roman" panose="02020603050405020304" pitchFamily="18" charset="0"/>
                    <a:cs typeface="Times New Roman" panose="02020603050405020304" pitchFamily="18" charset="0"/>
                  </a:rPr>
                  <a:t>household-level variables such as </a:t>
                </a:r>
                <a:r>
                  <a:rPr lang="en-GB" sz="2400" i="1" dirty="0" smtClean="0">
                    <a:latin typeface="Times New Roman" panose="02020603050405020304" pitchFamily="18" charset="0"/>
                    <a:cs typeface="Times New Roman" panose="02020603050405020304" pitchFamily="18" charset="0"/>
                  </a:rPr>
                  <a:t>credit, mobile use, poor, asset size, education levels, Muslim households, age and age squared of household head, Urban region, and confidence on banks.</a:t>
                </a:r>
                <a:endParaRPr lang="en-GB" sz="2400" i="1" dirty="0">
                  <a:latin typeface="Times New Roman" panose="020206030504050203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484784"/>
                <a:ext cx="7886700" cy="4692179"/>
              </a:xfrm>
              <a:blipFill>
                <a:blip r:embed="rId2"/>
                <a:stretch>
                  <a:fillRect l="-1005" r="-1236"/>
                </a:stretch>
              </a:blipFill>
            </p:spPr>
            <p:txBody>
              <a:bodyPr/>
              <a:lstStyle/>
              <a:p>
                <a:r>
                  <a:rPr lang="en-GB">
                    <a:noFill/>
                  </a:rPr>
                  <a:t> </a:t>
                </a:r>
              </a:p>
            </p:txBody>
          </p:sp>
        </mc:Fallback>
      </mc:AlternateContent>
    </p:spTree>
    <p:extLst>
      <p:ext uri="{BB962C8B-B14F-4D97-AF65-F5344CB8AC3E}">
        <p14:creationId xmlns:p14="http://schemas.microsoft.com/office/powerpoint/2010/main" val="27455779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2566</TotalTime>
  <Words>1746</Words>
  <Application>Microsoft Office PowerPoint</Application>
  <PresentationFormat>On-screen Show (4:3)</PresentationFormat>
  <Paragraphs>111</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Times New Roman</vt:lpstr>
      <vt:lpstr>Office Theme</vt:lpstr>
      <vt:lpstr>PowerPoint Presentation</vt:lpstr>
      <vt:lpstr>Media and Social Networks</vt:lpstr>
      <vt:lpstr>Mediating role of financial expertise</vt:lpstr>
      <vt:lpstr>Why it is important to focus on female-headed households?</vt:lpstr>
      <vt:lpstr>Objectives of the paper</vt:lpstr>
      <vt:lpstr>Contribution</vt:lpstr>
      <vt:lpstr>Data</vt:lpstr>
      <vt:lpstr>Baseline Model</vt:lpstr>
      <vt:lpstr>Baseline Model</vt:lpstr>
      <vt:lpstr>Accounting for regional heterogeneity</vt:lpstr>
      <vt:lpstr>Mediating role of financial expertise</vt:lpstr>
      <vt:lpstr>Summary statistics</vt:lpstr>
      <vt:lpstr>Summary statistics</vt:lpstr>
      <vt:lpstr>Results- Information networks, financial expertise and financial behaviour</vt:lpstr>
      <vt:lpstr>Results- Information networks, financial expertise and financial behaviour</vt:lpstr>
      <vt:lpstr>Results- Regional heterogeneity in information networks and financial expertise</vt:lpstr>
      <vt:lpstr>Results- Regional heterogeneity in information networks and financial expertise</vt:lpstr>
      <vt:lpstr>Robustness tests</vt:lpstr>
      <vt:lpstr>Conclusion</vt:lpstr>
    </vt:vector>
  </TitlesOfParts>
  <Company>University of Essex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Bose, Udichibarna</dc:creator>
  <cp:lastModifiedBy>Bose, Udichibarna</cp:lastModifiedBy>
  <cp:revision>154</cp:revision>
  <dcterms:created xsi:type="dcterms:W3CDTF">2018-08-17T03:12:30Z</dcterms:created>
  <dcterms:modified xsi:type="dcterms:W3CDTF">2020-11-06T10:16:07Z</dcterms:modified>
</cp:coreProperties>
</file>