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17" r:id="rId6"/>
    <p:sldId id="344" r:id="rId7"/>
    <p:sldId id="339" r:id="rId8"/>
    <p:sldId id="327" r:id="rId9"/>
    <p:sldId id="342" r:id="rId10"/>
    <p:sldId id="343" r:id="rId11"/>
    <p:sldId id="325" r:id="rId12"/>
    <p:sldId id="324" r:id="rId13"/>
    <p:sldId id="336" r:id="rId14"/>
    <p:sldId id="318" r:id="rId15"/>
    <p:sldId id="308" r:id="rId16"/>
    <p:sldId id="319" r:id="rId17"/>
    <p:sldId id="337" r:id="rId18"/>
    <p:sldId id="320" r:id="rId19"/>
    <p:sldId id="329" r:id="rId20"/>
    <p:sldId id="321" r:id="rId21"/>
    <p:sldId id="332" r:id="rId22"/>
    <p:sldId id="331" r:id="rId23"/>
    <p:sldId id="333" r:id="rId24"/>
    <p:sldId id="335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6"/>
    <p:restoredTop sz="93073" autoAdjust="0"/>
  </p:normalViewPr>
  <p:slideViewPr>
    <p:cSldViewPr snapToGrid="0" snapToObjects="1">
      <p:cViewPr>
        <p:scale>
          <a:sx n="155" d="100"/>
          <a:sy n="155" d="100"/>
        </p:scale>
        <p:origin x="-354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B9A0-9F97-4EBB-A401-95A057F9F4A2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51D07-A30F-46C6-95C4-EA6B97FB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77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F138-3232-4329-B643-AFCB963C532E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E7E7-BEEA-42F4-87D3-DC79226EE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50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4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7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7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7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7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9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4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7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636" y="951633"/>
            <a:ext cx="8708465" cy="1813934"/>
          </a:xfrm>
        </p:spPr>
        <p:txBody>
          <a:bodyPr anchor="b"/>
          <a:lstStyle>
            <a:lvl1pPr algn="l">
              <a:defRPr>
                <a:solidFill>
                  <a:srgbClr val="003464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" y="2827899"/>
            <a:ext cx="8712200" cy="803672"/>
          </a:xfrm>
        </p:spPr>
        <p:txBody>
          <a:bodyPr>
            <a:normAutofit/>
          </a:bodyPr>
          <a:lstStyle>
            <a:lvl1pPr marL="0" indent="0" algn="l">
              <a:buNone/>
              <a:defRPr sz="1125">
                <a:solidFill>
                  <a:schemeClr val="accent3"/>
                </a:solidFill>
                <a:latin typeface="Arial Black"/>
                <a:cs typeface="Arial Blac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32698" y="3718016"/>
            <a:ext cx="8695403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26" y="4259524"/>
            <a:ext cx="20193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4" y="95537"/>
            <a:ext cx="1437978" cy="7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11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36">
          <p15:clr>
            <a:srgbClr val="FBAE40"/>
          </p15:clr>
        </p15:guide>
        <p15:guide id="2" orient="horz" pos="89">
          <p15:clr>
            <a:srgbClr val="FBAE40"/>
          </p15:clr>
        </p15:guide>
        <p15:guide id="3" pos="5624">
          <p15:clr>
            <a:srgbClr val="FBAE40"/>
          </p15:clr>
        </p15:guide>
        <p15:guide id="4" orient="horz" pos="31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06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7801" y="259624"/>
            <a:ext cx="6570301" cy="777479"/>
          </a:xfrm>
        </p:spPr>
        <p:txBody>
          <a:bodyPr>
            <a:noAutofit/>
          </a:bodyPr>
          <a:lstStyle>
            <a:lvl1pPr algn="l">
              <a:defRPr sz="2250" baseline="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801" y="1140281"/>
            <a:ext cx="6570300" cy="3394472"/>
          </a:xfrm>
        </p:spPr>
        <p:txBody>
          <a:bodyPr/>
          <a:lstStyle>
            <a:lvl1pPr marL="257175" indent="-257175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1pPr>
            <a:lvl2pPr marL="557213" indent="-214313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2pPr>
            <a:lvl3pPr marL="857250" indent="-171450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3pPr>
            <a:lvl4pPr marL="1200150" indent="-171450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4pPr>
            <a:lvl5pPr marL="1543050" indent="-171450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2270125" cy="1696641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latin typeface="Arial"/>
                <a:cs typeface="Arial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337" y="1696641"/>
            <a:ext cx="2269788" cy="1710118"/>
          </a:xfr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/>
            </a:lvl1pPr>
          </a:lstStyle>
          <a:p>
            <a:r>
              <a:rPr lang="en-US" dirty="0"/>
              <a:t>Click to insert picture</a:t>
            </a:r>
          </a:p>
          <a:p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7" y="3406759"/>
            <a:ext cx="2269788" cy="1736741"/>
          </a:xfr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/>
            </a:lvl1pPr>
          </a:lstStyle>
          <a:p>
            <a:r>
              <a:rPr lang="en-US" dirty="0"/>
              <a:t>Click to insert picture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357801" y="1092382"/>
            <a:ext cx="6570301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647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95263"/>
            <a:ext cx="8640763" cy="4752975"/>
          </a:xfrm>
        </p:spPr>
        <p:txBody>
          <a:bodyPr anchor="t"/>
          <a:lstStyle>
            <a:lvl1pPr algn="l">
              <a:defRPr sz="3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52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36" userDrawn="1">
          <p15:clr>
            <a:srgbClr val="FBAE40"/>
          </p15:clr>
        </p15:guide>
        <p15:guide id="2" orient="horz" pos="123" userDrawn="1">
          <p15:clr>
            <a:srgbClr val="FBAE40"/>
          </p15:clr>
        </p15:guide>
        <p15:guide id="3" pos="5579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64594"/>
            <a:ext cx="8605838" cy="761175"/>
          </a:xfrm>
        </p:spPr>
        <p:txBody>
          <a:bodyPr>
            <a:noAutofit/>
          </a:bodyPr>
          <a:lstStyle>
            <a:lvl1pPr algn="l">
              <a:defRPr sz="2250">
                <a:solidFill>
                  <a:srgbClr val="003464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INSERT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1158995"/>
            <a:ext cx="8605838" cy="3639741"/>
          </a:xfrm>
        </p:spPr>
        <p:txBody>
          <a:bodyPr/>
          <a:lstStyle>
            <a:lvl1pPr marL="257175" indent="-257175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1pPr>
            <a:lvl2pPr marL="557213" indent="-214313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2pPr>
            <a:lvl3pPr marL="857250" indent="-171450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3pPr>
            <a:lvl4pPr marL="1200150" indent="-171450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4pPr>
            <a:lvl5pPr marL="1543050" indent="-171450">
              <a:buClr>
                <a:schemeClr val="accent3"/>
              </a:buClr>
              <a:buFont typeface="Wingdings" charset="2"/>
              <a:buChar char="§"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50827" y="1092382"/>
            <a:ext cx="8605837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80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58" userDrawn="1">
          <p15:clr>
            <a:srgbClr val="FBAE40"/>
          </p15:clr>
        </p15:guide>
        <p15:guide id="2" orient="horz" pos="123" userDrawn="1">
          <p15:clr>
            <a:srgbClr val="FBAE40"/>
          </p15:clr>
        </p15:guide>
        <p15:guide id="3" pos="5579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50825" y="1158995"/>
            <a:ext cx="8605838" cy="3734474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64594"/>
            <a:ext cx="8605838" cy="761175"/>
          </a:xfrm>
        </p:spPr>
        <p:txBody>
          <a:bodyPr>
            <a:noAutofit/>
          </a:bodyPr>
          <a:lstStyle>
            <a:lvl1pPr algn="l">
              <a:defRPr sz="2250">
                <a:solidFill>
                  <a:srgbClr val="003464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INSERT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250827" y="1092382"/>
            <a:ext cx="8605837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00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64594"/>
            <a:ext cx="8605838" cy="761175"/>
          </a:xfrm>
        </p:spPr>
        <p:txBody>
          <a:bodyPr>
            <a:noAutofit/>
          </a:bodyPr>
          <a:lstStyle>
            <a:lvl1pPr algn="l">
              <a:defRPr sz="2250">
                <a:solidFill>
                  <a:srgbClr val="003464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INSERT 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50827" y="1092382"/>
            <a:ext cx="8605837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0825" y="1230923"/>
            <a:ext cx="3678436" cy="3704126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929261" y="1228002"/>
            <a:ext cx="4927402" cy="1783665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9261" y="3011666"/>
            <a:ext cx="2457252" cy="1923383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86513" y="3011666"/>
            <a:ext cx="2470150" cy="89873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386513" y="3910396"/>
            <a:ext cx="2470150" cy="1021733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713160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11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06092" cy="51435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08366" y="0"/>
            <a:ext cx="5335634" cy="2464595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806092" y="2464594"/>
            <a:ext cx="2532185" cy="2678906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38276" y="2464594"/>
            <a:ext cx="2805724" cy="1327821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336002" y="3792415"/>
            <a:ext cx="2807998" cy="1351085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650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5999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232698" y="2194016"/>
            <a:ext cx="8695403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412631"/>
            <a:ext cx="8712200" cy="781385"/>
          </a:xfrm>
        </p:spPr>
        <p:txBody>
          <a:bodyPr>
            <a:noAutofit/>
          </a:bodyPr>
          <a:lstStyle>
            <a:lvl1pPr algn="l">
              <a:defRPr sz="4500" baseline="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CONNECT WITH US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92331" y="2418790"/>
            <a:ext cx="3376749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25" b="0" i="0" u="none" strike="noStrike" kern="1200" baseline="30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EssexBusinessSchool</a:t>
            </a:r>
            <a:endParaRPr lang="en-GB" sz="2325" b="0" i="0" u="none" strike="noStrike" kern="1200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83002" y="2818790"/>
            <a:ext cx="3376749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25" b="0" i="0" u="none" strike="noStrike" kern="12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GB" sz="2325" b="0" i="0" u="none" strike="noStrike" kern="1200" baseline="30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Essex_EBS</a:t>
            </a:r>
            <a:endParaRPr lang="en-GB" sz="2325" b="0" i="0" u="none" strike="noStrike" kern="1200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83001" y="3221551"/>
            <a:ext cx="3376749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25" b="0" i="0" u="none" strike="noStrike" kern="12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Essex Business School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83000" y="3638316"/>
            <a:ext cx="3376749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25" b="0" i="0" u="none" strike="noStrike" kern="1200" baseline="30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Essexebs</a:t>
            </a:r>
            <a:endParaRPr lang="en-GB" sz="2325" b="0" i="0" u="none" strike="noStrike" kern="1200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26" y="4259524"/>
            <a:ext cx="20193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4" y="95537"/>
            <a:ext cx="1437978" cy="793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" y="2303046"/>
            <a:ext cx="340471" cy="34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" y="2717346"/>
            <a:ext cx="340471" cy="34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" y="3137241"/>
            <a:ext cx="340471" cy="340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" y="3552411"/>
            <a:ext cx="340471" cy="3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9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36" userDrawn="1">
          <p15:clr>
            <a:srgbClr val="FBAE40"/>
          </p15:clr>
        </p15:guide>
        <p15:guide id="2" orient="horz" pos="89" userDrawn="1">
          <p15:clr>
            <a:srgbClr val="FBAE40"/>
          </p15:clr>
        </p15:guide>
        <p15:guide id="3" pos="5624" userDrawn="1">
          <p15:clr>
            <a:srgbClr val="FBAE40"/>
          </p15:clr>
        </p15:guide>
        <p15:guide id="4" orient="horz" pos="3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C0A6-8AB9-4AD4-BFB4-FE6CC9FB0A1D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nmknjbb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1A6-CF0F-F840-B4DC-01CDA6BCE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5" r:id="rId8"/>
    <p:sldLayoutId id="2147483657" r:id="rId9"/>
    <p:sldLayoutId id="2147483658" r:id="rId10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Is your Household a Small Business?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Diogenis Baboukardos &amp; Silvia Gaia </a:t>
            </a:r>
          </a:p>
        </p:txBody>
      </p:sp>
    </p:spTree>
    <p:extLst>
      <p:ext uri="{BB962C8B-B14F-4D97-AF65-F5344CB8AC3E}">
        <p14:creationId xmlns:p14="http://schemas.microsoft.com/office/powerpoint/2010/main" val="40206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Bank account and Accounting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853745-BD0A-4528-BAC1-BDFDCCD4E50D}"/>
              </a:ext>
            </a:extLst>
          </p:cNvPr>
          <p:cNvSpPr/>
          <p:nvPr/>
        </p:nvSpPr>
        <p:spPr>
          <a:xfrm>
            <a:off x="138223" y="1227473"/>
            <a:ext cx="458092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spcBef>
                <a:spcPct val="20000"/>
              </a:spcBef>
              <a:buClr>
                <a:schemeClr val="accent3"/>
              </a:buClr>
              <a:buFont typeface="Wingdings" charset="2"/>
            </a:pPr>
            <a:r>
              <a:rPr lang="en-GB" sz="2400" b="1" dirty="0">
                <a:latin typeface="Arial"/>
                <a:cs typeface="Arial"/>
              </a:rPr>
              <a:t>A bank account…</a:t>
            </a:r>
          </a:p>
          <a:p>
            <a:pPr marL="342900" indent="-342900" defTabSz="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allows you to track your economic transactions</a:t>
            </a:r>
          </a:p>
          <a:p>
            <a:pPr marL="342900" indent="-342900" defTabSz="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check how much you spent on what</a:t>
            </a:r>
          </a:p>
          <a:p>
            <a:pPr marL="342900" indent="-342900" defTabSz="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/>
                <a:cs typeface="Arial"/>
              </a:rPr>
              <a:t>plan the future</a:t>
            </a:r>
          </a:p>
        </p:txBody>
      </p:sp>
      <p:pic>
        <p:nvPicPr>
          <p:cNvPr id="1026" name="Picture 2" descr="https://www.ypulse.com/uploads/default/creditcardfridaylis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52" y="1395639"/>
            <a:ext cx="3921112" cy="29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6" y="1240741"/>
            <a:ext cx="5006507" cy="3031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Initial contribution (equity)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40985"/>
              </p:ext>
            </p:extLst>
          </p:nvPr>
        </p:nvGraphicFramePr>
        <p:xfrm>
          <a:off x="546185" y="1889501"/>
          <a:ext cx="8170218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29/08/2017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 TRANSFER FROM MICKIE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2,000.00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29/08/2017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TFR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 TRANSFER FROM MINNIE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3,000.00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158995"/>
            <a:ext cx="8605838" cy="3809900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/>
              <a:t>Long term assets</a:t>
            </a:r>
          </a:p>
          <a:p>
            <a:endParaRPr lang="en-GB" sz="3000" dirty="0"/>
          </a:p>
          <a:p>
            <a:endParaRPr lang="en-GB" sz="3000" dirty="0"/>
          </a:p>
          <a:p>
            <a:pPr lvl="1"/>
            <a:endParaRPr lang="en-GB" sz="2700" dirty="0"/>
          </a:p>
          <a:p>
            <a:pPr lvl="1"/>
            <a:r>
              <a:rPr lang="en-GB" sz="2700" dirty="0"/>
              <a:t>Sofa</a:t>
            </a:r>
          </a:p>
          <a:p>
            <a:pPr lvl="1"/>
            <a:r>
              <a:rPr lang="en-GB" sz="2700" dirty="0"/>
              <a:t>Double bed</a:t>
            </a:r>
          </a:p>
          <a:p>
            <a:pPr lvl="1"/>
            <a:r>
              <a:rPr lang="en-GB" sz="2700" dirty="0"/>
              <a:t>Dinning table with chairs</a:t>
            </a:r>
          </a:p>
          <a:p>
            <a:pPr lvl="1"/>
            <a:r>
              <a:rPr lang="en-GB" sz="2700" dirty="0"/>
              <a:t>Coffee table</a:t>
            </a:r>
          </a:p>
          <a:p>
            <a:pPr lvl="1"/>
            <a:r>
              <a:rPr lang="en-GB" sz="2700" dirty="0"/>
              <a:t>TV set</a:t>
            </a:r>
          </a:p>
          <a:p>
            <a:pPr lvl="1"/>
            <a:r>
              <a:rPr lang="en-GB" sz="2700" dirty="0"/>
              <a:t>Wardrobe</a:t>
            </a:r>
          </a:p>
          <a:p>
            <a:pPr lvl="1"/>
            <a:endParaRPr lang="en-GB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5342"/>
              </p:ext>
            </p:extLst>
          </p:nvPr>
        </p:nvGraphicFramePr>
        <p:xfrm>
          <a:off x="546185" y="1685570"/>
          <a:ext cx="8170218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29/08/2017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DEB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IKEA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2,987.00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085425"/>
            <a:ext cx="8605838" cy="2971571"/>
          </a:xfrm>
        </p:spPr>
        <p:txBody>
          <a:bodyPr>
            <a:normAutofit/>
          </a:bodyPr>
          <a:lstStyle/>
          <a:p>
            <a:r>
              <a:rPr lang="en-GB" sz="2600" dirty="0"/>
              <a:t>Long term assets</a:t>
            </a:r>
          </a:p>
          <a:p>
            <a:endParaRPr lang="en-GB" sz="3000" dirty="0"/>
          </a:p>
          <a:p>
            <a:endParaRPr lang="en-GB" sz="3000" dirty="0"/>
          </a:p>
          <a:p>
            <a:pPr lvl="1"/>
            <a:r>
              <a:rPr lang="en-GB" sz="2300" dirty="0"/>
              <a:t>Depreciation</a:t>
            </a:r>
          </a:p>
          <a:p>
            <a:pPr lvl="2"/>
            <a:r>
              <a:rPr lang="en-GB" sz="2000" dirty="0"/>
              <a:t>In how many years am I planning to replace my furniture?</a:t>
            </a:r>
          </a:p>
          <a:p>
            <a:pPr marL="342900" lvl="1" indent="0">
              <a:buNone/>
            </a:pPr>
            <a:endParaRPr lang="en-GB" sz="2700" dirty="0"/>
          </a:p>
          <a:p>
            <a:pPr lvl="1"/>
            <a:endParaRPr lang="en-GB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57519"/>
              </p:ext>
            </p:extLst>
          </p:nvPr>
        </p:nvGraphicFramePr>
        <p:xfrm>
          <a:off x="546185" y="1685570"/>
          <a:ext cx="8170218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29/08/2017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DEB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IKEA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2,987.00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072934"/>
            <a:ext cx="8605838" cy="3639741"/>
          </a:xfrm>
        </p:spPr>
        <p:txBody>
          <a:bodyPr>
            <a:normAutofit/>
          </a:bodyPr>
          <a:lstStyle/>
          <a:p>
            <a:r>
              <a:rPr lang="en-GB" dirty="0"/>
              <a:t>Expenses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38683"/>
              </p:ext>
            </p:extLst>
          </p:nvPr>
        </p:nvGraphicFramePr>
        <p:xfrm>
          <a:off x="147145" y="1571154"/>
          <a:ext cx="8734096" cy="299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2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429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EOE CO-OP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19.97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EOE CO-OP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33.40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 TOP UP VESTA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Amazon UK Retail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35.99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Amazon UK Marketpl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Amazon UK Marketpl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5.79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RYANAIR     224000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130.78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01/09/2017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 DIGITAL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18.99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29/08/2017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ANGLIAN WATER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65.12</a:t>
                      </a:r>
                      <a:endParaRPr lang="en-GB" sz="15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29/08/2017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COLCHESTER BC CTAX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81.95</a:t>
                      </a: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Income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09202"/>
              </p:ext>
            </p:extLst>
          </p:nvPr>
        </p:nvGraphicFramePr>
        <p:xfrm>
          <a:off x="546185" y="1889501"/>
          <a:ext cx="8170218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1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28/09/2017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 PAID TO MICKIE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1,000.00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28/09/2017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TFR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 PAID TO MINNIE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1,000.00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6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Additional contribution (equity)</a:t>
            </a:r>
          </a:p>
          <a:p>
            <a:endParaRPr lang="en-GB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42419"/>
              </p:ext>
            </p:extLst>
          </p:nvPr>
        </p:nvGraphicFramePr>
        <p:xfrm>
          <a:off x="157656" y="1869765"/>
          <a:ext cx="8699006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8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6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0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7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18/09/2017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 TRANSFER FROM MINNIE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300.00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for a household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Long term loan (liabilities)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55013"/>
              </p:ext>
            </p:extLst>
          </p:nvPr>
        </p:nvGraphicFramePr>
        <p:xfrm>
          <a:off x="530710" y="1869765"/>
          <a:ext cx="8170218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Type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Transaction Description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Debit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Credit Amount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22/10/2017</a:t>
                      </a:r>
                      <a:endParaRPr lang="en-GB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LOAN</a:t>
                      </a:r>
                      <a:endParaRPr lang="en-GB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CONSUMER LOAN 5% IR</a:t>
                      </a:r>
                      <a:endParaRPr lang="en-GB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12,000.00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4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000" dirty="0"/>
              <a:t>What do they own?</a:t>
            </a:r>
          </a:p>
          <a:p>
            <a:r>
              <a:rPr lang="en-GB" sz="3000" dirty="0"/>
              <a:t>How much do they owe to others?</a:t>
            </a:r>
          </a:p>
          <a:p>
            <a:r>
              <a:rPr lang="en-GB" sz="3000" dirty="0"/>
              <a:t>How much have they contributed themselves?</a:t>
            </a:r>
          </a:p>
          <a:p>
            <a:r>
              <a:rPr lang="en-GB" sz="3000" dirty="0"/>
              <a:t>How much money did they make?</a:t>
            </a:r>
          </a:p>
          <a:p>
            <a:r>
              <a:rPr lang="en-GB" sz="3000" dirty="0"/>
              <a:t>How much did they spend on:</a:t>
            </a:r>
          </a:p>
          <a:p>
            <a:pPr lvl="1"/>
            <a:r>
              <a:rPr lang="en-GB" sz="2700" dirty="0"/>
              <a:t>Grocery</a:t>
            </a:r>
          </a:p>
          <a:p>
            <a:pPr lvl="1"/>
            <a:r>
              <a:rPr lang="en-GB" sz="2700" dirty="0"/>
              <a:t>Leisure</a:t>
            </a:r>
          </a:p>
          <a:p>
            <a:pPr lvl="1"/>
            <a:r>
              <a:rPr lang="en-GB" sz="2700" dirty="0"/>
              <a:t>Rent</a:t>
            </a:r>
          </a:p>
          <a:p>
            <a:pPr lvl="1"/>
            <a:r>
              <a:rPr lang="en-GB" sz="2700" dirty="0"/>
              <a:t>Travel</a:t>
            </a:r>
          </a:p>
          <a:p>
            <a:pPr lvl="1"/>
            <a:r>
              <a:rPr lang="en-GB" sz="2700" dirty="0"/>
              <a:t>Utilities</a:t>
            </a:r>
          </a:p>
          <a:p>
            <a:endParaRPr lang="en-GB" sz="3000" dirty="0"/>
          </a:p>
          <a:p>
            <a:r>
              <a:rPr lang="en-GB" sz="3000" dirty="0"/>
              <a:t>Prepare the M&amp;M’s balance sheet and income sheet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we here for?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an attempt to familiarise the public with the main concepts of accounting and how these concepts can be applied using bank statements </a:t>
            </a:r>
            <a:r>
              <a:rPr lang="en-GB" dirty="0"/>
              <a:t>and make our </a:t>
            </a:r>
            <a:r>
              <a:rPr lang="en-GB" dirty="0" smtClean="0"/>
              <a:t>daily </a:t>
            </a:r>
            <a:r>
              <a:rPr lang="en-GB" dirty="0"/>
              <a:t>life </a:t>
            </a:r>
            <a:r>
              <a:rPr lang="en-GB" dirty="0" smtClean="0"/>
              <a:t>easier.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60635"/>
              </p:ext>
            </p:extLst>
          </p:nvPr>
        </p:nvGraphicFramePr>
        <p:xfrm>
          <a:off x="250825" y="1278555"/>
          <a:ext cx="3374877" cy="3434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2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7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sng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INCOME STATEMENT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Income Mickey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2,000.00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Income Minnie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2,000.00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endParaRPr lang="en-GB" sz="1600" b="0" i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Operating Expenses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Grocery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- 339.49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Leisure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- 668.86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Rent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-1,650.00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7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Travel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- 991.38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Utilities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-531.84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78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Depreciation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-599.28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algn="l" fontAlgn="b"/>
                      <a:endParaRPr lang="en-GB" sz="1600" b="1" i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Net Profit/Loss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-780.85</a:t>
                      </a:r>
                      <a:endParaRPr lang="en-GB" sz="1600" b="1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95595"/>
              </p:ext>
            </p:extLst>
          </p:nvPr>
        </p:nvGraphicFramePr>
        <p:xfrm>
          <a:off x="4114801" y="812483"/>
          <a:ext cx="4731229" cy="4342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SHEET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GB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13,000.00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depreciation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-433.33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value of Vehicles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12,566.67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2,987.00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depreciation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-165.95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014">
                <a:tc>
                  <a:txBody>
                    <a:bodyPr/>
                    <a:lstStyle/>
                    <a:p>
                      <a:pPr marL="0" marR="0" indent="0" algn="l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value of Furniture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2,821.06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2,131.43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ASSETS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17,519.15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&amp; EQUITIES</a:t>
                      </a:r>
                      <a:endParaRPr lang="en-GB" sz="1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12,000.00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6,300.00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Retained earnings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-780.85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LIAB &amp; EQUITY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17,519.15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3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6" y="951633"/>
            <a:ext cx="8708465" cy="163570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Q&amp;As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5900" y="2620081"/>
            <a:ext cx="8712200" cy="1110256"/>
          </a:xfrm>
        </p:spPr>
        <p:txBody>
          <a:bodyPr>
            <a:noAutofit/>
          </a:bodyPr>
          <a:lstStyle/>
          <a:p>
            <a:pPr algn="ctr"/>
            <a:r>
              <a:rPr lang="en-GB" sz="2500" dirty="0">
                <a:solidFill>
                  <a:srgbClr val="003464"/>
                </a:solidFill>
                <a:ea typeface="+mj-ea"/>
              </a:rPr>
              <a:t>Is your Household a Small Business?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ea typeface="+mj-ea"/>
              </a:rPr>
              <a:t>Diogenis Baboukardos &amp; Silvia Gaia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Accounting: A necessary evil?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Accounting is </a:t>
            </a:r>
            <a:r>
              <a:rPr lang="en-GB" dirty="0">
                <a:solidFill>
                  <a:srgbClr val="FF0000"/>
                </a:solidFill>
              </a:rPr>
              <a:t>not</a:t>
            </a:r>
            <a:r>
              <a:rPr lang="en-GB" dirty="0"/>
              <a:t> only for businesses </a:t>
            </a:r>
          </a:p>
          <a:p>
            <a:pPr marL="0" indent="0">
              <a:buNone/>
            </a:pPr>
            <a:r>
              <a:rPr lang="en-GB" dirty="0"/>
              <a:t>and tax authorities</a:t>
            </a:r>
          </a:p>
          <a:p>
            <a:pPr lvl="1"/>
            <a:r>
              <a:rPr lang="en-GB" dirty="0"/>
              <a:t>How much money did you make in a year?</a:t>
            </a:r>
          </a:p>
          <a:p>
            <a:pPr lvl="1"/>
            <a:r>
              <a:rPr lang="en-GB" dirty="0"/>
              <a:t>How much money did you spend in a year? How much did you spend for food? How much for clothes? How much for leisure activities?</a:t>
            </a:r>
          </a:p>
          <a:p>
            <a:pPr lvl="1"/>
            <a:r>
              <a:rPr lang="en-GB" dirty="0"/>
              <a:t>What are the values of your possessions?</a:t>
            </a:r>
          </a:p>
          <a:p>
            <a:pPr lvl="1"/>
            <a:r>
              <a:rPr lang="en-GB" dirty="0"/>
              <a:t>How much do you need to save annually in order to replace your car?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41" y="26309"/>
            <a:ext cx="2279872" cy="2271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Accounting: A necessary evil?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Accounting is </a:t>
            </a:r>
            <a:r>
              <a:rPr lang="en-GB" dirty="0">
                <a:solidFill>
                  <a:srgbClr val="FF0000"/>
                </a:solidFill>
              </a:rPr>
              <a:t>not</a:t>
            </a:r>
            <a:r>
              <a:rPr lang="en-GB" dirty="0"/>
              <a:t> only for businesses </a:t>
            </a:r>
          </a:p>
          <a:p>
            <a:pPr marL="0" indent="0">
              <a:buNone/>
            </a:pPr>
            <a:r>
              <a:rPr lang="en-GB" dirty="0"/>
              <a:t>and tax authorities</a:t>
            </a:r>
          </a:p>
          <a:p>
            <a:pPr lvl="1"/>
            <a:r>
              <a:rPr lang="en-GB" sz="2000" dirty="0"/>
              <a:t>How much money did you make in a year?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How much money did you spend in a year? How much did you spend for food? How much for clothes? How much for leisure activities?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What is the values of your possessions?</a:t>
            </a:r>
          </a:p>
          <a:p>
            <a:pPr lvl="1"/>
            <a:r>
              <a:rPr lang="en-GB" sz="2000" strike="sngStrike" dirty="0"/>
              <a:t>How much money should you spend for your new refrigerator?</a:t>
            </a:r>
          </a:p>
          <a:p>
            <a:pPr lvl="1"/>
            <a:r>
              <a:rPr lang="en-GB" sz="2000" strike="sngStrike" dirty="0"/>
              <a:t>How large can be your monthly instalments for your loan payment?</a:t>
            </a:r>
          </a:p>
          <a:p>
            <a:pPr lvl="1"/>
            <a:r>
              <a:rPr lang="en-GB" dirty="0"/>
              <a:t>How much do you need to save annually in order to replace your car?  </a:t>
            </a:r>
          </a:p>
          <a:p>
            <a:r>
              <a:rPr lang="en-GB" sz="2000" strike="sngStrike" dirty="0">
                <a:solidFill>
                  <a:srgbClr val="FF0000"/>
                </a:solidFill>
              </a:rPr>
              <a:t>HOW CAN A BANK ACCOUNT HELP ME MANAGE THE FINANCIALS OF MY HOUSEHOLD?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Accounting will provide an answer to all these questions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41" y="26309"/>
            <a:ext cx="2279872" cy="2271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http://www.eurodiaconia.org/wordpress/wp-content/uploads/2016/03/ndDRwBv3X3QW86aCs23TVRiV804.jpg">
            <a:extLst>
              <a:ext uri="{FF2B5EF4-FFF2-40B4-BE49-F238E27FC236}">
                <a16:creationId xmlns:a16="http://schemas.microsoft.com/office/drawing/2014/main" xmlns="" id="{78B70061-0D0A-4B32-A42A-D4AB866F2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9866" r="1171" b="10913"/>
          <a:stretch/>
        </p:blipFill>
        <p:spPr bwMode="auto">
          <a:xfrm>
            <a:off x="197085" y="175507"/>
            <a:ext cx="8605838" cy="46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Elements of Financial Statements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6254" y="1158995"/>
            <a:ext cx="2286001" cy="36727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Assets</a:t>
            </a:r>
          </a:p>
          <a:p>
            <a:endParaRPr lang="en-GB" dirty="0"/>
          </a:p>
          <a:p>
            <a:r>
              <a:rPr lang="en-GB" dirty="0"/>
              <a:t>Capital / Equity</a:t>
            </a:r>
          </a:p>
          <a:p>
            <a:endParaRPr lang="en-GB" dirty="0" smtClean="0"/>
          </a:p>
          <a:p>
            <a:r>
              <a:rPr lang="en-GB" dirty="0" smtClean="0"/>
              <a:t>Liabilities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Revenue</a:t>
            </a:r>
          </a:p>
          <a:p>
            <a:endParaRPr lang="en-GB" dirty="0"/>
          </a:p>
          <a:p>
            <a:r>
              <a:rPr lang="en-GB" dirty="0"/>
              <a:t>Expenses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2570524" y="1181915"/>
            <a:ext cx="6400439" cy="392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21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5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5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Resources available to a business</a:t>
            </a:r>
          </a:p>
          <a:p>
            <a:endParaRPr lang="en-GB" b="0" dirty="0" smtClean="0"/>
          </a:p>
          <a:p>
            <a:r>
              <a:rPr lang="en-GB" b="0" dirty="0" smtClean="0"/>
              <a:t>Amount owed by a </a:t>
            </a:r>
            <a:r>
              <a:rPr lang="en-GB" b="0" dirty="0"/>
              <a:t>business </a:t>
            </a:r>
            <a:r>
              <a:rPr lang="en-GB" b="0" dirty="0" smtClean="0"/>
              <a:t>to owner(s)</a:t>
            </a:r>
          </a:p>
          <a:p>
            <a:endParaRPr lang="en-GB" b="0" dirty="0"/>
          </a:p>
          <a:p>
            <a:r>
              <a:rPr lang="en-GB" b="0" dirty="0"/>
              <a:t>Amount owed by a business </a:t>
            </a:r>
            <a:r>
              <a:rPr lang="en-GB" b="0" dirty="0" smtClean="0"/>
              <a:t>to other</a:t>
            </a:r>
            <a:endParaRPr lang="en-GB" b="0" dirty="0"/>
          </a:p>
          <a:p>
            <a:endParaRPr lang="en-GB" sz="3000" b="0" dirty="0" smtClean="0"/>
          </a:p>
          <a:p>
            <a:r>
              <a:rPr lang="en-GB" b="0" dirty="0" smtClean="0"/>
              <a:t>What the business earns from the sale of goods or provision of services</a:t>
            </a:r>
          </a:p>
          <a:p>
            <a:endParaRPr lang="en-GB" b="0" dirty="0"/>
          </a:p>
          <a:p>
            <a:r>
              <a:rPr lang="en-GB" b="0" dirty="0"/>
              <a:t>What it costs the business to earn the income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7036" y="3418611"/>
            <a:ext cx="866962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2064326" y="1128657"/>
            <a:ext cx="6792336" cy="2114141"/>
          </a:xfrm>
          <a:prstGeom prst="leftArrow">
            <a:avLst>
              <a:gd name="adj1" fmla="val 100000"/>
              <a:gd name="adj2" fmla="val 290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accent3"/>
                </a:solidFill>
                <a:latin typeface="Arial Black"/>
                <a:cs typeface="Arial Black"/>
              </a:rPr>
              <a:t>Balance sheet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064326" y="3459103"/>
            <a:ext cx="6792336" cy="1509792"/>
          </a:xfrm>
          <a:prstGeom prst="leftArrow">
            <a:avLst>
              <a:gd name="adj1" fmla="val 100000"/>
              <a:gd name="adj2" fmla="val 407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accent3"/>
                </a:solidFill>
                <a:latin typeface="Arial Black"/>
                <a:cs typeface="Arial Black"/>
              </a:rPr>
              <a:t>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21485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Elements of Financial Statements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6254" y="1158995"/>
            <a:ext cx="2286001" cy="36727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Assets</a:t>
            </a:r>
          </a:p>
          <a:p>
            <a:endParaRPr lang="en-GB" dirty="0"/>
          </a:p>
          <a:p>
            <a:r>
              <a:rPr lang="en-GB" dirty="0"/>
              <a:t>Capital / Equity</a:t>
            </a:r>
          </a:p>
          <a:p>
            <a:endParaRPr lang="en-GB" dirty="0" smtClean="0"/>
          </a:p>
          <a:p>
            <a:r>
              <a:rPr lang="en-GB" dirty="0" smtClean="0"/>
              <a:t>Liabilities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Revenue</a:t>
            </a:r>
          </a:p>
          <a:p>
            <a:endParaRPr lang="en-GB" dirty="0"/>
          </a:p>
          <a:p>
            <a:r>
              <a:rPr lang="en-GB" dirty="0"/>
              <a:t>Expenses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2570524" y="1181915"/>
            <a:ext cx="6400439" cy="392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21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5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5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Resources available to a business</a:t>
            </a:r>
          </a:p>
          <a:p>
            <a:endParaRPr lang="en-GB" b="0" dirty="0" smtClean="0"/>
          </a:p>
          <a:p>
            <a:r>
              <a:rPr lang="en-GB" b="0" dirty="0" smtClean="0"/>
              <a:t>Amount owed by the </a:t>
            </a:r>
            <a:r>
              <a:rPr lang="en-GB" b="0" dirty="0"/>
              <a:t>business </a:t>
            </a:r>
            <a:r>
              <a:rPr lang="en-GB" b="0" dirty="0" smtClean="0"/>
              <a:t>to the owner(s)</a:t>
            </a:r>
          </a:p>
          <a:p>
            <a:endParaRPr lang="en-GB" b="0" dirty="0"/>
          </a:p>
          <a:p>
            <a:r>
              <a:rPr lang="en-GB" b="0" dirty="0"/>
              <a:t>Amount owed by </a:t>
            </a:r>
            <a:r>
              <a:rPr lang="en-GB" b="0" dirty="0" smtClean="0"/>
              <a:t>the </a:t>
            </a:r>
            <a:r>
              <a:rPr lang="en-GB" b="0" dirty="0"/>
              <a:t>business </a:t>
            </a:r>
            <a:r>
              <a:rPr lang="en-GB" b="0" dirty="0" smtClean="0"/>
              <a:t>to other(s)</a:t>
            </a:r>
            <a:endParaRPr lang="en-GB" b="0" dirty="0"/>
          </a:p>
          <a:p>
            <a:endParaRPr lang="en-GB" sz="3000" b="0" dirty="0" smtClean="0"/>
          </a:p>
          <a:p>
            <a:r>
              <a:rPr lang="en-GB" b="0" dirty="0" smtClean="0"/>
              <a:t>What the business earns from the sale of goods or provision of services</a:t>
            </a:r>
          </a:p>
          <a:p>
            <a:endParaRPr lang="en-GB" b="0" dirty="0"/>
          </a:p>
          <a:p>
            <a:r>
              <a:rPr lang="en-GB" b="0" dirty="0"/>
              <a:t>What it costs the business to earn the income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7036" y="3418611"/>
            <a:ext cx="866962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2064326" y="3459103"/>
            <a:ext cx="6792336" cy="1509792"/>
          </a:xfrm>
          <a:prstGeom prst="leftArrow">
            <a:avLst>
              <a:gd name="adj1" fmla="val 100000"/>
              <a:gd name="adj2" fmla="val 407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accent3"/>
                </a:solidFill>
                <a:latin typeface="Arial Black"/>
                <a:cs typeface="Arial Black"/>
              </a:rPr>
              <a:t>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30145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Elements of Financial Statements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6254" y="1158995"/>
            <a:ext cx="2286001" cy="36727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Assets</a:t>
            </a:r>
          </a:p>
          <a:p>
            <a:endParaRPr lang="en-GB" dirty="0"/>
          </a:p>
          <a:p>
            <a:r>
              <a:rPr lang="en-GB" dirty="0"/>
              <a:t>Capital / Equity</a:t>
            </a:r>
          </a:p>
          <a:p>
            <a:endParaRPr lang="en-GB" dirty="0" smtClean="0"/>
          </a:p>
          <a:p>
            <a:r>
              <a:rPr lang="en-GB" dirty="0" smtClean="0"/>
              <a:t>Liabilities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Revenue</a:t>
            </a:r>
          </a:p>
          <a:p>
            <a:endParaRPr lang="en-GB" dirty="0"/>
          </a:p>
          <a:p>
            <a:r>
              <a:rPr lang="en-GB" dirty="0"/>
              <a:t>Expenses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2570524" y="1181915"/>
            <a:ext cx="6400439" cy="392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21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5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5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Resources available to a business</a:t>
            </a:r>
          </a:p>
          <a:p>
            <a:endParaRPr lang="en-GB" b="0" dirty="0" smtClean="0"/>
          </a:p>
          <a:p>
            <a:r>
              <a:rPr lang="en-GB" b="0" dirty="0" smtClean="0"/>
              <a:t>Amount owed by the </a:t>
            </a:r>
            <a:r>
              <a:rPr lang="en-GB" b="0" dirty="0"/>
              <a:t>business </a:t>
            </a:r>
            <a:r>
              <a:rPr lang="en-GB" b="0" dirty="0" smtClean="0"/>
              <a:t>to the owner(s)</a:t>
            </a:r>
          </a:p>
          <a:p>
            <a:endParaRPr lang="en-GB" b="0" dirty="0"/>
          </a:p>
          <a:p>
            <a:r>
              <a:rPr lang="en-GB" b="0" dirty="0"/>
              <a:t>Amount owed by </a:t>
            </a:r>
            <a:r>
              <a:rPr lang="en-GB" b="0" dirty="0" smtClean="0"/>
              <a:t>the </a:t>
            </a:r>
            <a:r>
              <a:rPr lang="en-GB" b="0" dirty="0"/>
              <a:t>business </a:t>
            </a:r>
            <a:r>
              <a:rPr lang="en-GB" b="0" dirty="0" smtClean="0"/>
              <a:t>to other(s)</a:t>
            </a:r>
            <a:endParaRPr lang="en-GB" b="0" dirty="0"/>
          </a:p>
          <a:p>
            <a:endParaRPr lang="en-GB" sz="3000" b="0" dirty="0" smtClean="0"/>
          </a:p>
          <a:p>
            <a:r>
              <a:rPr lang="en-GB" b="0" dirty="0" smtClean="0"/>
              <a:t>What the business earns from the sale of goods or provision of services</a:t>
            </a:r>
          </a:p>
          <a:p>
            <a:endParaRPr lang="en-GB" b="0" dirty="0"/>
          </a:p>
          <a:p>
            <a:r>
              <a:rPr lang="en-GB" b="0" dirty="0"/>
              <a:t>What it costs the business to earn the income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7036" y="3418611"/>
            <a:ext cx="866962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Format of Balance Sheet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662733"/>
              </p:ext>
            </p:extLst>
          </p:nvPr>
        </p:nvGraphicFramePr>
        <p:xfrm>
          <a:off x="1612276" y="1132510"/>
          <a:ext cx="4914699" cy="3973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2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Amounts in </a:t>
                      </a:r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GB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2 874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3 771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Property, plant and equipment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17 900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18 687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Inventories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2 957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and cash equivalents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3 082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2 165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Assets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26 286</a:t>
                      </a:r>
                      <a:endParaRPr lang="en-GB" sz="1200" b="1" i="1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27 580</a:t>
                      </a:r>
                      <a:endParaRPr lang="en-GB" sz="1200" b="1" i="1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&amp; Liabilities</a:t>
                      </a:r>
                      <a:endParaRPr lang="en-GB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and other payables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8 568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9 922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Borrowings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10 711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10 651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capital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7 007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7 007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0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Equity &amp; Liabilities</a:t>
                      </a:r>
                      <a:endParaRPr lang="en-GB" sz="1200" b="1" i="1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26 286</a:t>
                      </a:r>
                      <a:endParaRPr lang="en-GB" sz="1200" b="1" i="1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27 580</a:t>
                      </a:r>
                      <a:endParaRPr lang="en-GB" sz="1200" b="1" i="1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1709" y="1519135"/>
            <a:ext cx="7516151" cy="180671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have?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1709" y="3616035"/>
            <a:ext cx="7516151" cy="1490819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whom do I owe </a:t>
            </a:r>
          </a:p>
          <a:p>
            <a:pPr algn="r"/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have?</a:t>
            </a:r>
          </a:p>
        </p:txBody>
      </p:sp>
    </p:spTree>
    <p:extLst>
      <p:ext uri="{BB962C8B-B14F-4D97-AF65-F5344CB8AC3E}">
        <p14:creationId xmlns:p14="http://schemas.microsoft.com/office/powerpoint/2010/main" val="6209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Format of Income Statement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176734"/>
              </p:ext>
            </p:extLst>
          </p:nvPr>
        </p:nvGraphicFramePr>
        <p:xfrm>
          <a:off x="694835" y="1253556"/>
          <a:ext cx="5236917" cy="3301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8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1660">
                <a:tc>
                  <a:txBody>
                    <a:bodyPr/>
                    <a:lstStyle/>
                    <a:p>
                      <a:pPr marL="0" marR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Amounts in </a:t>
                      </a:r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6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</a:t>
                      </a:r>
                      <a:r>
                        <a:rPr lang="en-GB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(revenues,</a:t>
                      </a:r>
                      <a:r>
                        <a:rPr lang="en-GB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rent, other income)</a:t>
                      </a:r>
                      <a:endParaRPr lang="en-GB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54 433</a:t>
                      </a:r>
                      <a:endParaRPr lang="en-GB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59 925</a:t>
                      </a:r>
                      <a:endParaRPr lang="en-GB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6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 of sales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(51 579)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(59 128)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 (e.g. </a:t>
                      </a:r>
                      <a:r>
                        <a:rPr lang="en-GB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utilities, 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(1 852)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(574)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6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 costs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(892)</a:t>
                      </a:r>
                      <a:endParaRPr lang="en-GB" sz="12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(151)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6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Taxation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(54)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(30)</a:t>
                      </a:r>
                      <a:endParaRPr lang="en-GB" sz="12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6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</a:t>
                      </a:r>
                      <a:endParaRPr lang="en-GB" sz="1200" b="1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>
          <a:xfrm>
            <a:off x="8333996" y="4831735"/>
            <a:ext cx="73386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61880F-CD1A-4A64-8E4E-40B50C59A6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74" r="68637"/>
          <a:stretch/>
        </p:blipFill>
        <p:spPr>
          <a:xfrm>
            <a:off x="7793182" y="62889"/>
            <a:ext cx="1274678" cy="424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835" y="1672249"/>
            <a:ext cx="8300078" cy="58257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money did </a:t>
            </a:r>
          </a:p>
          <a:p>
            <a:pPr algn="r"/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make this year?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277" y="2297430"/>
            <a:ext cx="8300078" cy="184442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did I spend?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35" y="4176101"/>
            <a:ext cx="8300078" cy="34098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GB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line</a:t>
            </a:r>
          </a:p>
        </p:txBody>
      </p:sp>
    </p:spTree>
    <p:extLst>
      <p:ext uri="{BB962C8B-B14F-4D97-AF65-F5344CB8AC3E}">
        <p14:creationId xmlns:p14="http://schemas.microsoft.com/office/powerpoint/2010/main" val="12852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ssex Business School ">
      <a:dk1>
        <a:srgbClr val="000000"/>
      </a:dk1>
      <a:lt1>
        <a:srgbClr val="FFFFFF"/>
      </a:lt1>
      <a:dk2>
        <a:srgbClr val="003362"/>
      </a:dk2>
      <a:lt2>
        <a:srgbClr val="007886"/>
      </a:lt2>
      <a:accent1>
        <a:srgbClr val="00AED6"/>
      </a:accent1>
      <a:accent2>
        <a:srgbClr val="C1D62F"/>
      </a:accent2>
      <a:accent3>
        <a:srgbClr val="691035"/>
      </a:accent3>
      <a:accent4>
        <a:srgbClr val="A41160"/>
      </a:accent4>
      <a:accent5>
        <a:srgbClr val="C5C8BC"/>
      </a:accent5>
      <a:accent6>
        <a:srgbClr val="50626D"/>
      </a:accent6>
      <a:hlink>
        <a:srgbClr val="ED3324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16x9_EBS_Corporate" id="{D9AD9917-E9CA-6F49-9734-C535B893A99E}" vid="{C242D240-6758-5F44-B9F5-9962813A3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02DFCED014C4882988AB3120E6A4D" ma:contentTypeVersion="0" ma:contentTypeDescription="Create a new document." ma:contentTypeScope="" ma:versionID="612a47e69022aac9c13e707fe61d17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6BFC2-FE9E-432A-8F63-CD720660D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283844-15ED-42C6-9B72-10C0DEB856FA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45D08B1-94F6-4CFB-9117-34DC6B77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2109</TotalTime>
  <Words>1045</Words>
  <Application>Microsoft Office PowerPoint</Application>
  <PresentationFormat>On-screen Show (16:9)</PresentationFormat>
  <Paragraphs>369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Is your Household a Small Business?</vt:lpstr>
      <vt:lpstr>Why are we here for?</vt:lpstr>
      <vt:lpstr>Accounting: A necessary evil?</vt:lpstr>
      <vt:lpstr>Accounting: A necessary evil?</vt:lpstr>
      <vt:lpstr>Main Elements of Financial Statements</vt:lpstr>
      <vt:lpstr>Main Elements of Financial Statements</vt:lpstr>
      <vt:lpstr>Main Elements of Financial Statements</vt:lpstr>
      <vt:lpstr>Basic Format of Balance Sheet</vt:lpstr>
      <vt:lpstr>Basic Format of Income Statement</vt:lpstr>
      <vt:lpstr>Bank account and Accounting</vt:lpstr>
      <vt:lpstr>Accounting for a household</vt:lpstr>
      <vt:lpstr>Accounting for a household</vt:lpstr>
      <vt:lpstr>Accounting for a household</vt:lpstr>
      <vt:lpstr>Accounting for a household</vt:lpstr>
      <vt:lpstr>Accounting for a household</vt:lpstr>
      <vt:lpstr>Accounting for a household</vt:lpstr>
      <vt:lpstr>Accounting for a household</vt:lpstr>
      <vt:lpstr>Accounting for a household</vt:lpstr>
      <vt:lpstr>Task</vt:lpstr>
      <vt:lpstr>Task</vt:lpstr>
      <vt:lpstr>Q&amp;As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Gaia, Silvia</cp:lastModifiedBy>
  <cp:revision>149</cp:revision>
  <dcterms:created xsi:type="dcterms:W3CDTF">2016-10-18T09:47:24Z</dcterms:created>
  <dcterms:modified xsi:type="dcterms:W3CDTF">2017-11-16T18:05:15Z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0x010100DCF02DFCED014C4882988AB3120E6A4D</vt:lpwstr>
  </property>
</Properties>
</file>