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sldIdLst>
    <p:sldId id="256" r:id="rId2"/>
    <p:sldId id="258" r:id="rId3"/>
    <p:sldId id="259" r:id="rId4"/>
    <p:sldId id="257" r:id="rId5"/>
    <p:sldId id="260" r:id="rId6"/>
    <p:sldId id="261" r:id="rId7"/>
    <p:sldId id="263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7"/>
  </p:normalViewPr>
  <p:slideViewPr>
    <p:cSldViewPr snapToGrid="0" snapToObjects="1">
      <p:cViewPr varScale="1">
        <p:scale>
          <a:sx n="85" d="100"/>
          <a:sy n="85" d="100"/>
        </p:scale>
        <p:origin x="105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A1931-F7BC-BF4B-940D-09CF4EC3948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9800F-F2FB-5046-8306-3733BB947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5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low or unstable incomes, or who have experienced a significant life shock. Lone parents, single pensioners, migrants, long-term sick or disabled people, the long-term unemployed, and households headed by students or part-time workers are some of the groups most commonly excluded from financial services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9800F-F2FB-5046-8306-3733BB9476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83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11/14/17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11/14/17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11/14/17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gap.org/file/77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iteresources.worldbank.org/EXTGLOBALFIN/Resources/8519638-1332259343991/N9gender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gap.org/about/faq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g5IVrGlW7q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Finance FOR ALL </a:t>
            </a:r>
            <a:r>
              <a:rPr lang="mr-IN" dirty="0" smtClean="0"/>
              <a:t>–</a:t>
            </a:r>
            <a:r>
              <a:rPr lang="en-US" dirty="0" smtClean="0"/>
              <a:t> WHAT DO WE KNOW?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7" y="4389119"/>
            <a:ext cx="8733719" cy="1696887"/>
          </a:xfrm>
        </p:spPr>
        <p:txBody>
          <a:bodyPr>
            <a:normAutofit/>
          </a:bodyPr>
          <a:lstStyle/>
          <a:p>
            <a:r>
              <a:rPr lang="en-US" dirty="0" smtClean="0"/>
              <a:t>THANKOM ARUN</a:t>
            </a:r>
          </a:p>
          <a:p>
            <a:r>
              <a:rPr lang="en-US" dirty="0" smtClean="0"/>
              <a:t>PROFESSOR OF GLOBAL DEVELOPMENT AND ACOCUNTABILITY ESSEX BUSINESS SCHOOL</a:t>
            </a:r>
          </a:p>
          <a:p>
            <a:r>
              <a:rPr lang="en-US" dirty="0" smtClean="0"/>
              <a:t>07/11/2017</a:t>
            </a:r>
          </a:p>
          <a:p>
            <a:endParaRPr lang="en-US" dirty="0"/>
          </a:p>
        </p:txBody>
      </p:sp>
      <p:pic>
        <p:nvPicPr>
          <p:cNvPr id="4" name="Picture 3" descr="http://www.esrc.ac.uk/esrc/assets/Image/Public%20engagement/Festival%20of%20Social%20Science/FSS%20Banne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441"/>
            <a:ext cx="3792511" cy="12366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683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764" y="194872"/>
            <a:ext cx="7914806" cy="6056026"/>
          </a:xfrm>
        </p:spPr>
        <p:txBody>
          <a:bodyPr>
            <a:normAutofit fontScale="92500" lnSpcReduction="20000"/>
          </a:bodyPr>
          <a:lstStyle/>
          <a:p>
            <a:r>
              <a:rPr lang="en-GB" sz="4400" dirty="0" smtClean="0"/>
              <a:t>What </a:t>
            </a:r>
            <a:r>
              <a:rPr lang="en-GB" sz="4400" dirty="0"/>
              <a:t>percentage of global population do not have access to bank </a:t>
            </a:r>
            <a:r>
              <a:rPr lang="en-GB" sz="4400" dirty="0" smtClean="0"/>
              <a:t>accounts?</a:t>
            </a:r>
          </a:p>
          <a:p>
            <a:endParaRPr lang="en-GB" sz="4400" dirty="0"/>
          </a:p>
          <a:p>
            <a:r>
              <a:rPr lang="en-GB" sz="4400" dirty="0"/>
              <a:t>0</a:t>
            </a:r>
            <a:r>
              <a:rPr lang="en-GB" sz="4400" dirty="0" smtClean="0"/>
              <a:t>.9 </a:t>
            </a:r>
            <a:r>
              <a:rPr lang="en-GB" sz="4400" dirty="0"/>
              <a:t>billion</a:t>
            </a:r>
          </a:p>
          <a:p>
            <a:pPr lvl="0"/>
            <a:r>
              <a:rPr lang="en-GB" sz="4400" dirty="0"/>
              <a:t>2.5 billion</a:t>
            </a:r>
          </a:p>
          <a:p>
            <a:pPr lvl="0"/>
            <a:r>
              <a:rPr lang="en-GB" sz="4400" dirty="0"/>
              <a:t>4 billion</a:t>
            </a:r>
          </a:p>
          <a:p>
            <a:pPr lvl="0"/>
            <a:r>
              <a:rPr lang="en-GB" sz="4400" dirty="0"/>
              <a:t>6 </a:t>
            </a:r>
            <a:r>
              <a:rPr lang="en-GB" sz="4400" dirty="0" smtClean="0"/>
              <a:t>billion</a:t>
            </a:r>
          </a:p>
          <a:p>
            <a:pPr lvl="0"/>
            <a:endParaRPr lang="en-GB" sz="4400" dirty="0" smtClean="0"/>
          </a:p>
          <a:p>
            <a:pPr lvl="0"/>
            <a:r>
              <a:rPr lang="en-GB" sz="4400" dirty="0" smtClean="0"/>
              <a:t>Who are they?</a:t>
            </a:r>
            <a:endParaRPr lang="en-GB" sz="4400" dirty="0"/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61747" y="-1759239"/>
            <a:ext cx="5517230" cy="7386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B628B"/>
                </a:solidFill>
                <a:effectLst/>
                <a:latin typeface="Arial" charset="0"/>
                <a:ea typeface="inherit" charset="0"/>
                <a:hlinkClick r:id="rId2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B628B"/>
                </a:solidFill>
                <a:effectLst/>
                <a:latin typeface="Arial" charset="0"/>
                <a:ea typeface="inherit" charset="0"/>
                <a:hlinkClick r:id="rId2"/>
              </a:rPr>
            </a:b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B628B"/>
                </a:solidFill>
                <a:effectLst/>
                <a:latin typeface="Arial" charset="0"/>
                <a:ea typeface="inherit" charset="0"/>
                <a:hlinkClick r:id="rId2"/>
              </a:rPr>
              <a:t>WINTER LIFE.JPG</a:t>
            </a:r>
            <a:endParaRPr kumimoji="0" lang="en-US" altLang="en-US" sz="1800" b="0" i="0" u="sng" strike="noStrike" cap="none" normalizeH="0" baseline="0">
              <a:ln>
                <a:noFill/>
              </a:ln>
              <a:solidFill>
                <a:srgbClr val="F37805"/>
              </a:solidFill>
              <a:effectLst/>
              <a:latin typeface="Arial" charset="0"/>
              <a:ea typeface="headerfontextrabold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effectLst/>
                <a:latin typeface="Arial" charset="0"/>
              </a:rPr>
              <a:t>  </a:t>
            </a:r>
            <a:endParaRPr kumimoji="0" lang="en-US" altLang="en-US" sz="37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24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635" y="404734"/>
            <a:ext cx="11077731" cy="5831174"/>
          </a:xfrm>
        </p:spPr>
        <p:txBody>
          <a:bodyPr>
            <a:normAutofit/>
          </a:bodyPr>
          <a:lstStyle/>
          <a:p>
            <a:endParaRPr lang="en-GB" sz="2400" dirty="0" smtClean="0"/>
          </a:p>
          <a:p>
            <a:r>
              <a:rPr lang="en-GB" sz="2400" dirty="0" smtClean="0"/>
              <a:t>Among </a:t>
            </a:r>
            <a:r>
              <a:rPr lang="en-GB" sz="2400" dirty="0"/>
              <a:t>adults in developing economies living below the $2-a-day poverty line, women are </a:t>
            </a:r>
            <a:r>
              <a:rPr lang="en-GB" sz="2400" dirty="0">
                <a:hlinkClick r:id="rId2"/>
              </a:rPr>
              <a:t>28 percent less likely</a:t>
            </a:r>
            <a:r>
              <a:rPr lang="en-GB" sz="2400" dirty="0"/>
              <a:t> than men to have an </a:t>
            </a:r>
            <a:r>
              <a:rPr lang="en-GB" sz="2400" dirty="0" smtClean="0"/>
              <a:t>account </a:t>
            </a:r>
            <a:r>
              <a:rPr lang="en-GB" sz="2400" dirty="0"/>
              <a:t>at a formal financial institution. </a:t>
            </a:r>
            <a:endParaRPr lang="en-GB" sz="2400" dirty="0" smtClean="0"/>
          </a:p>
          <a:p>
            <a:r>
              <a:rPr lang="en-GB" sz="2400" dirty="0" smtClean="0"/>
              <a:t>Among </a:t>
            </a:r>
            <a:r>
              <a:rPr lang="en-GB" sz="2400" dirty="0"/>
              <a:t>adults in developing economies living below the $2-a-day poverty line, </a:t>
            </a:r>
            <a:r>
              <a:rPr lang="en-GB" sz="2400" dirty="0" smtClean="0"/>
              <a:t>men </a:t>
            </a:r>
            <a:r>
              <a:rPr lang="en-GB" sz="2400" dirty="0"/>
              <a:t>are </a:t>
            </a:r>
            <a:r>
              <a:rPr lang="en-GB" sz="2400" dirty="0">
                <a:hlinkClick r:id="rId2"/>
              </a:rPr>
              <a:t>28 percent less likely</a:t>
            </a:r>
            <a:r>
              <a:rPr lang="en-GB" sz="2400" dirty="0"/>
              <a:t> than </a:t>
            </a:r>
            <a:r>
              <a:rPr lang="en-GB" sz="2400" dirty="0" smtClean="0"/>
              <a:t>women </a:t>
            </a:r>
            <a:r>
              <a:rPr lang="en-GB" sz="2400" dirty="0"/>
              <a:t>to have an account at a formal financial institution. 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 smtClean="0"/>
              <a:t>Which one is true?</a:t>
            </a:r>
          </a:p>
          <a:p>
            <a:endParaRPr lang="en-GB" sz="2400" dirty="0" smtClean="0"/>
          </a:p>
          <a:p>
            <a:pPr algn="just"/>
            <a:r>
              <a:rPr lang="en-GB" sz="2400" dirty="0" smtClean="0"/>
              <a:t>The </a:t>
            </a:r>
            <a:r>
              <a:rPr lang="en-GB" sz="2400" dirty="0"/>
              <a:t>rate of unbanked adults is highest in the Middle East and North Africa, at four out of every five adults, followed by Sub-Saharan Africa and South Asia. </a:t>
            </a:r>
            <a:endParaRPr lang="en-GB" sz="2400" dirty="0" smtClean="0"/>
          </a:p>
          <a:p>
            <a:pPr algn="just"/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598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344774"/>
            <a:ext cx="9738060" cy="614596"/>
          </a:xfrm>
        </p:spPr>
        <p:txBody>
          <a:bodyPr>
            <a:normAutofit fontScale="90000"/>
          </a:bodyPr>
          <a:lstStyle/>
          <a:p>
            <a:r>
              <a:rPr lang="en-GB" i="1" dirty="0" smtClean="0">
                <a:hlinkClick r:id="rId2"/>
              </a:rPr>
              <a:t/>
            </a:r>
            <a:br>
              <a:rPr lang="en-GB" i="1" dirty="0" smtClean="0">
                <a:hlinkClick r:id="rId2"/>
              </a:rPr>
            </a:br>
            <a:r>
              <a:rPr lang="en-GB" sz="4000" dirty="0" smtClean="0">
                <a:solidFill>
                  <a:schemeClr val="tx1"/>
                </a:solidFill>
                <a:hlinkClick r:id="rId2"/>
              </a:rPr>
              <a:t>Financial </a:t>
            </a:r>
            <a:r>
              <a:rPr lang="en-GB" sz="4000" dirty="0">
                <a:solidFill>
                  <a:schemeClr val="tx1"/>
                </a:solidFill>
                <a:hlinkClick r:id="rId2"/>
              </a:rPr>
              <a:t>Inclusion </a:t>
            </a:r>
            <a:r>
              <a:rPr lang="en-GB" sz="4000" dirty="0" smtClean="0">
                <a:solidFill>
                  <a:schemeClr val="tx1"/>
                </a:solidFill>
                <a:hlinkClick r:id="rId2"/>
              </a:rPr>
              <a:t>- Why </a:t>
            </a:r>
            <a:r>
              <a:rPr lang="en-GB" sz="4000" dirty="0">
                <a:solidFill>
                  <a:schemeClr val="tx1"/>
                </a:solidFill>
                <a:hlinkClick r:id="rId2"/>
              </a:rPr>
              <a:t>is it Important?</a:t>
            </a:r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764" y="959370"/>
            <a:ext cx="11257613" cy="5212830"/>
          </a:xfrm>
        </p:spPr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r>
              <a:rPr lang="en-GB" sz="3600" dirty="0" smtClean="0">
                <a:latin typeface="+mj-lt"/>
              </a:rPr>
              <a:t>Participation in the financial sector </a:t>
            </a:r>
            <a:r>
              <a:rPr lang="mr-IN" sz="3600" dirty="0" smtClean="0">
                <a:latin typeface="+mj-lt"/>
              </a:rPr>
              <a:t>–</a:t>
            </a:r>
            <a:r>
              <a:rPr lang="en-GB" sz="3600" dirty="0" smtClean="0">
                <a:latin typeface="+mj-lt"/>
              </a:rPr>
              <a:t> Can we live without this? </a:t>
            </a:r>
          </a:p>
          <a:p>
            <a:endParaRPr lang="en-GB" sz="3600" dirty="0" smtClean="0">
              <a:latin typeface="+mj-lt"/>
            </a:endParaRPr>
          </a:p>
          <a:p>
            <a:r>
              <a:rPr lang="en-GB" sz="3600" dirty="0" smtClean="0">
                <a:latin typeface="+mj-lt"/>
              </a:rPr>
              <a:t>Family </a:t>
            </a:r>
            <a:r>
              <a:rPr lang="en-GB" sz="3600" dirty="0">
                <a:latin typeface="+mj-lt"/>
              </a:rPr>
              <a:t>and friends, </a:t>
            </a:r>
            <a:r>
              <a:rPr lang="en-GB" sz="3600" dirty="0" smtClean="0">
                <a:latin typeface="+mj-lt"/>
              </a:rPr>
              <a:t>cash-on-hand</a:t>
            </a:r>
            <a:r>
              <a:rPr lang="en-GB" sz="3600" dirty="0">
                <a:latin typeface="+mj-lt"/>
              </a:rPr>
              <a:t>, pawn-brokers, moneylenders </a:t>
            </a:r>
          </a:p>
          <a:p>
            <a:endParaRPr lang="en-GB" sz="3600" dirty="0" smtClean="0">
              <a:latin typeface="+mj-lt"/>
            </a:endParaRPr>
          </a:p>
          <a:p>
            <a:r>
              <a:rPr lang="en-GB" sz="3600" dirty="0" smtClean="0">
                <a:latin typeface="+mj-lt"/>
              </a:rPr>
              <a:t>People pay more for good and services and have less choice!</a:t>
            </a:r>
          </a:p>
          <a:p>
            <a:endParaRPr lang="en-GB" sz="3600" dirty="0" smtClean="0">
              <a:latin typeface="+mj-lt"/>
            </a:endParaRPr>
          </a:p>
          <a:p>
            <a:r>
              <a:rPr lang="en-GB" sz="3600" dirty="0" smtClean="0">
                <a:latin typeface="+mj-lt"/>
              </a:rPr>
              <a:t>Impacts </a:t>
            </a:r>
            <a:r>
              <a:rPr lang="en-GB" sz="3600" dirty="0">
                <a:latin typeface="+mj-lt"/>
              </a:rPr>
              <a:t>of </a:t>
            </a:r>
            <a:r>
              <a:rPr lang="en-GB" sz="3600" dirty="0" smtClean="0">
                <a:latin typeface="+mj-lt"/>
              </a:rPr>
              <a:t>exclusion </a:t>
            </a:r>
            <a:r>
              <a:rPr lang="mr-IN" sz="3600" dirty="0" smtClean="0">
                <a:latin typeface="+mj-lt"/>
              </a:rPr>
              <a:t>–</a:t>
            </a:r>
            <a:r>
              <a:rPr lang="en-GB" sz="3600" dirty="0" smtClean="0">
                <a:latin typeface="+mj-lt"/>
              </a:rPr>
              <a:t> financial, </a:t>
            </a:r>
            <a:r>
              <a:rPr lang="en-GB" sz="3600" dirty="0">
                <a:latin typeface="+mj-lt"/>
              </a:rPr>
              <a:t>but also affect education, employment, </a:t>
            </a:r>
            <a:r>
              <a:rPr lang="en-GB" sz="3600" dirty="0" smtClean="0">
                <a:latin typeface="+mj-lt"/>
              </a:rPr>
              <a:t>health</a:t>
            </a:r>
            <a:r>
              <a:rPr lang="en-GB" sz="3600" dirty="0">
                <a:latin typeface="+mj-lt"/>
              </a:rPr>
              <a:t>, housing, and overall well-being </a:t>
            </a:r>
          </a:p>
          <a:p>
            <a:endParaRPr lang="en-GB" sz="3600" dirty="0" smtClean="0">
              <a:latin typeface="+mj-lt"/>
            </a:endParaRPr>
          </a:p>
          <a:p>
            <a:r>
              <a:rPr lang="en-GB" sz="3600" dirty="0"/>
              <a:t>CREDIT ONLY?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7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615" y="239843"/>
            <a:ext cx="11212643" cy="5932357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sz="2800" dirty="0">
                <a:latin typeface="+mj-lt"/>
              </a:rPr>
              <a:t>Access and use of appropriate financial services, regardless of income</a:t>
            </a:r>
          </a:p>
          <a:p>
            <a:endParaRPr lang="en-GB" sz="2800" dirty="0" smtClean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Financially excluded </a:t>
            </a:r>
            <a:r>
              <a:rPr lang="mr-IN" sz="2800" dirty="0" smtClean="0">
                <a:latin typeface="+mj-lt"/>
              </a:rPr>
              <a:t>–</a:t>
            </a:r>
            <a:r>
              <a:rPr lang="en-GB" sz="2800" dirty="0" smtClean="0">
                <a:latin typeface="+mj-lt"/>
              </a:rPr>
              <a:t> What do we know about them?</a:t>
            </a:r>
          </a:p>
          <a:p>
            <a:endParaRPr lang="en-GB" sz="2800" dirty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Refugee </a:t>
            </a:r>
            <a:r>
              <a:rPr lang="en-GB" sz="2800" dirty="0">
                <a:latin typeface="+mj-lt"/>
              </a:rPr>
              <a:t>households are </a:t>
            </a:r>
            <a:r>
              <a:rPr lang="en-GB" sz="2800" dirty="0" smtClean="0">
                <a:latin typeface="+mj-lt"/>
              </a:rPr>
              <a:t>50% less </a:t>
            </a:r>
            <a:r>
              <a:rPr lang="en-GB" sz="2800" dirty="0">
                <a:latin typeface="+mj-lt"/>
              </a:rPr>
              <a:t>likely than global population to have an internet enabled phone</a:t>
            </a:r>
          </a:p>
          <a:p>
            <a:r>
              <a:rPr lang="en-GB" sz="2800" dirty="0" smtClean="0">
                <a:latin typeface="+mj-lt"/>
              </a:rPr>
              <a:t>----------------Correct/incorrect</a:t>
            </a:r>
            <a:endParaRPr lang="en-GB" sz="2800" dirty="0">
              <a:latin typeface="+mj-lt"/>
            </a:endParaRPr>
          </a:p>
          <a:p>
            <a:endParaRPr lang="en-GB" sz="2800" dirty="0" smtClean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How </a:t>
            </a:r>
            <a:r>
              <a:rPr lang="en-GB" sz="2800" dirty="0">
                <a:latin typeface="+mj-lt"/>
              </a:rPr>
              <a:t>big is the potential financial services market for refugees</a:t>
            </a:r>
          </a:p>
          <a:p>
            <a:r>
              <a:rPr lang="en-GB" sz="2800" dirty="0">
                <a:latin typeface="+mj-lt"/>
              </a:rPr>
              <a:t>a. 5.1 million people</a:t>
            </a:r>
          </a:p>
          <a:p>
            <a:r>
              <a:rPr lang="en-GB" sz="2800" dirty="0">
                <a:latin typeface="+mj-lt"/>
              </a:rPr>
              <a:t>b</a:t>
            </a:r>
            <a:r>
              <a:rPr lang="en-GB" sz="2800" dirty="0" smtClean="0">
                <a:latin typeface="+mj-lt"/>
              </a:rPr>
              <a:t>. 8.1 </a:t>
            </a:r>
            <a:r>
              <a:rPr lang="en-GB" sz="2800" dirty="0">
                <a:latin typeface="+mj-lt"/>
              </a:rPr>
              <a:t>million people </a:t>
            </a:r>
            <a:endParaRPr lang="en-GB" sz="2800" dirty="0" smtClean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c</a:t>
            </a:r>
            <a:r>
              <a:rPr lang="en-GB" sz="2800" dirty="0">
                <a:latin typeface="+mj-lt"/>
              </a:rPr>
              <a:t>. 11.1 million people 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175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715" y="299803"/>
            <a:ext cx="11122701" cy="5872397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+mj-lt"/>
              </a:rPr>
              <a:t>In rural parts of many developing nations, what is something banks find hard to come by when helping to open new accounts?</a:t>
            </a:r>
          </a:p>
          <a:p>
            <a:endParaRPr lang="en-GB" sz="3200" dirty="0">
              <a:latin typeface="+mj-lt"/>
            </a:endParaRPr>
          </a:p>
          <a:p>
            <a:pPr lvl="0"/>
            <a:r>
              <a:rPr lang="en-GB" sz="3200" dirty="0">
                <a:latin typeface="+mj-lt"/>
              </a:rPr>
              <a:t>Identification document</a:t>
            </a:r>
          </a:p>
          <a:p>
            <a:pPr lvl="0"/>
            <a:r>
              <a:rPr lang="en-GB" sz="3200" dirty="0">
                <a:latin typeface="+mj-lt"/>
              </a:rPr>
              <a:t>Financial literacy</a:t>
            </a:r>
          </a:p>
          <a:p>
            <a:r>
              <a:rPr lang="en-GB" sz="3200" dirty="0">
                <a:latin typeface="+mj-lt"/>
              </a:rPr>
              <a:t>Permanent address </a:t>
            </a:r>
            <a:endParaRPr lang="en-GB" sz="3200" dirty="0" smtClean="0">
              <a:latin typeface="+mj-lt"/>
            </a:endParaRPr>
          </a:p>
          <a:p>
            <a:r>
              <a:rPr lang="en-GB" sz="3200" dirty="0" smtClean="0">
                <a:latin typeface="+mj-lt"/>
              </a:rPr>
              <a:t>All of the above</a:t>
            </a:r>
          </a:p>
          <a:p>
            <a:endParaRPr lang="en-GB" sz="3200" dirty="0" smtClean="0">
              <a:latin typeface="+mj-lt"/>
            </a:endParaRPr>
          </a:p>
          <a:p>
            <a:endParaRPr lang="en-GB" sz="3200" dirty="0" smtClean="0">
              <a:latin typeface="+mj-lt"/>
            </a:endParaRPr>
          </a:p>
          <a:p>
            <a:r>
              <a:rPr lang="en-GB" sz="3200" dirty="0" smtClean="0">
                <a:latin typeface="+mj-lt"/>
              </a:rPr>
              <a:t>Is </a:t>
            </a:r>
            <a:r>
              <a:rPr lang="en-GB" sz="3200" dirty="0">
                <a:latin typeface="+mj-lt"/>
              </a:rPr>
              <a:t>this an issue in the UK?</a:t>
            </a:r>
          </a:p>
          <a:p>
            <a:endParaRPr lang="en-GB" sz="2800" dirty="0">
              <a:latin typeface="+mj-lt"/>
            </a:endParaRPr>
          </a:p>
          <a:p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803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754" y="449705"/>
            <a:ext cx="10753494" cy="5722495"/>
          </a:xfrm>
        </p:spPr>
        <p:txBody>
          <a:bodyPr>
            <a:normAutofit fontScale="92500"/>
          </a:bodyPr>
          <a:lstStyle/>
          <a:p>
            <a:endParaRPr lang="en-GB" dirty="0" smtClean="0"/>
          </a:p>
          <a:p>
            <a:r>
              <a:rPr lang="en-GB" sz="2800" dirty="0"/>
              <a:t>1.71 million adults do not have a bank </a:t>
            </a:r>
            <a:r>
              <a:rPr lang="en-GB" sz="2800" dirty="0" smtClean="0"/>
              <a:t>account</a:t>
            </a:r>
          </a:p>
          <a:p>
            <a:endParaRPr lang="en-GB" sz="2800" dirty="0"/>
          </a:p>
          <a:p>
            <a:r>
              <a:rPr lang="en-GB" sz="2800" dirty="0" smtClean="0"/>
              <a:t>40% of </a:t>
            </a:r>
            <a:r>
              <a:rPr lang="en-GB" sz="2800" dirty="0"/>
              <a:t>the working age population have less than £100 in savings 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93% of </a:t>
            </a:r>
            <a:r>
              <a:rPr lang="en-GB" sz="2800" dirty="0"/>
              <a:t>those aged 80 and over do not use internet </a:t>
            </a:r>
            <a:r>
              <a:rPr lang="en-GB" sz="2800" dirty="0" smtClean="0"/>
              <a:t>banking</a:t>
            </a:r>
          </a:p>
          <a:p>
            <a:endParaRPr lang="en-GB" sz="2800" dirty="0"/>
          </a:p>
          <a:p>
            <a:r>
              <a:rPr lang="en-GB" sz="2800" dirty="0"/>
              <a:t>The average UK household debt stands at £</a:t>
            </a:r>
            <a:r>
              <a:rPr lang="en-GB" sz="2800" dirty="0" smtClean="0"/>
              <a:t>12,887</a:t>
            </a:r>
          </a:p>
          <a:p>
            <a:endParaRPr lang="en-GB" sz="2800" dirty="0"/>
          </a:p>
          <a:p>
            <a:r>
              <a:rPr lang="en-GB" sz="2800" dirty="0"/>
              <a:t>31% </a:t>
            </a:r>
            <a:r>
              <a:rPr lang="en-GB" sz="2800" dirty="0" smtClean="0"/>
              <a:t>of </a:t>
            </a:r>
            <a:r>
              <a:rPr lang="en-GB" sz="2800" dirty="0"/>
              <a:t>the population report </a:t>
            </a:r>
            <a:r>
              <a:rPr lang="en-GB" sz="2800" dirty="0" smtClean="0"/>
              <a:t>one </a:t>
            </a:r>
            <a:r>
              <a:rPr lang="en-GB" sz="2800" dirty="0"/>
              <a:t>or more signs of financial distress </a:t>
            </a:r>
            <a:endParaRPr lang="en-GB" sz="2800" dirty="0" smtClean="0"/>
          </a:p>
          <a:p>
            <a:endParaRPr lang="en-GB" sz="1700" dirty="0" smtClean="0"/>
          </a:p>
          <a:p>
            <a:r>
              <a:rPr lang="en-GB" sz="1700" dirty="0" err="1" smtClean="0"/>
              <a:t>Source:https</a:t>
            </a:r>
            <a:r>
              <a:rPr lang="en-GB" sz="1700" dirty="0"/>
              <a:t>://</a:t>
            </a:r>
            <a:r>
              <a:rPr lang="en-GB" sz="1700" dirty="0" err="1" smtClean="0"/>
              <a:t>publications.parliament.uk</a:t>
            </a:r>
            <a:r>
              <a:rPr lang="en-GB" sz="1700" dirty="0" smtClean="0"/>
              <a:t>/pa/ld201617/</a:t>
            </a:r>
            <a:r>
              <a:rPr lang="en-GB" sz="1700" dirty="0" err="1" smtClean="0"/>
              <a:t>ldselect</a:t>
            </a:r>
            <a:r>
              <a:rPr lang="en-GB" sz="1700" dirty="0" smtClean="0"/>
              <a:t>/</a:t>
            </a:r>
            <a:r>
              <a:rPr lang="en-GB" sz="1700" dirty="0" err="1" smtClean="0"/>
              <a:t>ldfinexcl</a:t>
            </a:r>
            <a:r>
              <a:rPr lang="en-GB" sz="1700" dirty="0" smtClean="0"/>
              <a:t>/132/132.pdf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9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607" y="284813"/>
            <a:ext cx="10528641" cy="5887387"/>
          </a:xfrm>
        </p:spPr>
        <p:txBody>
          <a:bodyPr/>
          <a:lstStyle/>
          <a:p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www.youtube.com/watch?v</a:t>
            </a:r>
            <a:r>
              <a:rPr lang="en-US" sz="2800" smtClean="0">
                <a:hlinkClick r:id="rId2"/>
              </a:rPr>
              <a:t>=g5IVrGlW7q8</a:t>
            </a:r>
            <a:endParaRPr lang="en-US" sz="2800" smtClean="0"/>
          </a:p>
          <a:p>
            <a:endParaRPr lang="en-US" sz="280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2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335</TotalTime>
  <Words>339</Words>
  <Application>Microsoft Macintosh PowerPoint</Application>
  <PresentationFormat>Widescreen</PresentationFormat>
  <Paragraphs>77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headerfontextrabold</vt:lpstr>
      <vt:lpstr>inherit</vt:lpstr>
      <vt:lpstr>Mangal</vt:lpstr>
      <vt:lpstr>Rockwell</vt:lpstr>
      <vt:lpstr>Rockwell Condensed</vt:lpstr>
      <vt:lpstr>Rockwell Extra Bold</vt:lpstr>
      <vt:lpstr>Wingdings</vt:lpstr>
      <vt:lpstr>Wood Type</vt:lpstr>
      <vt:lpstr>Finance FOR ALL – WHAT DO WE KNOW?</vt:lpstr>
      <vt:lpstr>PowerPoint Presentation</vt:lpstr>
      <vt:lpstr>PowerPoint Presentation</vt:lpstr>
      <vt:lpstr> Financial Inclusion - Why is it Important?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FOR ALL – WHAT DO WE KNOW?</dc:title>
  <dc:creator>Thankom Arun</dc:creator>
  <cp:lastModifiedBy>Thankom Arun</cp:lastModifiedBy>
  <cp:revision>14</cp:revision>
  <dcterms:created xsi:type="dcterms:W3CDTF">2017-11-06T18:59:21Z</dcterms:created>
  <dcterms:modified xsi:type="dcterms:W3CDTF">2017-11-14T16:22:41Z</dcterms:modified>
</cp:coreProperties>
</file>