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4" r:id="rId4"/>
    <p:sldId id="285" r:id="rId5"/>
    <p:sldId id="286" r:id="rId6"/>
    <p:sldId id="270" r:id="rId7"/>
    <p:sldId id="287" r:id="rId8"/>
    <p:sldId id="298" r:id="rId9"/>
    <p:sldId id="273" r:id="rId10"/>
    <p:sldId id="299" r:id="rId11"/>
    <p:sldId id="300" r:id="rId12"/>
    <p:sldId id="281" r:id="rId13"/>
    <p:sldId id="296" r:id="rId14"/>
    <p:sldId id="282" r:id="rId15"/>
    <p:sldId id="295" r:id="rId1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boukardos, Diogenis" initials="BD" lastIdx="8" clrIdx="0">
    <p:extLst/>
  </p:cmAuthor>
  <p:cmAuthor id="2" name="RASHEED ALRASHIDI" initials="R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>
        <p:scale>
          <a:sx n="107" d="100"/>
          <a:sy n="107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803AE-8EBB-4906-9338-A27E1817AC21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8A144-17E0-47B1-9098-7566B5FD6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57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FCC45-B68D-4E4E-A5C0-B17C9FE27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66B01A-0CA9-4900-9D51-3606D92D3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99F2E-42D0-4132-9621-D5E50E2A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055C47-4AE9-4E5A-95E2-FDD959724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D0AE37-0F9D-4022-848D-A44F504F4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05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9530DB-B7BB-4A48-920D-CE4A044C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DB9936-FFE6-47DB-8D5D-A8765A1D7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96A03F-C93B-4372-9FFB-FEEA19FA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03427A-8C22-4F67-BAE2-A50CA7A3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25633A-54CB-46D6-AEB2-F2DEE7AA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1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224835E-C06B-44BD-B64A-34289885D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081294E-6EFF-4C84-BBC9-9495B5D05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72F325-5348-49DB-B5E4-3E531919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0F9F23-6BD2-4AF3-BC6E-C176191D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DDC704-CA53-4A63-8D49-E654379A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36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02E4E9-4A76-4792-BD73-7E15F925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C24C96-C0C1-4717-B0E8-57AACF96F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1BFB9A-9529-495A-8922-C9247E66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D3C0E7-7192-4C8A-B8FA-36FC3C54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F5C315-DAC9-4C85-B80C-E9676263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85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FA0692-FA50-4A54-84B5-67233C283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E45930-1F2D-4F25-A8F6-67043C712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53A4DB-6992-4B41-BDF4-099E9B35E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7C7975-897C-440B-A221-72FC79514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4FA32A-F490-41D7-887D-BD5A873C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26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B9097A-ED56-4A68-91D0-C2DB916F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4CAAFC-488D-4B34-87CC-1558C64C1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319C8D-44C8-4DBE-A084-2B706A0E4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05D2CB-A8D1-4166-A378-4C9F62E0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D7DA5F-3630-4CBC-8FE2-B392A146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AA08F9-69D9-4935-9B4F-118F3257A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05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0000EA-9794-49CE-8580-5EED4301C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7CEE13-3442-42D4-802C-9C2BC990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57C6A9D-6C79-4717-941B-7B1239441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0B37CCE-973B-4BB5-AD6D-8143F609C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EEFE4C3-0DC6-4C53-9A89-69AE07B287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23F29DE-8B28-4F06-B112-2DE0A26AC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1687155-76E1-4E2C-94DD-EA3D37203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44A6AD0-B901-45B6-854B-7331FB404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73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C16AE6-2D58-455E-88A5-7AD4726D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9CDF82F-555E-4C2E-91B1-6119A1A8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47AA2B6-54BF-4593-A295-68B8DDC26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C95825-0034-4F4C-8837-A97AB55A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3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E5D93A8-1520-4D8C-BDFF-0F0458333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81310D8-D509-499F-AC01-385801F98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4B4DF7-D087-4F5B-9C6B-D7FBB72A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9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193E09-31EE-4E46-AEC1-67CEB61AB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276166-1819-4A22-9F80-811AD3043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95F68A-35BA-40C2-85F0-3E84B9C9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82D0C6-4D82-418F-BC91-57B60368C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72746F4-384B-43AD-91CF-64FFC9AC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1C134C-6697-4266-8AC8-745485D2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25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6506CA-4C9A-445C-A499-A220C47D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37C3430-1355-4A62-93D1-AC14243D1B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2187A13-FA47-4E91-814D-413512945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563FE2-9DCE-48EE-B4A1-ED3D983F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164686-E9BF-4111-83A2-4BA1831D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E30C23-FE7C-488A-A34C-86A0229A6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28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61790B6-6E01-4DD0-9AFC-542486899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41CAAF-E7A5-4F95-A8E6-42A712A04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39C854-F8ED-4518-890E-5148BEE58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CC2C-67F1-4D30-937D-78F53C48E97F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530219-8532-4DFF-9501-F69744559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65E933-D129-4EC4-A5F9-A14E5239D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9561-4970-46AE-BEFA-B045B518DDE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 descr="Image result for essex business school logo">
            <a:extLst>
              <a:ext uri="{FF2B5EF4-FFF2-40B4-BE49-F238E27FC236}">
                <a16:creationId xmlns:a16="http://schemas.microsoft.com/office/drawing/2014/main" xmlns="" id="{D8DB72B8-DDE2-46BC-9D47-C750889D81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6538" cy="60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26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CE3FA1-0136-4078-995E-01DA33957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1122363"/>
            <a:ext cx="11523215" cy="2387600"/>
          </a:xfrm>
        </p:spPr>
        <p:txBody>
          <a:bodyPr>
            <a:normAutofit/>
          </a:bodyPr>
          <a:lstStyle/>
          <a:p>
            <a:r>
              <a:rPr lang="en-GB" b="1" dirty="0" smtClean="0"/>
              <a:t>Access </a:t>
            </a:r>
            <a:r>
              <a:rPr lang="en-GB" b="1" dirty="0"/>
              <a:t>to Finance: A case study of Indian firms</a:t>
            </a:r>
            <a:endParaRPr lang="en-GB" sz="40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9F6059A-47AC-4539-9EF5-D1BB69FB2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2676" y="4818279"/>
            <a:ext cx="9144000" cy="1655762"/>
          </a:xfrm>
        </p:spPr>
        <p:txBody>
          <a:bodyPr/>
          <a:lstStyle/>
          <a:p>
            <a:r>
              <a:rPr lang="en-GB" b="1" i="1" dirty="0"/>
              <a:t>Rasheed </a:t>
            </a:r>
            <a:r>
              <a:rPr lang="en-GB" b="1" i="1" dirty="0" err="1"/>
              <a:t>Alrashidi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b="1" i="1" dirty="0" err="1"/>
              <a:t>Thankom</a:t>
            </a:r>
            <a:r>
              <a:rPr lang="en-GB" b="1" i="1" dirty="0"/>
              <a:t> </a:t>
            </a:r>
            <a:r>
              <a:rPr lang="en-GB" b="1" i="1" dirty="0" err="1"/>
              <a:t>Arun</a:t>
            </a:r>
            <a:endParaRPr lang="en-GB" dirty="0"/>
          </a:p>
          <a:p>
            <a:r>
              <a:rPr lang="en-GB" b="1" i="1" dirty="0" err="1"/>
              <a:t>Diogenis</a:t>
            </a:r>
            <a:r>
              <a:rPr lang="en-GB" b="1" i="1" dirty="0"/>
              <a:t> </a:t>
            </a:r>
            <a:r>
              <a:rPr lang="en-GB" b="1" i="1" dirty="0" err="1"/>
              <a:t>Baboukardos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1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6F8BD9-6015-4F7E-96EA-F8AA62AB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E56809-7E6D-4E07-B455-3F969B802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462337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dirty="0"/>
              <a:t>borrowing WW-index, it was developed by </a:t>
            </a:r>
            <a:r>
              <a:rPr lang="en-GB" dirty="0">
                <a:solidFill>
                  <a:srgbClr val="FF0000"/>
                </a:solidFill>
              </a:rPr>
              <a:t>Whited and Wu (2006) </a:t>
            </a:r>
            <a:r>
              <a:rPr lang="en-GB" dirty="0"/>
              <a:t>and provides an indication of a company’s capital constraints </a:t>
            </a:r>
            <a:r>
              <a:rPr lang="en-GB" dirty="0">
                <a:solidFill>
                  <a:srgbClr val="FF0000"/>
                </a:solidFill>
              </a:rPr>
              <a:t>(Li, 2011; Chen </a:t>
            </a:r>
            <a:r>
              <a:rPr lang="en-GB" dirty="0" smtClean="0">
                <a:solidFill>
                  <a:srgbClr val="FF0000"/>
                </a:solidFill>
              </a:rPr>
              <a:t>&amp; Wang</a:t>
            </a:r>
            <a:r>
              <a:rPr lang="en-GB" dirty="0">
                <a:solidFill>
                  <a:srgbClr val="FF0000"/>
                </a:solidFill>
              </a:rPr>
              <a:t>, 2012; </a:t>
            </a:r>
            <a:r>
              <a:rPr lang="en-GB" dirty="0" smtClean="0">
                <a:solidFill>
                  <a:srgbClr val="FF0000"/>
                </a:solidFill>
              </a:rPr>
              <a:t>Hann et al., </a:t>
            </a:r>
            <a:r>
              <a:rPr lang="en-GB" dirty="0">
                <a:solidFill>
                  <a:srgbClr val="FF0000"/>
                </a:solidFill>
              </a:rPr>
              <a:t>2013; </a:t>
            </a:r>
            <a:r>
              <a:rPr lang="en-GB" dirty="0" err="1" smtClean="0">
                <a:solidFill>
                  <a:srgbClr val="FF0000"/>
                </a:solidFill>
              </a:rPr>
              <a:t>Bodnaruk</a:t>
            </a:r>
            <a:r>
              <a:rPr lang="en-GB" dirty="0" smtClean="0">
                <a:solidFill>
                  <a:srgbClr val="FF0000"/>
                </a:solidFill>
              </a:rPr>
              <a:t> et al., </a:t>
            </a:r>
            <a:r>
              <a:rPr lang="en-GB" dirty="0">
                <a:solidFill>
                  <a:srgbClr val="FF0000"/>
                </a:solidFill>
              </a:rPr>
              <a:t>2015</a:t>
            </a:r>
            <a:r>
              <a:rPr lang="en-GB">
                <a:solidFill>
                  <a:srgbClr val="FF0000"/>
                </a:solidFill>
              </a:rPr>
              <a:t>; </a:t>
            </a:r>
            <a:r>
              <a:rPr lang="en-GB" smtClean="0">
                <a:solidFill>
                  <a:srgbClr val="FF0000"/>
                </a:solidFill>
              </a:rPr>
              <a:t>Chen et al., </a:t>
            </a:r>
            <a:r>
              <a:rPr lang="en-GB" dirty="0">
                <a:solidFill>
                  <a:srgbClr val="FF0000"/>
                </a:solidFill>
              </a:rPr>
              <a:t>2017)</a:t>
            </a:r>
            <a:r>
              <a:rPr lang="en-GB" dirty="0"/>
              <a:t>. </a:t>
            </a:r>
            <a:endParaRPr lang="en-GB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GB" sz="2000" dirty="0">
              <a:solidFill>
                <a:srgbClr val="FF0000"/>
              </a:solidFill>
            </a:endParaRPr>
          </a:p>
          <a:p>
            <a:r>
              <a:rPr lang="en-GB" i="1" dirty="0"/>
              <a:t>WW index </a:t>
            </a:r>
            <a:r>
              <a:rPr lang="en-GB" dirty="0"/>
              <a:t>= </a:t>
            </a:r>
            <a:r>
              <a:rPr lang="en-GB" i="1" dirty="0"/>
              <a:t>(</a:t>
            </a:r>
            <a:r>
              <a:rPr lang="en-US" dirty="0"/>
              <a:t>−</a:t>
            </a:r>
            <a:r>
              <a:rPr lang="en-GB" dirty="0"/>
              <a:t>0.091 ∗ </a:t>
            </a:r>
            <a:r>
              <a:rPr lang="en-GB" i="1" dirty="0"/>
              <a:t>CF) </a:t>
            </a:r>
            <a:r>
              <a:rPr lang="en-US" dirty="0"/>
              <a:t>− </a:t>
            </a:r>
            <a:r>
              <a:rPr lang="en-GB" i="1" dirty="0"/>
              <a:t>(</a:t>
            </a:r>
            <a:r>
              <a:rPr lang="en-GB" dirty="0"/>
              <a:t>0.062 ∗ </a:t>
            </a:r>
            <a:r>
              <a:rPr lang="en-GB" i="1" dirty="0"/>
              <a:t>DIVPOS) </a:t>
            </a:r>
            <a:r>
              <a:rPr lang="en-GB" dirty="0"/>
              <a:t>+ </a:t>
            </a:r>
            <a:r>
              <a:rPr lang="en-GB" i="1" dirty="0"/>
              <a:t>(</a:t>
            </a:r>
            <a:r>
              <a:rPr lang="en-GB" dirty="0"/>
              <a:t>0.021 ∗ </a:t>
            </a:r>
            <a:r>
              <a:rPr lang="en-GB" i="1" dirty="0"/>
              <a:t>TLTD) </a:t>
            </a:r>
            <a:r>
              <a:rPr lang="en-US" dirty="0"/>
              <a:t>− </a:t>
            </a:r>
            <a:r>
              <a:rPr lang="en-GB" i="1" dirty="0"/>
              <a:t>(</a:t>
            </a:r>
            <a:r>
              <a:rPr lang="en-GB" dirty="0"/>
              <a:t>0.044 ∗ </a:t>
            </a:r>
            <a:r>
              <a:rPr lang="en-GB" i="1" dirty="0"/>
              <a:t>LNTA) </a:t>
            </a:r>
            <a:r>
              <a:rPr lang="en-GB" dirty="0"/>
              <a:t>+ </a:t>
            </a:r>
            <a:r>
              <a:rPr lang="en-GB" i="1" dirty="0"/>
              <a:t>(</a:t>
            </a:r>
            <a:r>
              <a:rPr lang="en-GB" dirty="0"/>
              <a:t>0.102 ∗ </a:t>
            </a:r>
            <a:r>
              <a:rPr lang="en-GB" i="1" dirty="0"/>
              <a:t>ISG) </a:t>
            </a:r>
            <a:r>
              <a:rPr lang="en-US" dirty="0"/>
              <a:t>− </a:t>
            </a:r>
            <a:r>
              <a:rPr lang="en-GB" i="1" dirty="0"/>
              <a:t>(</a:t>
            </a:r>
            <a:r>
              <a:rPr lang="en-GB" dirty="0"/>
              <a:t>0.035 ∗ </a:t>
            </a:r>
            <a:r>
              <a:rPr lang="en-GB" i="1" dirty="0"/>
              <a:t>SG)</a:t>
            </a:r>
            <a:r>
              <a:rPr lang="en-GB" dirty="0"/>
              <a:t>,</a:t>
            </a:r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	Where CF is the ratio of cash flow to total assets; DIVPOS is an indicator that takes the value of ‘1’ if the firm pays cash dividends; TLTD is the ratio of the long-term debt to total assets; LNTA is the natural log of total assets; ISG is the firm’s three-digit industry sales growth; and SG is firm sales growth.</a:t>
            </a:r>
          </a:p>
          <a:p>
            <a:pPr algn="just"/>
            <a:endParaRPr lang="en-GB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42035003"/>
                  </p:ext>
                </p:extLst>
              </p:nvPr>
            </p:nvGraphicFramePr>
            <p:xfrm>
              <a:off x="838200" y="1825625"/>
              <a:ext cx="10515600" cy="2291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0511"/>
                    <a:gridCol w="8575089"/>
                  </a:tblGrid>
                  <a:tr h="370840">
                    <a:tc gridSpan="2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First paper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KZ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AF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Firm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size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Industry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Year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ε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           </m:t>
                              </m:r>
                            </m:oMath>
                          </a14:m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1)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KZ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NAF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Firm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size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Industry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Year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ε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        </m:t>
                              </m:r>
                            </m:oMath>
                          </a14:m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GB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Second paper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KZ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Firm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size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Industry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Year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ε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</a:t>
                          </a:r>
                          <a:r>
                            <a:rPr lang="en-GB" sz="18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</a:t>
                          </a:r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1) 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KZ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_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Firm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size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Industry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Year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ε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	</a:t>
                          </a:r>
                          <a:r>
                            <a:rPr lang="en-GB" sz="18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</a:t>
                          </a:r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2) </a:t>
                          </a: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Third paper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WW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Industry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Year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ε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     </m:t>
                              </m:r>
                            </m:oMath>
                          </a14:m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                                   </a:t>
                          </a:r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1) 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WW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F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_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INV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  <m: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Industry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Year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ε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GB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it</m:t>
                                  </m:r>
                                </m:sub>
                              </m:sSub>
                              <m:r>
                                <a:rPr lang="en-GB" sz="180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     </m:t>
                              </m:r>
                            </m:oMath>
                          </a14:m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                           </a:t>
                          </a:r>
                          <a:r>
                            <a:rPr lang="en-GB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GB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2) </a:t>
                          </a: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42035003"/>
                  </p:ext>
                </p:extLst>
              </p:nvPr>
            </p:nvGraphicFramePr>
            <p:xfrm>
              <a:off x="838200" y="1825625"/>
              <a:ext cx="10515600" cy="2291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0511"/>
                    <a:gridCol w="8575089"/>
                  </a:tblGrid>
                  <a:tr h="370840">
                    <a:tc gridSpan="2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First paper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672" t="-58095" b="-215238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Second paper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672" t="-158095" b="-115238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Third paper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672" t="-258095" b="-1523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275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90BD42-DD62-4678-88CD-E28940D08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056765"/>
              </p:ext>
            </p:extLst>
          </p:nvPr>
        </p:nvGraphicFramePr>
        <p:xfrm>
          <a:off x="310718" y="1083074"/>
          <a:ext cx="11629749" cy="4909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226"/>
                <a:gridCol w="905522"/>
                <a:gridCol w="5326602"/>
                <a:gridCol w="2148396"/>
                <a:gridCol w="1669003"/>
              </a:tblGrid>
              <a:tr h="1528383">
                <a:tc gridSpan="5">
                  <a:txBody>
                    <a:bodyPr/>
                    <a:lstStyle/>
                    <a:p>
                      <a:pPr algn="ctr"/>
                      <a:r>
                        <a:rPr lang="en-GB" sz="6000" dirty="0" smtClean="0"/>
                        <a:t>Results</a:t>
                      </a:r>
                      <a:endParaRPr lang="en-US" sz="6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6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3495">
                <a:tc rowSpan="2">
                  <a:txBody>
                    <a:bodyPr/>
                    <a:lstStyle/>
                    <a:p>
                      <a:r>
                        <a:rPr lang="en-US" b="1" dirty="0" smtClean="0"/>
                        <a:t>First paper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Audit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constraints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-0.211***</a:t>
                      </a:r>
                      <a:endParaRPr lang="en-US" dirty="0"/>
                    </a:p>
                  </a:txBody>
                  <a:tcPr/>
                </a:tc>
              </a:tr>
              <a:tr h="563495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Non-Audit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constraints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-0.182***</a:t>
                      </a:r>
                      <a:endParaRPr lang="en-US" dirty="0"/>
                    </a:p>
                  </a:txBody>
                  <a:tcPr/>
                </a:tc>
              </a:tr>
              <a:tr h="563495">
                <a:tc rowSpan="2">
                  <a:txBody>
                    <a:bodyPr/>
                    <a:lstStyle/>
                    <a:p>
                      <a:r>
                        <a:rPr lang="en-US" b="1" dirty="0" smtClean="0"/>
                        <a:t>Second paper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 of independent director on board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constraints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0.749***</a:t>
                      </a:r>
                      <a:endParaRPr lang="en-US" dirty="0"/>
                    </a:p>
                  </a:txBody>
                  <a:tcPr/>
                </a:tc>
              </a:tr>
              <a:tr h="563495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</a:t>
                      </a:r>
                      <a:r>
                        <a:rPr lang="en-US" baseline="0" dirty="0" smtClean="0"/>
                        <a:t> director remuneration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constraints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-0.218***</a:t>
                      </a:r>
                      <a:endParaRPr lang="en-US" dirty="0"/>
                    </a:p>
                  </a:txBody>
                  <a:tcPr/>
                </a:tc>
              </a:tr>
              <a:tr h="563495">
                <a:tc rowSpan="2">
                  <a:txBody>
                    <a:bodyPr/>
                    <a:lstStyle/>
                    <a:p>
                      <a:r>
                        <a:rPr lang="en-US" b="1" dirty="0" smtClean="0"/>
                        <a:t>Third paper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female director on</a:t>
                      </a:r>
                      <a:r>
                        <a:rPr lang="en-US" baseline="0" dirty="0" smtClean="0"/>
                        <a:t> board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constraints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-0.018***</a:t>
                      </a:r>
                      <a:endParaRPr lang="en-US" dirty="0"/>
                    </a:p>
                  </a:txBody>
                  <a:tcPr/>
                </a:tc>
              </a:tr>
              <a:tr h="563495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Female directors participates in board committees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constraints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-0.049***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8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90BD42-DD62-4678-88CD-E28940D08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58D37C-5BA2-4EC4-B0CE-BD0F8DAC3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Capital providers </a:t>
            </a:r>
            <a:r>
              <a:rPr lang="en-GB" dirty="0" smtClean="0"/>
              <a:t>believe </a:t>
            </a:r>
            <a:r>
              <a:rPr lang="en-GB" dirty="0"/>
              <a:t>on the (audit and non-audit fees, </a:t>
            </a:r>
            <a:r>
              <a:rPr lang="en-GB" dirty="0" smtClean="0"/>
              <a:t>and  </a:t>
            </a:r>
            <a:r>
              <a:rPr lang="en-GB" dirty="0"/>
              <a:t>gender of director on </a:t>
            </a:r>
            <a:r>
              <a:rPr lang="en-GB" dirty="0" smtClean="0"/>
              <a:t>board) role </a:t>
            </a:r>
            <a:r>
              <a:rPr lang="en-GB" dirty="0"/>
              <a:t>in monitoring the management which impact the credibility of financial statements. </a:t>
            </a:r>
            <a:r>
              <a:rPr lang="en-GB" dirty="0" smtClean="0"/>
              <a:t>However, according to </a:t>
            </a:r>
            <a:r>
              <a:rPr lang="en-GB" dirty="0"/>
              <a:t>the limited </a:t>
            </a:r>
            <a:r>
              <a:rPr lang="en-GB" dirty="0" smtClean="0"/>
              <a:t>attention theory, </a:t>
            </a:r>
            <a:r>
              <a:rPr lang="en-GB" dirty="0"/>
              <a:t>the independent director </a:t>
            </a:r>
            <a:r>
              <a:rPr lang="en-GB" dirty="0" smtClean="0"/>
              <a:t>on board rising </a:t>
            </a:r>
            <a:r>
              <a:rPr lang="en-GB" dirty="0"/>
              <a:t>red </a:t>
            </a:r>
            <a:r>
              <a:rPr lang="en-GB" dirty="0" smtClean="0"/>
              <a:t>flag, but their rumination </a:t>
            </a:r>
            <a:r>
              <a:rPr lang="en-GB" dirty="0"/>
              <a:t>positively grab their attention </a:t>
            </a:r>
            <a:r>
              <a:rPr lang="en-GB" dirty="0" smtClean="0"/>
              <a:t>due to it related </a:t>
            </a:r>
            <a:r>
              <a:rPr lang="en-GB" smtClean="0"/>
              <a:t>to </a:t>
            </a:r>
            <a:r>
              <a:rPr lang="en-GB" smtClean="0"/>
              <a:t>the firms’ profitability. </a:t>
            </a: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We believe that our investigation highlights significant insights into the companies by examining the attitude of capital providers toward receiving (audit and non-audit fees, independent director and  gender of director on </a:t>
            </a:r>
            <a:r>
              <a:rPr lang="en-GB" dirty="0" smtClean="0"/>
              <a:t>board) in emerging market</a:t>
            </a:r>
            <a:r>
              <a:rPr lang="en-GB" dirty="0"/>
              <a:t>. By focusing in India context which is unique institutional sitting. </a:t>
            </a:r>
          </a:p>
        </p:txBody>
      </p:sp>
    </p:spTree>
    <p:extLst>
      <p:ext uri="{BB962C8B-B14F-4D97-AF65-F5344CB8AC3E}">
        <p14:creationId xmlns:p14="http://schemas.microsoft.com/office/powerpoint/2010/main" val="323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AEC954-9870-4371-9A43-428DD126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Contribution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21AC9A-BFC9-4638-9408-0EE38798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We extend the access to finance literature by reveal the attitude for the capital providers toward receiving information regarding (audit and non-audit fees, independent director and  gender of director on </a:t>
            </a:r>
            <a:r>
              <a:rPr lang="en-GB" dirty="0" smtClean="0"/>
              <a:t>board) in </a:t>
            </a:r>
            <a:r>
              <a:rPr lang="en-GB" dirty="0"/>
              <a:t>emerging market.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GB" dirty="0"/>
              <a:t>Also, this research is among the first to apply a limited attention perspective when explaining the relation between (audit and non-audit fees, independent director and  gender of director on </a:t>
            </a:r>
            <a:r>
              <a:rPr lang="en-GB" dirty="0" smtClean="0"/>
              <a:t>board) as </a:t>
            </a:r>
            <a:r>
              <a:rPr lang="en-GB" dirty="0"/>
              <a:t>attention grabber for capital providers.</a:t>
            </a:r>
          </a:p>
          <a:p>
            <a:pPr marL="0" indent="0" algn="just">
              <a:buNone/>
            </a:pPr>
            <a:r>
              <a:rPr lang="en-GB" dirty="0"/>
              <a:t> </a:t>
            </a:r>
          </a:p>
          <a:p>
            <a:pPr algn="just"/>
            <a:r>
              <a:rPr lang="en-GB" dirty="0"/>
              <a:t>As such, that would help to improve the availability of credit in future, regulators and Academics. </a:t>
            </a:r>
          </a:p>
        </p:txBody>
      </p:sp>
    </p:spTree>
    <p:extLst>
      <p:ext uri="{BB962C8B-B14F-4D97-AF65-F5344CB8AC3E}">
        <p14:creationId xmlns:p14="http://schemas.microsoft.com/office/powerpoint/2010/main" val="2612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7D342C-7EBC-4BD2-AB6D-23B2A5CD1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27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28563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B52F69-EEBF-49AD-97A5-7E6584FC1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story..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9137A2-E0F1-430C-85DE-44028F1AF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3" y="1559285"/>
            <a:ext cx="11887200" cy="5027946"/>
          </a:xfrm>
        </p:spPr>
        <p:txBody>
          <a:bodyPr>
            <a:noAutofit/>
          </a:bodyPr>
          <a:lstStyle/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Needs of finance.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Demirgüç-Kunt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Maksimovic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1998; </a:t>
            </a:r>
            <a:r>
              <a:rPr lang="en-GB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Rajan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Zingales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1998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constraints .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Lamont et al.,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lvl="0" indent="0" algn="just">
              <a:buNone/>
            </a:pP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activities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(Hubbard, 1998; </a:t>
            </a:r>
            <a:r>
              <a:rPr lang="en-GB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Campello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al., 2010)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R&amp;D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Himmelberg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Petersen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1994; Hall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Lerner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2010).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just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Access to finance as capital constraints.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(Cheng et al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2014).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9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E88521-CA07-4A3F-8E89-5F41B2BB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Previous studies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067AFF-8F7B-4E9B-8499-36D051AAD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3614"/>
            <a:ext cx="10515600" cy="48592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GB" sz="2000" dirty="0">
              <a:solidFill>
                <a:srgbClr val="FF0000"/>
              </a:solidFill>
            </a:endParaRPr>
          </a:p>
          <a:p>
            <a:pPr algn="just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Dhaliwal et al, 2008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Gul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Goodwin (2010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show the influence of audit services on finance.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Anderson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al., 2004;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Beasley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1996; Francis et al.,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directors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effect the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cost of finance.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Female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directors has impact on the debt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Arun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al., 2015)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However, little empirical research access to finance in these developing countries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(Beck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al.,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Lorca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al.,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/>
          </a:p>
          <a:p>
            <a:pPr algn="just"/>
            <a:endParaRPr lang="en-GB" dirty="0"/>
          </a:p>
          <a:p>
            <a:pPr algn="just"/>
            <a:endParaRPr lang="en-GB" dirty="0"/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0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48D5EC-A380-4AFA-8F65-817226D8F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Interest on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54341" y="2343706"/>
            <a:ext cx="10009201" cy="3092378"/>
            <a:chOff x="1245463" y="2541242"/>
            <a:chExt cx="10009201" cy="309237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8D6711B7-E4C8-4803-8392-98163BC6EB36}"/>
                </a:ext>
              </a:extLst>
            </p:cNvPr>
            <p:cNvSpPr/>
            <p:nvPr/>
          </p:nvSpPr>
          <p:spPr>
            <a:xfrm>
              <a:off x="8797769" y="2541242"/>
              <a:ext cx="2456895" cy="30923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Access to finance as “capital constraints” 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F256DE15-946D-49EB-97AA-CF85DB1C73D9}"/>
                </a:ext>
              </a:extLst>
            </p:cNvPr>
            <p:cNvSpPr/>
            <p:nvPr/>
          </p:nvSpPr>
          <p:spPr>
            <a:xfrm>
              <a:off x="1245463" y="3526658"/>
              <a:ext cx="3000652" cy="9499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Independency  board </a:t>
              </a:r>
              <a:endParaRPr lang="en-GB" dirty="0"/>
            </a:p>
          </p:txBody>
        </p:sp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xmlns="" id="{66AC251E-56DD-4664-8876-23F52C1265D5}"/>
                </a:ext>
              </a:extLst>
            </p:cNvPr>
            <p:cNvSpPr/>
            <p:nvPr/>
          </p:nvSpPr>
          <p:spPr>
            <a:xfrm>
              <a:off x="4866450" y="3528878"/>
              <a:ext cx="2830495" cy="9499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0" name="Frame 9"/>
          <p:cNvSpPr/>
          <p:nvPr/>
        </p:nvSpPr>
        <p:spPr>
          <a:xfrm>
            <a:off x="506028" y="1597981"/>
            <a:ext cx="11452194" cy="458087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8024" y="1695634"/>
            <a:ext cx="3302494" cy="346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Developing </a:t>
            </a:r>
            <a:r>
              <a:rPr lang="en-US" dirty="0" smtClean="0"/>
              <a:t>markets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399622" y="5692065"/>
            <a:ext cx="3302494" cy="346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Developing </a:t>
            </a:r>
            <a:r>
              <a:rPr lang="en-US" dirty="0" smtClean="0"/>
              <a:t>markets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 rot="5400000">
            <a:off x="10011791" y="3715304"/>
            <a:ext cx="3302494" cy="346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Developing </a:t>
            </a:r>
            <a:r>
              <a:rPr lang="en-US" dirty="0" smtClean="0"/>
              <a:t>markets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 rot="16200000">
            <a:off x="-870753" y="3715305"/>
            <a:ext cx="3302494" cy="346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Developing </a:t>
            </a:r>
            <a:r>
              <a:rPr lang="en-US" dirty="0" smtClean="0"/>
              <a:t>markets</a:t>
            </a:r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F256DE15-946D-49EB-97AA-CF85DB1C73D9}"/>
              </a:ext>
            </a:extLst>
          </p:cNvPr>
          <p:cNvSpPr/>
          <p:nvPr/>
        </p:nvSpPr>
        <p:spPr>
          <a:xfrm>
            <a:off x="1267290" y="2237171"/>
            <a:ext cx="3000652" cy="949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Audit </a:t>
            </a:r>
            <a:r>
              <a:rPr lang="en-GB" dirty="0" smtClean="0"/>
              <a:t>quality</a:t>
            </a:r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F256DE15-946D-49EB-97AA-CF85DB1C73D9}"/>
              </a:ext>
            </a:extLst>
          </p:cNvPr>
          <p:cNvSpPr/>
          <p:nvPr/>
        </p:nvSpPr>
        <p:spPr>
          <a:xfrm>
            <a:off x="1326839" y="4486174"/>
            <a:ext cx="3000652" cy="949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Gender diversity on </a:t>
            </a:r>
            <a:r>
              <a:rPr lang="en-GB" dirty="0"/>
              <a:t>board</a:t>
            </a:r>
          </a:p>
        </p:txBody>
      </p:sp>
      <p:sp>
        <p:nvSpPr>
          <p:cNvPr id="18" name="Arrow: Right 3">
            <a:extLst>
              <a:ext uri="{FF2B5EF4-FFF2-40B4-BE49-F238E27FC236}">
                <a16:creationId xmlns:a16="http://schemas.microsoft.com/office/drawing/2014/main" xmlns="" id="{66AC251E-56DD-4664-8876-23F52C1265D5}"/>
              </a:ext>
            </a:extLst>
          </p:cNvPr>
          <p:cNvSpPr/>
          <p:nvPr/>
        </p:nvSpPr>
        <p:spPr>
          <a:xfrm>
            <a:off x="4848694" y="4486174"/>
            <a:ext cx="2830495" cy="949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Arrow: Right 3">
            <a:extLst>
              <a:ext uri="{FF2B5EF4-FFF2-40B4-BE49-F238E27FC236}">
                <a16:creationId xmlns:a16="http://schemas.microsoft.com/office/drawing/2014/main" xmlns="" id="{66AC251E-56DD-4664-8876-23F52C1265D5}"/>
              </a:ext>
            </a:extLst>
          </p:cNvPr>
          <p:cNvSpPr/>
          <p:nvPr/>
        </p:nvSpPr>
        <p:spPr>
          <a:xfrm>
            <a:off x="4875327" y="2237172"/>
            <a:ext cx="2830495" cy="949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D9E25A-AAA5-49C4-AF02-A18399B2D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India as context of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0B3C64-A1FC-48A8-A77D-69F627A78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It is an interesting empirical setting.</a:t>
            </a:r>
          </a:p>
          <a:p>
            <a:pPr algn="just"/>
            <a:r>
              <a:rPr lang="en-GB" dirty="0"/>
              <a:t>there are concerns regarding the quality of audit services offered even by the large Big-4 accounting firms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 err="1" smtClean="0">
                <a:solidFill>
                  <a:srgbClr val="FF0000"/>
                </a:solidFill>
              </a:rPr>
              <a:t>Joshy</a:t>
            </a:r>
            <a:r>
              <a:rPr lang="en-GB" dirty="0" smtClean="0">
                <a:solidFill>
                  <a:srgbClr val="FF0000"/>
                </a:solidFill>
              </a:rPr>
              <a:t> et al., </a:t>
            </a:r>
            <a:r>
              <a:rPr lang="en-GB" dirty="0">
                <a:solidFill>
                  <a:srgbClr val="FF0000"/>
                </a:solidFill>
              </a:rPr>
              <a:t>2015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  <a:r>
              <a:rPr lang="en-GB" dirty="0" smtClean="0"/>
              <a:t>.</a:t>
            </a:r>
            <a:endParaRPr lang="en-GB" dirty="0"/>
          </a:p>
          <a:p>
            <a:pPr algn="just"/>
            <a:r>
              <a:rPr lang="en-GB" dirty="0"/>
              <a:t>Low corporate </a:t>
            </a:r>
            <a:r>
              <a:rPr lang="en-GB" dirty="0" smtClean="0"/>
              <a:t>governance, weak investor protection and fastest </a:t>
            </a:r>
            <a:r>
              <a:rPr lang="en-GB" dirty="0"/>
              <a:t>growing economies.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 err="1" smtClean="0">
                <a:solidFill>
                  <a:srgbClr val="FF0000"/>
                </a:solidFill>
              </a:rPr>
              <a:t>Narayanaswamy</a:t>
            </a:r>
            <a:r>
              <a:rPr lang="en-GB" dirty="0" smtClean="0">
                <a:solidFill>
                  <a:srgbClr val="FF0000"/>
                </a:solidFill>
              </a:rPr>
              <a:t> et al., 2012)</a:t>
            </a:r>
            <a:r>
              <a:rPr lang="en-GB" dirty="0" smtClean="0"/>
              <a:t>.</a:t>
            </a:r>
            <a:endParaRPr lang="en-GB" dirty="0"/>
          </a:p>
          <a:p>
            <a:pPr algn="just"/>
            <a:r>
              <a:rPr lang="en-GB" dirty="0"/>
              <a:t>High female employees, not break ‘glass ceiling’ </a:t>
            </a:r>
            <a:r>
              <a:rPr lang="en-GB" dirty="0">
                <a:solidFill>
                  <a:srgbClr val="FF0000"/>
                </a:solidFill>
              </a:rPr>
              <a:t>(Ghosh, 2017)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Introduce the Companies Act 2013.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1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05389-7F33-4C8E-BB90-961C410F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98593E-48D5-482B-B69C-A08155011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b="1" u="sng" dirty="0"/>
              <a:t>Limited attention theory </a:t>
            </a:r>
          </a:p>
          <a:p>
            <a:pPr algn="just"/>
            <a:r>
              <a:rPr lang="en-GB" sz="2400" dirty="0"/>
              <a:t>limited size of attention </a:t>
            </a:r>
            <a:r>
              <a:rPr lang="en-GB" sz="2400" dirty="0">
                <a:solidFill>
                  <a:srgbClr val="FF0000"/>
                </a:solidFill>
              </a:rPr>
              <a:t>(Miller, 1956</a:t>
            </a:r>
            <a:r>
              <a:rPr lang="en-GB" sz="2400" dirty="0" smtClean="0">
                <a:solidFill>
                  <a:srgbClr val="FF0000"/>
                </a:solidFill>
              </a:rPr>
              <a:t>). </a:t>
            </a:r>
            <a:r>
              <a:rPr lang="en-GB" sz="2400" dirty="0" smtClean="0"/>
              <a:t>For </a:t>
            </a:r>
            <a:r>
              <a:rPr lang="en-GB" sz="2400" dirty="0"/>
              <a:t>instance, </a:t>
            </a:r>
            <a:r>
              <a:rPr lang="en-GB" sz="2400" dirty="0" smtClean="0"/>
              <a:t>selecting process of </a:t>
            </a:r>
            <a:r>
              <a:rPr lang="en-GB" sz="2400" dirty="0"/>
              <a:t>firms stocks </a:t>
            </a:r>
            <a:r>
              <a:rPr lang="en-GB" sz="2400" dirty="0">
                <a:solidFill>
                  <a:srgbClr val="FF0000"/>
                </a:solidFill>
              </a:rPr>
              <a:t>(Barber </a:t>
            </a:r>
            <a:r>
              <a:rPr lang="en-GB" sz="2400" dirty="0" smtClean="0">
                <a:solidFill>
                  <a:srgbClr val="FF0000"/>
                </a:solidFill>
              </a:rPr>
              <a:t>&amp; </a:t>
            </a:r>
            <a:r>
              <a:rPr lang="en-GB" sz="2400" dirty="0" err="1" smtClean="0">
                <a:solidFill>
                  <a:srgbClr val="FF0000"/>
                </a:solidFill>
              </a:rPr>
              <a:t>Odean</a:t>
            </a:r>
            <a:r>
              <a:rPr lang="en-GB" sz="2400" dirty="0">
                <a:solidFill>
                  <a:srgbClr val="FF0000"/>
                </a:solidFill>
              </a:rPr>
              <a:t>, 2008</a:t>
            </a:r>
            <a:r>
              <a:rPr lang="en-GB" sz="2400" dirty="0" smtClean="0">
                <a:solidFill>
                  <a:srgbClr val="FF0000"/>
                </a:solidFill>
              </a:rPr>
              <a:t>)</a:t>
            </a:r>
            <a:r>
              <a:rPr lang="en-GB" sz="2400" dirty="0" smtClean="0"/>
              <a:t>.</a:t>
            </a:r>
            <a:endParaRPr lang="en-US" sz="2400" i="1" dirty="0">
              <a:solidFill>
                <a:srgbClr val="FF0000"/>
              </a:solidFill>
            </a:endParaRPr>
          </a:p>
          <a:p>
            <a:pPr algn="just"/>
            <a:r>
              <a:rPr lang="en-GB" sz="2400" dirty="0"/>
              <a:t>Performance, size or gender mix might influence finance decisions; as attention grabber</a:t>
            </a:r>
            <a:r>
              <a:rPr lang="en-GB" sz="2400" dirty="0" smtClean="0"/>
              <a:t>.</a:t>
            </a:r>
          </a:p>
          <a:p>
            <a:pPr algn="just"/>
            <a:r>
              <a:rPr lang="en-GB" sz="2400" dirty="0"/>
              <a:t>A</a:t>
            </a:r>
            <a:r>
              <a:rPr lang="en-GB" sz="2400" dirty="0" smtClean="0"/>
              <a:t>uditing </a:t>
            </a:r>
            <a:r>
              <a:rPr lang="en-GB" sz="2400" dirty="0"/>
              <a:t>enhances the reliability, credibility and overall quality of accounting information </a:t>
            </a:r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GB" sz="2400" dirty="0" err="1">
                <a:solidFill>
                  <a:srgbClr val="FF0000"/>
                </a:solidFill>
              </a:rPr>
              <a:t>Alzoubi</a:t>
            </a:r>
            <a:r>
              <a:rPr lang="en-GB" sz="2400" dirty="0">
                <a:solidFill>
                  <a:srgbClr val="FF0000"/>
                </a:solidFill>
              </a:rPr>
              <a:t>, 2018</a:t>
            </a:r>
            <a:r>
              <a:rPr lang="en-GB" sz="2400" dirty="0" smtClean="0">
                <a:solidFill>
                  <a:srgbClr val="FF0000"/>
                </a:solidFill>
              </a:rPr>
              <a:t>)</a:t>
            </a:r>
            <a:r>
              <a:rPr lang="en-GB" sz="2400" dirty="0" smtClean="0"/>
              <a:t>.</a:t>
            </a:r>
          </a:p>
          <a:p>
            <a:pPr algn="just"/>
            <a:r>
              <a:rPr lang="en-GB" sz="2400" dirty="0"/>
              <a:t>independent members in developing context might be not independent. </a:t>
            </a:r>
            <a:r>
              <a:rPr lang="en-GB" sz="2400" dirty="0">
                <a:solidFill>
                  <a:srgbClr val="FF0000"/>
                </a:solidFill>
              </a:rPr>
              <a:t>(Arora </a:t>
            </a:r>
            <a:r>
              <a:rPr lang="en-GB" sz="2400" dirty="0" smtClean="0">
                <a:solidFill>
                  <a:srgbClr val="FF0000"/>
                </a:solidFill>
              </a:rPr>
              <a:t>&amp; Sharma</a:t>
            </a:r>
            <a:r>
              <a:rPr lang="en-GB" sz="2400" dirty="0">
                <a:solidFill>
                  <a:srgbClr val="FF0000"/>
                </a:solidFill>
              </a:rPr>
              <a:t>, 2016; </a:t>
            </a:r>
            <a:r>
              <a:rPr lang="en-GB" sz="2400" dirty="0" smtClean="0">
                <a:solidFill>
                  <a:srgbClr val="FF0000"/>
                </a:solidFill>
              </a:rPr>
              <a:t>Lorca et al., </a:t>
            </a:r>
            <a:r>
              <a:rPr lang="en-GB" sz="2400" dirty="0">
                <a:solidFill>
                  <a:srgbClr val="FF0000"/>
                </a:solidFill>
              </a:rPr>
              <a:t>2011; </a:t>
            </a:r>
            <a:r>
              <a:rPr lang="en-GB" sz="2400" dirty="0" err="1">
                <a:solidFill>
                  <a:srgbClr val="FF0000"/>
                </a:solidFill>
              </a:rPr>
              <a:t>Claessens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&amp; </a:t>
            </a:r>
            <a:r>
              <a:rPr lang="en-GB" sz="2400" dirty="0" err="1" smtClean="0">
                <a:solidFill>
                  <a:srgbClr val="FF0000"/>
                </a:solidFill>
              </a:rPr>
              <a:t>Burcin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Yurtoglu</a:t>
            </a:r>
            <a:r>
              <a:rPr lang="en-GB" sz="2400" dirty="0">
                <a:solidFill>
                  <a:srgbClr val="FF0000"/>
                </a:solidFill>
              </a:rPr>
              <a:t>, 2013)</a:t>
            </a:r>
            <a:endParaRPr lang="en-US" sz="2400" i="1" dirty="0">
              <a:solidFill>
                <a:srgbClr val="FF0000"/>
              </a:solidFill>
            </a:endParaRPr>
          </a:p>
          <a:p>
            <a:pPr algn="just"/>
            <a:r>
              <a:rPr lang="en-GB" sz="2400" dirty="0"/>
              <a:t>Female director and monitoring </a:t>
            </a:r>
            <a:r>
              <a:rPr lang="en-GB" sz="2400" dirty="0">
                <a:solidFill>
                  <a:srgbClr val="FF0000"/>
                </a:solidFill>
              </a:rPr>
              <a:t>(Adams </a:t>
            </a:r>
            <a:r>
              <a:rPr lang="en-GB" sz="2400" dirty="0" smtClean="0">
                <a:solidFill>
                  <a:srgbClr val="FF0000"/>
                </a:solidFill>
              </a:rPr>
              <a:t>&amp; Ferreira</a:t>
            </a:r>
            <a:r>
              <a:rPr lang="en-GB" sz="2400" dirty="0">
                <a:solidFill>
                  <a:srgbClr val="FF0000"/>
                </a:solidFill>
              </a:rPr>
              <a:t>, 2009)</a:t>
            </a:r>
            <a:r>
              <a:rPr lang="en-GB" sz="2400" dirty="0"/>
              <a:t>; </a:t>
            </a:r>
            <a:r>
              <a:rPr lang="en-GB" sz="2400" dirty="0" smtClean="0"/>
              <a:t>reduce ER </a:t>
            </a:r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GB" sz="2400" dirty="0" err="1" smtClean="0">
                <a:solidFill>
                  <a:srgbClr val="FF0000"/>
                </a:solidFill>
              </a:rPr>
              <a:t>Arun</a:t>
            </a:r>
            <a:r>
              <a:rPr lang="en-GB" sz="2400" dirty="0" smtClean="0">
                <a:solidFill>
                  <a:srgbClr val="FF0000"/>
                </a:solidFill>
              </a:rPr>
              <a:t> et al., </a:t>
            </a:r>
            <a:r>
              <a:rPr lang="en-GB" sz="2400" dirty="0">
                <a:solidFill>
                  <a:srgbClr val="FF0000"/>
                </a:solidFill>
              </a:rPr>
              <a:t>2015).</a:t>
            </a:r>
          </a:p>
          <a:p>
            <a:pPr marL="0" indent="0" algn="just">
              <a:buNone/>
            </a:pPr>
            <a:endParaRPr lang="en-GB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48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86B66398-7914-4FF9-A5C0-446E344F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Aim, R.Q and 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4C77DA-5F0C-4AF6-AA98-D992B8FB3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Aim: To reveal capital providers attitude toward </a:t>
            </a:r>
            <a:r>
              <a:rPr lang="en-GB" dirty="0" smtClean="0"/>
              <a:t>(audit and non-audit fees, independent director and  gender </a:t>
            </a:r>
            <a:r>
              <a:rPr lang="en-GB" dirty="0"/>
              <a:t>of director on </a:t>
            </a:r>
            <a:r>
              <a:rPr lang="en-GB" dirty="0" smtClean="0"/>
              <a:t>board) </a:t>
            </a:r>
            <a:r>
              <a:rPr lang="en-GB" dirty="0"/>
              <a:t>for listed Indian companies.   </a:t>
            </a:r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Research question: To what extend (audit and non-audit fees, independent director and  gender of director on board) affect “capital constrains” access to finance in listed Indian firms?   </a:t>
            </a:r>
            <a:endParaRPr lang="en-US" dirty="0"/>
          </a:p>
          <a:p>
            <a:pPr algn="just"/>
            <a:r>
              <a:rPr lang="en-GB" dirty="0">
                <a:solidFill>
                  <a:srgbClr val="FF0000"/>
                </a:solidFill>
              </a:rPr>
              <a:t>H1:</a:t>
            </a:r>
            <a:r>
              <a:rPr lang="en-GB" dirty="0"/>
              <a:t> There is a positive relationship between </a:t>
            </a:r>
            <a:r>
              <a:rPr lang="en-GB" dirty="0" smtClean="0"/>
              <a:t>audit fees </a:t>
            </a:r>
            <a:r>
              <a:rPr lang="en-GB" dirty="0"/>
              <a:t>and access to finance for listed firms in India. </a:t>
            </a: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H2: </a:t>
            </a:r>
            <a:r>
              <a:rPr lang="en-GB" dirty="0"/>
              <a:t>There is a positive relationship between </a:t>
            </a:r>
            <a:r>
              <a:rPr lang="en-GB" dirty="0" smtClean="0"/>
              <a:t>non-audit fees </a:t>
            </a:r>
            <a:r>
              <a:rPr lang="en-GB" dirty="0"/>
              <a:t>and access to finance for listed firms in India.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4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86B66398-7914-4FF9-A5C0-446E344F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Aim, R.Q and </a:t>
            </a:r>
            <a:r>
              <a:rPr lang="en-GB" dirty="0" smtClean="0"/>
              <a:t>Hypotheses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4C77DA-5F0C-4AF6-AA98-D992B8FB3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>
                <a:solidFill>
                  <a:srgbClr val="FF0000"/>
                </a:solidFill>
              </a:rPr>
              <a:t>H4:</a:t>
            </a:r>
            <a:r>
              <a:rPr lang="en-GB" dirty="0" smtClean="0"/>
              <a:t> </a:t>
            </a:r>
            <a:r>
              <a:rPr lang="en-GB" dirty="0"/>
              <a:t>There is a </a:t>
            </a:r>
            <a:r>
              <a:rPr lang="en-GB" dirty="0" smtClean="0"/>
              <a:t>negative relationship </a:t>
            </a:r>
            <a:r>
              <a:rPr lang="en-GB" dirty="0"/>
              <a:t>between </a:t>
            </a:r>
            <a:r>
              <a:rPr lang="en-GB" dirty="0" smtClean="0"/>
              <a:t>percentage of independent director </a:t>
            </a:r>
            <a:r>
              <a:rPr lang="en-GB" dirty="0"/>
              <a:t>on board and access to finance for listed firms in India. </a:t>
            </a: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H3: </a:t>
            </a:r>
            <a:r>
              <a:rPr lang="en-GB" dirty="0"/>
              <a:t>There is a positive relationship between </a:t>
            </a:r>
            <a:r>
              <a:rPr lang="en-GB" dirty="0" smtClean="0"/>
              <a:t>independent director remuneration and </a:t>
            </a:r>
            <a:r>
              <a:rPr lang="en-GB" dirty="0"/>
              <a:t>access to finance for listed firms in India. </a:t>
            </a:r>
            <a:endParaRPr lang="en-GB" dirty="0" smtClean="0"/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H5:</a:t>
            </a:r>
            <a:r>
              <a:rPr lang="en-GB" dirty="0" smtClean="0"/>
              <a:t> </a:t>
            </a:r>
            <a:r>
              <a:rPr lang="en-GB" dirty="0"/>
              <a:t>There is a positive relationship between number of female director on board and access to finance for listed firms in India. </a:t>
            </a: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H6: </a:t>
            </a:r>
            <a:r>
              <a:rPr lang="en-GB" dirty="0"/>
              <a:t>There is a positive relationship between female directors participates in board committees and access to finance for listed firms in India. </a:t>
            </a:r>
          </a:p>
          <a:p>
            <a:pPr algn="just"/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9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6F8BD9-6015-4F7E-96EA-F8AA62AB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E56809-7E6D-4E07-B455-3F969B802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4623371"/>
          </a:xfrm>
        </p:spPr>
        <p:txBody>
          <a:bodyPr>
            <a:normAutofit fontScale="92500"/>
          </a:bodyPr>
          <a:lstStyle/>
          <a:p>
            <a:pPr algn="just"/>
            <a:r>
              <a:rPr lang="en-GB" dirty="0"/>
              <a:t>borrowing The KZ index was developed by </a:t>
            </a:r>
            <a:r>
              <a:rPr lang="en-GB" dirty="0">
                <a:solidFill>
                  <a:srgbClr val="FF0000"/>
                </a:solidFill>
              </a:rPr>
              <a:t>(Kaplan </a:t>
            </a:r>
            <a:r>
              <a:rPr lang="en-GB" dirty="0" smtClean="0">
                <a:solidFill>
                  <a:srgbClr val="FF0000"/>
                </a:solidFill>
              </a:rPr>
              <a:t>&amp; </a:t>
            </a:r>
            <a:r>
              <a:rPr lang="en-GB" dirty="0" err="1" smtClean="0">
                <a:solidFill>
                  <a:srgbClr val="FF0000"/>
                </a:solidFill>
              </a:rPr>
              <a:t>Zingales</a:t>
            </a:r>
            <a:r>
              <a:rPr lang="en-GB" dirty="0" smtClean="0">
                <a:solidFill>
                  <a:srgbClr val="FF0000"/>
                </a:solidFill>
              </a:rPr>
              <a:t>, 1997</a:t>
            </a:r>
            <a:r>
              <a:rPr lang="en-GB" dirty="0">
                <a:solidFill>
                  <a:srgbClr val="FF0000"/>
                </a:solidFill>
              </a:rPr>
              <a:t>; </a:t>
            </a:r>
            <a:r>
              <a:rPr lang="en-GB" dirty="0" smtClean="0">
                <a:solidFill>
                  <a:srgbClr val="FF0000"/>
                </a:solidFill>
              </a:rPr>
              <a:t>Lamont et al., </a:t>
            </a:r>
            <a:r>
              <a:rPr lang="en-GB" dirty="0">
                <a:solidFill>
                  <a:srgbClr val="FF0000"/>
                </a:solidFill>
              </a:rPr>
              <a:t>2001; </a:t>
            </a:r>
            <a:r>
              <a:rPr lang="en-GB" dirty="0" smtClean="0">
                <a:solidFill>
                  <a:srgbClr val="FF0000"/>
                </a:solidFill>
              </a:rPr>
              <a:t>Almeida et al., 2003</a:t>
            </a:r>
            <a:r>
              <a:rPr lang="en-GB" dirty="0">
                <a:solidFill>
                  <a:srgbClr val="FF0000"/>
                </a:solidFill>
              </a:rPr>
              <a:t>; </a:t>
            </a:r>
            <a:r>
              <a:rPr lang="en-GB" dirty="0" smtClean="0">
                <a:solidFill>
                  <a:srgbClr val="FF0000"/>
                </a:solidFill>
              </a:rPr>
              <a:t>Baker et al., </a:t>
            </a:r>
            <a:r>
              <a:rPr lang="en-GB" dirty="0">
                <a:solidFill>
                  <a:srgbClr val="FF0000"/>
                </a:solidFill>
              </a:rPr>
              <a:t>2004; Bakke et al., 2010; </a:t>
            </a:r>
            <a:r>
              <a:rPr lang="en-GB" dirty="0" smtClean="0">
                <a:solidFill>
                  <a:srgbClr val="FF0000"/>
                </a:solidFill>
              </a:rPr>
              <a:t>Zou et al., </a:t>
            </a:r>
            <a:r>
              <a:rPr lang="en-GB" dirty="0">
                <a:solidFill>
                  <a:srgbClr val="FF0000"/>
                </a:solidFill>
              </a:rPr>
              <a:t>2012). </a:t>
            </a:r>
          </a:p>
          <a:p>
            <a:pPr marL="0" indent="0" algn="just">
              <a:buNone/>
            </a:pPr>
            <a:endParaRPr lang="en-GB" dirty="0">
              <a:solidFill>
                <a:srgbClr val="FF0000"/>
              </a:solidFill>
            </a:endParaRPr>
          </a:p>
          <a:p>
            <a:pPr algn="just"/>
            <a:r>
              <a:rPr lang="en-GB" dirty="0"/>
              <a:t> </a:t>
            </a:r>
            <a:r>
              <a:rPr lang="en-GB" i="1" dirty="0" err="1"/>
              <a:t>KZ</a:t>
            </a:r>
            <a:r>
              <a:rPr lang="en-GB" i="1" baseline="-25000" dirty="0" err="1"/>
              <a:t>it</a:t>
            </a:r>
            <a:r>
              <a:rPr lang="en-GB" i="1" dirty="0"/>
              <a:t> </a:t>
            </a:r>
            <a:r>
              <a:rPr lang="en-GB" dirty="0"/>
              <a:t>= -1.002 </a:t>
            </a:r>
            <a:r>
              <a:rPr lang="en-GB" i="1" dirty="0" err="1"/>
              <a:t>CF</a:t>
            </a:r>
            <a:r>
              <a:rPr lang="en-GB" i="1" baseline="-25000" dirty="0" err="1"/>
              <a:t>it</a:t>
            </a:r>
            <a:r>
              <a:rPr lang="en-GB" i="1" dirty="0"/>
              <a:t>/A</a:t>
            </a:r>
            <a:r>
              <a:rPr lang="en-GB" i="1" baseline="-25000" dirty="0"/>
              <a:t>i(t</a:t>
            </a:r>
            <a:r>
              <a:rPr lang="en-GB" baseline="-25000" dirty="0"/>
              <a:t>_1) </a:t>
            </a:r>
            <a:r>
              <a:rPr lang="en-GB" dirty="0"/>
              <a:t>-39.368 </a:t>
            </a:r>
            <a:r>
              <a:rPr lang="en-GB" i="1" dirty="0" err="1"/>
              <a:t>DIV</a:t>
            </a:r>
            <a:r>
              <a:rPr lang="en-GB" i="1" baseline="-25000" dirty="0" err="1"/>
              <a:t>it</a:t>
            </a:r>
            <a:r>
              <a:rPr lang="en-GB" dirty="0"/>
              <a:t>/</a:t>
            </a:r>
            <a:r>
              <a:rPr lang="en-GB" i="1" dirty="0"/>
              <a:t>A</a:t>
            </a:r>
            <a:r>
              <a:rPr lang="en-GB" i="1" baseline="-25000" dirty="0"/>
              <a:t>i(t</a:t>
            </a:r>
            <a:r>
              <a:rPr lang="en-GB" baseline="-25000" dirty="0"/>
              <a:t>_1)</a:t>
            </a:r>
            <a:r>
              <a:rPr lang="en-GB" dirty="0"/>
              <a:t> - 1.315 </a:t>
            </a:r>
            <a:r>
              <a:rPr lang="en-GB" i="1" dirty="0" err="1"/>
              <a:t>C</a:t>
            </a:r>
            <a:r>
              <a:rPr lang="en-GB" i="1" baseline="-25000" dirty="0" err="1"/>
              <a:t>it</a:t>
            </a:r>
            <a:r>
              <a:rPr lang="en-GB" dirty="0"/>
              <a:t>/</a:t>
            </a:r>
            <a:r>
              <a:rPr lang="en-GB" i="1" dirty="0"/>
              <a:t>A</a:t>
            </a:r>
            <a:r>
              <a:rPr lang="en-GB" i="1" baseline="-25000" dirty="0"/>
              <a:t>(it</a:t>
            </a:r>
            <a:r>
              <a:rPr lang="en-GB" baseline="-25000" dirty="0"/>
              <a:t>_1) </a:t>
            </a:r>
            <a:r>
              <a:rPr lang="en-GB" dirty="0"/>
              <a:t>+ 3.139</a:t>
            </a:r>
            <a:r>
              <a:rPr lang="en-GB" i="1" dirty="0"/>
              <a:t>LEV</a:t>
            </a:r>
            <a:r>
              <a:rPr lang="en-GB" i="1" baseline="-25000" dirty="0"/>
              <a:t>i(t) </a:t>
            </a:r>
            <a:r>
              <a:rPr lang="en-GB" i="1" dirty="0"/>
              <a:t>+</a:t>
            </a:r>
            <a:r>
              <a:rPr lang="en-GB" dirty="0"/>
              <a:t> 0.283</a:t>
            </a:r>
            <a:r>
              <a:rPr lang="en-GB" i="1" dirty="0"/>
              <a:t>Q</a:t>
            </a:r>
            <a:r>
              <a:rPr lang="en-GB" i="1" baseline="-25000" dirty="0"/>
              <a:t>i(t).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	Where, </a:t>
            </a:r>
            <a:r>
              <a:rPr lang="en-GB" i="1" dirty="0"/>
              <a:t> </a:t>
            </a:r>
            <a:r>
              <a:rPr lang="en-GB" i="1" dirty="0" err="1"/>
              <a:t>CF</a:t>
            </a:r>
            <a:r>
              <a:rPr lang="en-GB" i="1" baseline="-25000" dirty="0" err="1"/>
              <a:t>it</a:t>
            </a:r>
            <a:r>
              <a:rPr lang="en-GB" i="1" dirty="0"/>
              <a:t>/A</a:t>
            </a:r>
            <a:r>
              <a:rPr lang="en-GB" i="1" baseline="-25000" dirty="0"/>
              <a:t>i(t</a:t>
            </a:r>
            <a:r>
              <a:rPr lang="en-GB" baseline="-25000" dirty="0"/>
              <a:t>_1) </a:t>
            </a:r>
            <a:r>
              <a:rPr lang="en-GB" dirty="0"/>
              <a:t> is cash flow over lagged assets; </a:t>
            </a:r>
            <a:r>
              <a:rPr lang="en-GB" i="1" dirty="0" err="1"/>
              <a:t>DIV</a:t>
            </a:r>
            <a:r>
              <a:rPr lang="en-GB" i="1" baseline="-25000" dirty="0" err="1"/>
              <a:t>it</a:t>
            </a:r>
            <a:r>
              <a:rPr lang="en-GB" dirty="0"/>
              <a:t>/</a:t>
            </a:r>
            <a:r>
              <a:rPr lang="en-GB" i="1" dirty="0"/>
              <a:t>A</a:t>
            </a:r>
            <a:r>
              <a:rPr lang="en-GB" i="1" baseline="-25000" dirty="0"/>
              <a:t>i(t</a:t>
            </a:r>
            <a:r>
              <a:rPr lang="en-GB" baseline="-25000" dirty="0"/>
              <a:t>_1)</a:t>
            </a:r>
            <a:r>
              <a:rPr lang="en-GB" dirty="0"/>
              <a:t> is cash dividends over lagged assets; </a:t>
            </a:r>
            <a:r>
              <a:rPr lang="en-GB" i="1" dirty="0"/>
              <a:t> </a:t>
            </a:r>
            <a:r>
              <a:rPr lang="en-GB" i="1" dirty="0" err="1"/>
              <a:t>C</a:t>
            </a:r>
            <a:r>
              <a:rPr lang="en-GB" i="1" baseline="-25000" dirty="0" err="1"/>
              <a:t>it</a:t>
            </a:r>
            <a:r>
              <a:rPr lang="en-GB" dirty="0"/>
              <a:t>/</a:t>
            </a:r>
            <a:r>
              <a:rPr lang="en-GB" i="1" dirty="0"/>
              <a:t>A</a:t>
            </a:r>
            <a:r>
              <a:rPr lang="en-GB" i="1" baseline="-25000" dirty="0"/>
              <a:t>(it</a:t>
            </a:r>
            <a:r>
              <a:rPr lang="en-GB" baseline="-25000" dirty="0"/>
              <a:t>_1) </a:t>
            </a:r>
            <a:r>
              <a:rPr lang="en-GB" dirty="0"/>
              <a:t>is cash balances over lagged assets; </a:t>
            </a:r>
            <a:r>
              <a:rPr lang="en-GB" i="1" dirty="0"/>
              <a:t> </a:t>
            </a:r>
            <a:r>
              <a:rPr lang="en-GB" i="1" dirty="0" err="1"/>
              <a:t>LEV</a:t>
            </a:r>
            <a:r>
              <a:rPr lang="en-GB" i="1" baseline="-25000" dirty="0" err="1"/>
              <a:t>i</a:t>
            </a:r>
            <a:r>
              <a:rPr lang="en-GB" i="1" baseline="-25000" dirty="0"/>
              <a:t>(t)  </a:t>
            </a:r>
            <a:r>
              <a:rPr lang="en-GB" dirty="0"/>
              <a:t>is leverage; and </a:t>
            </a:r>
            <a:r>
              <a:rPr lang="en-GB" i="1" dirty="0"/>
              <a:t>Q </a:t>
            </a:r>
            <a:r>
              <a:rPr lang="en-GB" dirty="0"/>
              <a:t>is the market value of equity (price times shares outstanding) plus assets minus the book value of equity all over assets.</a:t>
            </a:r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11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1288</Words>
  <Application>Microsoft Office PowerPoint</Application>
  <PresentationFormat>Custom</PresentationFormat>
  <Paragraphs>118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Access to Finance: A case study of Indian firms</vt:lpstr>
      <vt:lpstr>The story..</vt:lpstr>
      <vt:lpstr>Previous studies </vt:lpstr>
      <vt:lpstr>Interest on </vt:lpstr>
      <vt:lpstr>India as context of investigation</vt:lpstr>
      <vt:lpstr>Theory</vt:lpstr>
      <vt:lpstr>Aim, R.Q and Hypotheses</vt:lpstr>
      <vt:lpstr>Aim, R.Q and Hypotheses </vt:lpstr>
      <vt:lpstr>Methodology </vt:lpstr>
      <vt:lpstr>Methodology </vt:lpstr>
      <vt:lpstr>Methodology</vt:lpstr>
      <vt:lpstr>  </vt:lpstr>
      <vt:lpstr>Conclusion </vt:lpstr>
      <vt:lpstr>Contribution 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SME’s Access to Finance and Audit in UK after crisis</dc:title>
  <dc:creator>Alrashidi, Rasheed A S M</dc:creator>
  <cp:lastModifiedBy>RASHEED ALRASHIDI</cp:lastModifiedBy>
  <cp:revision>213</cp:revision>
  <cp:lastPrinted>2018-04-08T09:19:01Z</cp:lastPrinted>
  <dcterms:created xsi:type="dcterms:W3CDTF">2018-04-07T10:27:16Z</dcterms:created>
  <dcterms:modified xsi:type="dcterms:W3CDTF">2020-11-06T08:20:58Z</dcterms:modified>
</cp:coreProperties>
</file>