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4" r:id="rId4"/>
    <p:sldId id="285" r:id="rId5"/>
    <p:sldId id="286" r:id="rId6"/>
    <p:sldId id="270" r:id="rId7"/>
    <p:sldId id="287" r:id="rId8"/>
    <p:sldId id="298" r:id="rId9"/>
    <p:sldId id="273" r:id="rId10"/>
    <p:sldId id="299" r:id="rId11"/>
    <p:sldId id="300" r:id="rId12"/>
    <p:sldId id="281" r:id="rId13"/>
    <p:sldId id="296" r:id="rId14"/>
    <p:sldId id="282" r:id="rId15"/>
    <p:sldId id="295" r:id="rId16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boukardos, Diogenis" initials="BD" lastIdx="8" clrIdx="0">
    <p:extLst/>
  </p:cmAuthor>
  <p:cmAuthor id="2" name="RASHEED ALRASHIDI" initials="R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 snapToGrid="0">
      <p:cViewPr>
        <p:scale>
          <a:sx n="107" d="100"/>
          <a:sy n="107" d="100"/>
        </p:scale>
        <p:origin x="-10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4803AE-8EBB-4906-9338-A27E1817AC21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8A144-17E0-47B1-9098-7566B5FD60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45737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7FCC45-B68D-4E4E-A5C0-B17C9FE274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166B01A-0CA9-4900-9D51-3606D92D36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399F2E-42D0-4132-9621-D5E50E2A1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CC2C-67F1-4D30-937D-78F53C48E97F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2055C47-4AE9-4E5A-95E2-FDD959724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D0AE37-0F9D-4022-848D-A44F504F4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9561-4970-46AE-BEFA-B045B518D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6057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9530DB-B7BB-4A48-920D-CE4A044CC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8DB9936-FFE6-47DB-8D5D-A8765A1D72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296A03F-C93B-4372-9FFB-FEEA19FA2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CC2C-67F1-4D30-937D-78F53C48E97F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03427A-8C22-4F67-BAE2-A50CA7A3C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25633A-54CB-46D6-AEB2-F2DEE7AAE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9561-4970-46AE-BEFA-B045B518D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717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224835E-C06B-44BD-B64A-34289885D3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081294E-6EFF-4C84-BBC9-9495B5D051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B72F325-5348-49DB-B5E4-3E5319193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CC2C-67F1-4D30-937D-78F53C48E97F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40F9F23-6BD2-4AF3-BC6E-C176191D1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DDC704-CA53-4A63-8D49-E654379AF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9561-4970-46AE-BEFA-B045B518D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360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02E4E9-4A76-4792-BD73-7E15F9258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C24C96-C0C1-4717-B0E8-57AACF96F1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51BFB9A-9529-495A-8922-C9247E66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CC2C-67F1-4D30-937D-78F53C48E97F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2D3C0E7-7192-4C8A-B8FA-36FC3C543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7F5C315-DAC9-4C85-B80C-E96762632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9561-4970-46AE-BEFA-B045B518D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2858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FA0692-FA50-4A54-84B5-67233C283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6E45930-1F2D-4F25-A8F6-67043C712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853A4DB-6992-4B41-BDF4-099E9B35E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CC2C-67F1-4D30-937D-78F53C48E97F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77C7975-897C-440B-A221-72FC79514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4FA32A-F490-41D7-887D-BD5A873C8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9561-4970-46AE-BEFA-B045B518D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262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B9097A-ED56-4A68-91D0-C2DB916F4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24CAAFC-488D-4B34-87CC-1558C64C1E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B319C8D-44C8-4DBE-A084-2B706A0E49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A05D2CB-A8D1-4166-A378-4C9F62E09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CC2C-67F1-4D30-937D-78F53C48E97F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ED7DA5F-3630-4CBC-8FE2-B392A1461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2AA08F9-69D9-4935-9B4F-118F3257A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9561-4970-46AE-BEFA-B045B518D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052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0000EA-9794-49CE-8580-5EED4301C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77CEE13-3442-42D4-802C-9C2BC99089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57C6A9D-6C79-4717-941B-7B1239441E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0B37CCE-973B-4BB5-AD6D-8143F609CE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EEFE4C3-0DC6-4C53-9A89-69AE07B287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23F29DE-8B28-4F06-B112-2DE0A26AC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CC2C-67F1-4D30-937D-78F53C48E97F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1687155-76E1-4E2C-94DD-EA3D37203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244A6AD0-B901-45B6-854B-7331FB404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9561-4970-46AE-BEFA-B045B518D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9739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C16AE6-2D58-455E-88A5-7AD4726D2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9CDF82F-555E-4C2E-91B1-6119A1A81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CC2C-67F1-4D30-937D-78F53C48E97F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47AA2B6-54BF-4593-A295-68B8DDC26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2C95825-0034-4F4C-8837-A97AB55AB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9561-4970-46AE-BEFA-B045B518D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534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DE5D93A8-1520-4D8C-BDFF-0F0458333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CC2C-67F1-4D30-937D-78F53C48E97F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81310D8-D509-499F-AC01-385801F98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54B4DF7-D087-4F5B-9C6B-D7FBB72A4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9561-4970-46AE-BEFA-B045B518D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895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193E09-31EE-4E46-AEC1-67CEB61AB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276166-1819-4A22-9F80-811AD3043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495F68A-35BA-40C2-85F0-3E84B9C9AE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182D0C6-4D82-418F-BC91-57B60368CC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CC2C-67F1-4D30-937D-78F53C48E97F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72746F4-384B-43AD-91CF-64FFC9AC2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61C134C-6697-4266-8AC8-745485D2C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9561-4970-46AE-BEFA-B045B518D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250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6506CA-4C9A-445C-A499-A220C47D2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B37C3430-1355-4A62-93D1-AC14243D1B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2187A13-FA47-4E91-814D-4135129455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8563FE2-9DCE-48EE-B4A1-ED3D983F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1CC2C-67F1-4D30-937D-78F53C48E97F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E164686-E9BF-4111-83A2-4BA1831D1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BE30C23-FE7C-488A-A34C-86A0229A6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29561-4970-46AE-BEFA-B045B518DD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283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61790B6-6E01-4DD0-9AFC-542486899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B41CAAF-E7A5-4F95-A8E6-42A712A046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239C854-F8ED-4518-890E-5148BEE589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71CC2C-67F1-4D30-937D-78F53C48E97F}" type="datetimeFigureOut">
              <a:rPr lang="en-GB" smtClean="0"/>
              <a:t>06/11/2020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1530219-8532-4DFF-9501-F69744559C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65E933-D129-4EC4-A5F9-A14E5239D3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29561-4970-46AE-BEFA-B045B518DDE4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4" descr="Image result for essex business school logo">
            <a:extLst>
              <a:ext uri="{FF2B5EF4-FFF2-40B4-BE49-F238E27FC236}">
                <a16:creationId xmlns:a16="http://schemas.microsoft.com/office/drawing/2014/main" xmlns="" id="{D8DB72B8-DDE2-46BC-9D47-C750889D81C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96538" cy="606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926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CE3FA1-0136-4078-995E-01DA33957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1739" y="1122363"/>
            <a:ext cx="11523215" cy="2387600"/>
          </a:xfrm>
        </p:spPr>
        <p:txBody>
          <a:bodyPr>
            <a:normAutofit/>
          </a:bodyPr>
          <a:lstStyle/>
          <a:p>
            <a:r>
              <a:rPr lang="en-GB" b="1" dirty="0" smtClean="0"/>
              <a:t>Access </a:t>
            </a:r>
            <a:r>
              <a:rPr lang="en-GB" b="1" dirty="0"/>
              <a:t>to Finance: A case study of Indian firms</a:t>
            </a:r>
            <a:endParaRPr lang="en-GB" sz="4000" i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9F6059A-47AC-4539-9EF5-D1BB69FB27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92676" y="4818279"/>
            <a:ext cx="9144000" cy="1655762"/>
          </a:xfrm>
        </p:spPr>
        <p:txBody>
          <a:bodyPr/>
          <a:lstStyle/>
          <a:p>
            <a:r>
              <a:rPr lang="en-GB" b="1" i="1" dirty="0"/>
              <a:t>Rasheed </a:t>
            </a:r>
            <a:r>
              <a:rPr lang="en-GB" b="1" i="1" dirty="0" err="1"/>
              <a:t>Alrashidi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b="1" i="1" dirty="0" err="1"/>
              <a:t>Thankom</a:t>
            </a:r>
            <a:r>
              <a:rPr lang="en-GB" b="1" i="1" dirty="0"/>
              <a:t> </a:t>
            </a:r>
            <a:r>
              <a:rPr lang="en-GB" b="1" i="1" dirty="0" err="1"/>
              <a:t>Arun</a:t>
            </a:r>
            <a:endParaRPr lang="en-GB" dirty="0"/>
          </a:p>
          <a:p>
            <a:r>
              <a:rPr lang="en-GB" b="1" i="1" dirty="0" err="1"/>
              <a:t>Diogenis</a:t>
            </a:r>
            <a:r>
              <a:rPr lang="en-GB" b="1" i="1" dirty="0"/>
              <a:t> </a:t>
            </a:r>
            <a:r>
              <a:rPr lang="en-GB" b="1" i="1" dirty="0" err="1"/>
              <a:t>Baboukardos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816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6F8BD9-6015-4F7E-96EA-F8AA62AB7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Methodology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CE56809-7E6D-4E07-B455-3F969B802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3592"/>
            <a:ext cx="10515600" cy="462337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GB" dirty="0"/>
              <a:t>borrowing WW-index, it was developed by </a:t>
            </a:r>
            <a:r>
              <a:rPr lang="en-GB" dirty="0">
                <a:solidFill>
                  <a:srgbClr val="FF0000"/>
                </a:solidFill>
              </a:rPr>
              <a:t>Whited and Wu (2006) </a:t>
            </a:r>
            <a:r>
              <a:rPr lang="en-GB" dirty="0"/>
              <a:t>and provides an indication of a company’s capital constraints </a:t>
            </a:r>
            <a:r>
              <a:rPr lang="en-GB" dirty="0">
                <a:solidFill>
                  <a:srgbClr val="FF0000"/>
                </a:solidFill>
              </a:rPr>
              <a:t>(Li, 2011; Chen </a:t>
            </a:r>
            <a:r>
              <a:rPr lang="en-GB" dirty="0" smtClean="0">
                <a:solidFill>
                  <a:srgbClr val="FF0000"/>
                </a:solidFill>
              </a:rPr>
              <a:t>&amp; Wang</a:t>
            </a:r>
            <a:r>
              <a:rPr lang="en-GB" dirty="0">
                <a:solidFill>
                  <a:srgbClr val="FF0000"/>
                </a:solidFill>
              </a:rPr>
              <a:t>, 2012; </a:t>
            </a:r>
            <a:r>
              <a:rPr lang="en-GB" dirty="0" smtClean="0">
                <a:solidFill>
                  <a:srgbClr val="FF0000"/>
                </a:solidFill>
              </a:rPr>
              <a:t>Hann et al., </a:t>
            </a:r>
            <a:r>
              <a:rPr lang="en-GB" dirty="0">
                <a:solidFill>
                  <a:srgbClr val="FF0000"/>
                </a:solidFill>
              </a:rPr>
              <a:t>2013; </a:t>
            </a:r>
            <a:r>
              <a:rPr lang="en-GB" dirty="0" err="1" smtClean="0">
                <a:solidFill>
                  <a:srgbClr val="FF0000"/>
                </a:solidFill>
              </a:rPr>
              <a:t>Bodnaruk</a:t>
            </a:r>
            <a:r>
              <a:rPr lang="en-GB" dirty="0" smtClean="0">
                <a:solidFill>
                  <a:srgbClr val="FF0000"/>
                </a:solidFill>
              </a:rPr>
              <a:t> et al., </a:t>
            </a:r>
            <a:r>
              <a:rPr lang="en-GB" dirty="0">
                <a:solidFill>
                  <a:srgbClr val="FF0000"/>
                </a:solidFill>
              </a:rPr>
              <a:t>2015</a:t>
            </a:r>
            <a:r>
              <a:rPr lang="en-GB">
                <a:solidFill>
                  <a:srgbClr val="FF0000"/>
                </a:solidFill>
              </a:rPr>
              <a:t>; </a:t>
            </a:r>
            <a:r>
              <a:rPr lang="en-GB" smtClean="0">
                <a:solidFill>
                  <a:srgbClr val="FF0000"/>
                </a:solidFill>
              </a:rPr>
              <a:t>Chen et al., </a:t>
            </a:r>
            <a:r>
              <a:rPr lang="en-GB" dirty="0">
                <a:solidFill>
                  <a:srgbClr val="FF0000"/>
                </a:solidFill>
              </a:rPr>
              <a:t>2017)</a:t>
            </a:r>
            <a:r>
              <a:rPr lang="en-GB" dirty="0"/>
              <a:t>. </a:t>
            </a:r>
            <a:endParaRPr lang="en-GB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GB" sz="2000" dirty="0">
              <a:solidFill>
                <a:srgbClr val="FF0000"/>
              </a:solidFill>
            </a:endParaRPr>
          </a:p>
          <a:p>
            <a:r>
              <a:rPr lang="en-GB" i="1" dirty="0"/>
              <a:t>WW index </a:t>
            </a:r>
            <a:r>
              <a:rPr lang="en-GB" dirty="0"/>
              <a:t>= </a:t>
            </a:r>
            <a:r>
              <a:rPr lang="en-GB" i="1" dirty="0"/>
              <a:t>(</a:t>
            </a:r>
            <a:r>
              <a:rPr lang="en-US" dirty="0"/>
              <a:t>−</a:t>
            </a:r>
            <a:r>
              <a:rPr lang="en-GB" dirty="0"/>
              <a:t>0.091 ∗ </a:t>
            </a:r>
            <a:r>
              <a:rPr lang="en-GB" i="1" dirty="0"/>
              <a:t>CF) </a:t>
            </a:r>
            <a:r>
              <a:rPr lang="en-US" dirty="0"/>
              <a:t>− </a:t>
            </a:r>
            <a:r>
              <a:rPr lang="en-GB" i="1" dirty="0"/>
              <a:t>(</a:t>
            </a:r>
            <a:r>
              <a:rPr lang="en-GB" dirty="0"/>
              <a:t>0.062 ∗ </a:t>
            </a:r>
            <a:r>
              <a:rPr lang="en-GB" i="1" dirty="0"/>
              <a:t>DIVPOS) </a:t>
            </a:r>
            <a:r>
              <a:rPr lang="en-GB" dirty="0"/>
              <a:t>+ </a:t>
            </a:r>
            <a:r>
              <a:rPr lang="en-GB" i="1" dirty="0"/>
              <a:t>(</a:t>
            </a:r>
            <a:r>
              <a:rPr lang="en-GB" dirty="0"/>
              <a:t>0.021 ∗ </a:t>
            </a:r>
            <a:r>
              <a:rPr lang="en-GB" i="1" dirty="0"/>
              <a:t>TLTD) </a:t>
            </a:r>
            <a:r>
              <a:rPr lang="en-US" dirty="0"/>
              <a:t>− </a:t>
            </a:r>
            <a:r>
              <a:rPr lang="en-GB" i="1" dirty="0"/>
              <a:t>(</a:t>
            </a:r>
            <a:r>
              <a:rPr lang="en-GB" dirty="0"/>
              <a:t>0.044 ∗ </a:t>
            </a:r>
            <a:r>
              <a:rPr lang="en-GB" i="1" dirty="0"/>
              <a:t>LNTA) </a:t>
            </a:r>
            <a:r>
              <a:rPr lang="en-GB" dirty="0"/>
              <a:t>+ </a:t>
            </a:r>
            <a:r>
              <a:rPr lang="en-GB" i="1" dirty="0"/>
              <a:t>(</a:t>
            </a:r>
            <a:r>
              <a:rPr lang="en-GB" dirty="0"/>
              <a:t>0.102 ∗ </a:t>
            </a:r>
            <a:r>
              <a:rPr lang="en-GB" i="1" dirty="0"/>
              <a:t>ISG) </a:t>
            </a:r>
            <a:r>
              <a:rPr lang="en-US" dirty="0"/>
              <a:t>− </a:t>
            </a:r>
            <a:r>
              <a:rPr lang="en-GB" i="1" dirty="0"/>
              <a:t>(</a:t>
            </a:r>
            <a:r>
              <a:rPr lang="en-GB" dirty="0"/>
              <a:t>0.035 ∗ </a:t>
            </a:r>
            <a:r>
              <a:rPr lang="en-GB" i="1" dirty="0"/>
              <a:t>SG)</a:t>
            </a:r>
            <a:r>
              <a:rPr lang="en-GB" dirty="0"/>
              <a:t>,</a:t>
            </a:r>
          </a:p>
          <a:p>
            <a:pPr marL="0" indent="0">
              <a:buNone/>
            </a:pPr>
            <a:endParaRPr lang="en-GB" dirty="0"/>
          </a:p>
          <a:p>
            <a:pPr marL="0" indent="0" algn="just">
              <a:buNone/>
            </a:pPr>
            <a:r>
              <a:rPr lang="en-GB" dirty="0"/>
              <a:t>	Where CF is the ratio of cash flow to total assets; DIVPOS is an indicator that takes the value of ‘1’ if the firm pays cash dividends; TLTD is the ratio of the long-term debt to total assets; LNTA is the natural log of total assets; ISG is the firm’s three-digit industry sales growth; and SG is firm sales growth.</a:t>
            </a:r>
          </a:p>
          <a:p>
            <a:pPr algn="just"/>
            <a:endParaRPr lang="en-GB" dirty="0"/>
          </a:p>
          <a:p>
            <a:pPr marL="0" indent="0"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869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Methodology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442035003"/>
                  </p:ext>
                </p:extLst>
              </p:nvPr>
            </p:nvGraphicFramePr>
            <p:xfrm>
              <a:off x="838200" y="1825625"/>
              <a:ext cx="10515600" cy="22910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40511"/>
                    <a:gridCol w="8575089"/>
                  </a:tblGrid>
                  <a:tr h="370840">
                    <a:tc gridSpan="2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First paper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180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KZ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it</m:t>
                                  </m:r>
                                </m:sub>
                              </m:sSub>
                              <m:r>
                                <a:rPr lang="en-GB" sz="1800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α</m:t>
                                  </m:r>
                                </m:e>
                                <m:sub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GB" sz="1800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α</m:t>
                                  </m:r>
                                </m:e>
                                <m:sub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In</m:t>
                                  </m:r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AF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it</m:t>
                                  </m:r>
                                  <m: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GB" sz="1800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α</m:t>
                                  </m:r>
                                </m:e>
                                <m:sub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Firm</m:t>
                                  </m:r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size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it</m:t>
                                  </m:r>
                                  <m: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GB" sz="1800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α</m:t>
                                  </m:r>
                                </m:e>
                                <m:sub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Industry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it</m:t>
                                  </m:r>
                                </m:sub>
                              </m:sSub>
                              <m:r>
                                <a:rPr lang="en-GB" sz="1800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α</m:t>
                                  </m:r>
                                </m:e>
                                <m:sub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Year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it</m:t>
                                  </m:r>
                                </m:sub>
                              </m:sSub>
                              <m:r>
                                <a:rPr lang="en-GB" sz="1800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ε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it</m:t>
                                  </m:r>
                                </m:sub>
                              </m:sSub>
                              <m:r>
                                <a:rPr lang="en-GB" sz="1800" i="1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             </m:t>
                              </m:r>
                            </m:oMath>
                          </a14:m>
                          <a:r>
                            <a:rPr lang="en-GB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(</a:t>
                          </a:r>
                          <a:r>
                            <a:rPr lang="en-GB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1)</a:t>
                          </a:r>
                        </a:p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KZ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it</m:t>
                                  </m:r>
                                </m:sub>
                              </m:sSub>
                              <m:r>
                                <a:rPr lang="en-GB" sz="1800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α</m:t>
                                  </m:r>
                                </m:e>
                                <m:sub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GB" sz="1800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α</m:t>
                                  </m:r>
                                </m:e>
                                <m:sub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In</m:t>
                                  </m:r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NAF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it</m:t>
                                  </m:r>
                                  <m: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GB" sz="1800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α</m:t>
                                  </m:r>
                                </m:e>
                                <m:sub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Firm</m:t>
                                  </m:r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size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it</m:t>
                                  </m:r>
                                  <m: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GB" sz="1800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α</m:t>
                                  </m:r>
                                </m:e>
                                <m:sub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Industry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it</m:t>
                                  </m:r>
                                </m:sub>
                              </m:sSub>
                              <m:r>
                                <a:rPr lang="en-GB" sz="1800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α</m:t>
                                  </m:r>
                                </m:e>
                                <m:sub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Year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it</m:t>
                                  </m:r>
                                </m:sub>
                              </m:sSub>
                              <m:r>
                                <a:rPr lang="en-GB" sz="1800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ε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it</m:t>
                                  </m:r>
                                </m:sub>
                              </m:sSub>
                              <m:r>
                                <a:rPr lang="en-GB" sz="1800" i="1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          </m:t>
                              </m:r>
                            </m:oMath>
                          </a14:m>
                          <a:r>
                            <a:rPr lang="en-GB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(</a:t>
                          </a:r>
                          <a:r>
                            <a:rPr lang="en-GB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</a:t>
                          </a:r>
                          <a:r>
                            <a:rPr lang="en-GB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)</a:t>
                          </a:r>
                          <a:endParaRPr lang="en-GB" sz="1800" kern="1200" dirty="0">
                            <a:solidFill>
                              <a:schemeClr val="dk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Second paper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180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KZ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it</m:t>
                                  </m:r>
                                </m:sub>
                              </m:sSub>
                              <m:r>
                                <a:rPr lang="en-GB" sz="1800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α</m:t>
                                  </m:r>
                                </m:e>
                                <m:sub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GB" sz="1800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α</m:t>
                                  </m:r>
                                </m:e>
                                <m:sub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IND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it</m:t>
                                  </m:r>
                                  <m: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GB" sz="1800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α</m:t>
                                  </m:r>
                                </m:e>
                                <m:sub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Firm</m:t>
                                  </m:r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size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it</m:t>
                                  </m:r>
                                  <m: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GB" sz="1800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α</m:t>
                                  </m:r>
                                </m:e>
                                <m:sub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Industry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it</m:t>
                                  </m:r>
                                </m:sub>
                              </m:sSub>
                              <m:r>
                                <a:rPr lang="en-GB" sz="1800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α</m:t>
                                  </m:r>
                                </m:e>
                                <m:sub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Year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it</m:t>
                                  </m:r>
                                </m:sub>
                              </m:sSub>
                              <m:r>
                                <a:rPr lang="en-GB" sz="1800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ε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it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	</a:t>
                          </a:r>
                          <a:r>
                            <a:rPr lang="en-GB" sz="180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        </a:t>
                          </a:r>
                          <a:r>
                            <a:rPr lang="en-GB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(</a:t>
                          </a:r>
                          <a:r>
                            <a:rPr lang="en-GB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1) </a:t>
                          </a:r>
                        </a:p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KZ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it</m:t>
                                  </m:r>
                                </m:sub>
                              </m:sSub>
                              <m:r>
                                <a:rPr lang="en-GB" sz="1800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α</m:t>
                                  </m:r>
                                </m:e>
                                <m:sub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GB" sz="1800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α</m:t>
                                  </m:r>
                                </m:e>
                                <m:sub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IND</m:t>
                                  </m:r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_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R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it</m:t>
                                  </m:r>
                                  <m: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GB" sz="1800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α</m:t>
                                  </m:r>
                                </m:e>
                                <m:sub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Firm</m:t>
                                  </m:r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 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size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it</m:t>
                                  </m:r>
                                  <m: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GB" sz="1800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α</m:t>
                                  </m:r>
                                </m:e>
                                <m:sub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Industry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it</m:t>
                                  </m:r>
                                </m:sub>
                              </m:sSub>
                              <m:r>
                                <a:rPr lang="en-GB" sz="1800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α</m:t>
                                  </m:r>
                                </m:e>
                                <m:sub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4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Year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it</m:t>
                                  </m:r>
                                </m:sub>
                              </m:sSub>
                              <m:r>
                                <a:rPr lang="en-GB" sz="1800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80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ε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it</m:t>
                                  </m:r>
                                </m:sub>
                              </m:sSub>
                            </m:oMath>
                          </a14:m>
                          <a:r>
                            <a:rPr lang="en-GB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	</a:t>
                          </a:r>
                          <a:r>
                            <a:rPr lang="en-GB" sz="1800" kern="1200" baseline="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        </a:t>
                          </a:r>
                          <a:r>
                            <a:rPr lang="en-GB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(</a:t>
                          </a:r>
                          <a:r>
                            <a:rPr lang="en-GB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2) </a:t>
                          </a: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Third paper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1800" i="1" kern="1200" smtClean="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WW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it</m:t>
                                  </m:r>
                                </m:sub>
                              </m:sSub>
                              <m:r>
                                <a:rPr lang="en-GB" sz="1800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α</m:t>
                                  </m:r>
                                </m:e>
                                <m:sub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GB" sz="1800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α</m:t>
                                  </m:r>
                                </m:e>
                                <m:sub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F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it</m:t>
                                  </m:r>
                                  <m: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GB" sz="1800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α</m:t>
                                  </m:r>
                                </m:e>
                                <m:sub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Industry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it</m:t>
                                  </m:r>
                                </m:sub>
                              </m:sSub>
                              <m:r>
                                <a:rPr lang="en-GB" sz="1800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α</m:t>
                                  </m:r>
                                </m:e>
                                <m:sub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Year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it</m:t>
                                  </m:r>
                                </m:sub>
                              </m:sSub>
                              <m:r>
                                <a:rPr lang="en-GB" sz="1800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ε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it</m:t>
                                  </m:r>
                                </m:sub>
                              </m:sSub>
                              <m:r>
                                <a:rPr lang="en-GB" sz="1800" i="1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       </m:t>
                              </m:r>
                            </m:oMath>
                          </a14:m>
                          <a:r>
                            <a:rPr lang="en-GB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                                           </a:t>
                          </a:r>
                          <a:r>
                            <a:rPr lang="en-GB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(</a:t>
                          </a:r>
                          <a:r>
                            <a:rPr lang="en-GB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1) </a:t>
                          </a:r>
                        </a:p>
                        <a:p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WW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it</m:t>
                                  </m:r>
                                </m:sub>
                              </m:sSub>
                              <m:r>
                                <a:rPr lang="en-GB" sz="1800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α</m:t>
                                  </m:r>
                                </m:e>
                                <m:sub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GB" sz="1800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α</m:t>
                                  </m:r>
                                </m:e>
                                <m:sub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F</m:t>
                                  </m:r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_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INV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it</m:t>
                                  </m:r>
                                  <m: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−</m:t>
                                  </m:r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GB" sz="1800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α</m:t>
                                  </m:r>
                                </m:e>
                                <m:sub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Industry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it</m:t>
                                  </m:r>
                                </m:sub>
                              </m:sSub>
                              <m:r>
                                <a:rPr lang="en-GB" sz="1800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α</m:t>
                                  </m:r>
                                </m:e>
                                <m:sub>
                                  <m: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3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Year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it</m:t>
                                  </m:r>
                                </m:sub>
                              </m:sSub>
                              <m:r>
                                <a:rPr lang="en-GB" sz="1800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GB" sz="1800" i="1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ε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GB" sz="1800" kern="1200">
                                      <a:solidFill>
                                        <a:schemeClr val="dk1"/>
                                      </a:solidFill>
                                      <a:effectLst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it</m:t>
                                  </m:r>
                                </m:sub>
                              </m:sSub>
                              <m:r>
                                <a:rPr lang="en-GB" sz="1800" i="1" kern="1200">
                                  <a:solidFill>
                                    <a:schemeClr val="dk1"/>
                                  </a:solidFill>
                                  <a:effectLst/>
                                  <a:latin typeface="Cambria Math"/>
                                  <a:ea typeface="+mn-ea"/>
                                  <a:cs typeface="+mn-cs"/>
                                </a:rPr>
                                <m:t>       </m:t>
                              </m:r>
                            </m:oMath>
                          </a14:m>
                          <a:r>
                            <a:rPr lang="en-GB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                                    </a:t>
                          </a:r>
                          <a:r>
                            <a:rPr lang="en-GB" sz="1800" kern="1200" dirty="0" smtClean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(</a:t>
                          </a:r>
                          <a:r>
                            <a:rPr lang="en-GB" sz="1800" kern="1200" dirty="0">
                              <a:solidFill>
                                <a:schemeClr val="dk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2) </a:t>
                          </a: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Content Placeholder 3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442035003"/>
                  </p:ext>
                </p:extLst>
              </p:nvPr>
            </p:nvGraphicFramePr>
            <p:xfrm>
              <a:off x="838200" y="1825625"/>
              <a:ext cx="10515600" cy="229108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40511"/>
                    <a:gridCol w="8575089"/>
                  </a:tblGrid>
                  <a:tr h="370840">
                    <a:tc gridSpan="2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First paper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2672" t="-58095" b="-215238"/>
                          </a:stretch>
                        </a:blip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Second paper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2672" t="-158095" b="-115238"/>
                          </a:stretch>
                        </a:blipFill>
                      </a:tcPr>
                    </a:tc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Third paper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1">
                          <a:blip r:embed="rId2"/>
                          <a:stretch>
                            <a:fillRect l="-22672" t="-258095" b="-15238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2756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90BD42-DD62-4678-88CD-E28940D08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 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056765"/>
              </p:ext>
            </p:extLst>
          </p:nvPr>
        </p:nvGraphicFramePr>
        <p:xfrm>
          <a:off x="310718" y="1083074"/>
          <a:ext cx="11629749" cy="4909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0226"/>
                <a:gridCol w="905522"/>
                <a:gridCol w="5326602"/>
                <a:gridCol w="2148396"/>
                <a:gridCol w="1669003"/>
              </a:tblGrid>
              <a:tr h="1528383">
                <a:tc gridSpan="5">
                  <a:txBody>
                    <a:bodyPr/>
                    <a:lstStyle/>
                    <a:p>
                      <a:pPr algn="ctr"/>
                      <a:r>
                        <a:rPr lang="en-GB" sz="6000" dirty="0" smtClean="0"/>
                        <a:t>Results</a:t>
                      </a:r>
                      <a:endParaRPr lang="en-US" sz="6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6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3495">
                <a:tc rowSpan="2">
                  <a:txBody>
                    <a:bodyPr/>
                    <a:lstStyle/>
                    <a:p>
                      <a:r>
                        <a:rPr lang="en-US" b="1" dirty="0" smtClean="0"/>
                        <a:t>First paper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H1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Audit fees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Capital</a:t>
                      </a:r>
                      <a:r>
                        <a:rPr lang="en-US" baseline="0" dirty="0" smtClean="0"/>
                        <a:t> constraints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-0.211***</a:t>
                      </a:r>
                      <a:endParaRPr lang="en-US" dirty="0"/>
                    </a:p>
                  </a:txBody>
                  <a:tcPr/>
                </a:tc>
              </a:tr>
              <a:tr h="563495">
                <a:tc v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H2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Non-Audit fees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Capital</a:t>
                      </a:r>
                      <a:r>
                        <a:rPr lang="en-US" baseline="0" dirty="0" smtClean="0"/>
                        <a:t> constraints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-0.182***</a:t>
                      </a:r>
                      <a:endParaRPr lang="en-US" dirty="0"/>
                    </a:p>
                  </a:txBody>
                  <a:tcPr/>
                </a:tc>
              </a:tr>
              <a:tr h="563495">
                <a:tc rowSpan="2">
                  <a:txBody>
                    <a:bodyPr/>
                    <a:lstStyle/>
                    <a:p>
                      <a:r>
                        <a:rPr lang="en-US" b="1" dirty="0" smtClean="0"/>
                        <a:t>Second paper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H3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 of independent director on board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Capital</a:t>
                      </a:r>
                      <a:r>
                        <a:rPr lang="en-US" baseline="0" dirty="0" smtClean="0"/>
                        <a:t> constraints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0.749***</a:t>
                      </a:r>
                      <a:endParaRPr lang="en-US" dirty="0"/>
                    </a:p>
                  </a:txBody>
                  <a:tcPr/>
                </a:tc>
              </a:tr>
              <a:tr h="563495">
                <a:tc v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H4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Independent</a:t>
                      </a:r>
                      <a:r>
                        <a:rPr lang="en-US" baseline="0" dirty="0" smtClean="0"/>
                        <a:t> director remuneration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Capital</a:t>
                      </a:r>
                      <a:r>
                        <a:rPr lang="en-US" baseline="0" dirty="0" smtClean="0"/>
                        <a:t> constraints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-0.218***</a:t>
                      </a:r>
                      <a:endParaRPr lang="en-US" dirty="0"/>
                    </a:p>
                  </a:txBody>
                  <a:tcPr/>
                </a:tc>
              </a:tr>
              <a:tr h="563495">
                <a:tc rowSpan="2">
                  <a:txBody>
                    <a:bodyPr/>
                    <a:lstStyle/>
                    <a:p>
                      <a:r>
                        <a:rPr lang="en-US" b="1" dirty="0" smtClean="0"/>
                        <a:t>Third paper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H5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Number of female director on</a:t>
                      </a:r>
                      <a:r>
                        <a:rPr lang="en-US" baseline="0" dirty="0" smtClean="0"/>
                        <a:t> board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Capital</a:t>
                      </a:r>
                      <a:r>
                        <a:rPr lang="en-US" baseline="0" dirty="0" smtClean="0"/>
                        <a:t> constraints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-0.018***</a:t>
                      </a:r>
                      <a:endParaRPr lang="en-US" dirty="0"/>
                    </a:p>
                  </a:txBody>
                  <a:tcPr/>
                </a:tc>
              </a:tr>
              <a:tr h="563495">
                <a:tc v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H6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Female directors participates in board committees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Capital</a:t>
                      </a:r>
                      <a:r>
                        <a:rPr lang="en-US" baseline="0" dirty="0" smtClean="0"/>
                        <a:t> constraints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-0.049***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580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90BD42-DD62-4678-88CD-E28940D08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558D37C-5BA2-4EC4-B0CE-BD0F8DAC3A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GB" dirty="0"/>
              <a:t>Capital providers </a:t>
            </a:r>
            <a:r>
              <a:rPr lang="en-GB" dirty="0" smtClean="0"/>
              <a:t>believe </a:t>
            </a:r>
            <a:r>
              <a:rPr lang="en-GB" dirty="0"/>
              <a:t>on the (audit and non-audit fees, </a:t>
            </a:r>
            <a:r>
              <a:rPr lang="en-GB" dirty="0" smtClean="0"/>
              <a:t>and  </a:t>
            </a:r>
            <a:r>
              <a:rPr lang="en-GB" dirty="0"/>
              <a:t>gender of director on </a:t>
            </a:r>
            <a:r>
              <a:rPr lang="en-GB" dirty="0" smtClean="0"/>
              <a:t>board) role </a:t>
            </a:r>
            <a:r>
              <a:rPr lang="en-GB" dirty="0"/>
              <a:t>in monitoring the management which impact the credibility of financial statements. </a:t>
            </a:r>
            <a:r>
              <a:rPr lang="en-GB" dirty="0" smtClean="0"/>
              <a:t>However, according to </a:t>
            </a:r>
            <a:r>
              <a:rPr lang="en-GB" dirty="0"/>
              <a:t>the limited </a:t>
            </a:r>
            <a:r>
              <a:rPr lang="en-GB" dirty="0" smtClean="0"/>
              <a:t>attention theory, </a:t>
            </a:r>
            <a:r>
              <a:rPr lang="en-GB" dirty="0"/>
              <a:t>the independent director </a:t>
            </a:r>
            <a:r>
              <a:rPr lang="en-GB" dirty="0" smtClean="0"/>
              <a:t>on board rising </a:t>
            </a:r>
            <a:r>
              <a:rPr lang="en-GB" dirty="0"/>
              <a:t>red </a:t>
            </a:r>
            <a:r>
              <a:rPr lang="en-GB" dirty="0" smtClean="0"/>
              <a:t>flag, but their rumination </a:t>
            </a:r>
            <a:r>
              <a:rPr lang="en-GB" dirty="0"/>
              <a:t>positively grab their attention </a:t>
            </a:r>
            <a:r>
              <a:rPr lang="en-GB" dirty="0" smtClean="0"/>
              <a:t>due to it related </a:t>
            </a:r>
            <a:r>
              <a:rPr lang="en-GB" smtClean="0"/>
              <a:t>to </a:t>
            </a:r>
            <a:r>
              <a:rPr lang="en-GB" smtClean="0"/>
              <a:t>the firms’ profitability. </a:t>
            </a:r>
            <a:endParaRPr lang="en-GB" dirty="0"/>
          </a:p>
          <a:p>
            <a:pPr marL="0" indent="0" algn="just">
              <a:buNone/>
            </a:pPr>
            <a:endParaRPr lang="en-GB" dirty="0"/>
          </a:p>
          <a:p>
            <a:pPr algn="just"/>
            <a:r>
              <a:rPr lang="en-GB" dirty="0"/>
              <a:t>We believe that our investigation highlights significant insights into the companies by examining the attitude of capital providers toward receiving (audit and non-audit fees, independent director and  gender of director on </a:t>
            </a:r>
            <a:r>
              <a:rPr lang="en-GB" dirty="0" smtClean="0"/>
              <a:t>board) in emerging market</a:t>
            </a:r>
            <a:r>
              <a:rPr lang="en-GB" dirty="0"/>
              <a:t>. By focusing in India context which is unique institutional sitting. </a:t>
            </a:r>
          </a:p>
        </p:txBody>
      </p:sp>
    </p:spTree>
    <p:extLst>
      <p:ext uri="{BB962C8B-B14F-4D97-AF65-F5344CB8AC3E}">
        <p14:creationId xmlns:p14="http://schemas.microsoft.com/office/powerpoint/2010/main" val="32318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AEC954-9870-4371-9A43-428DD126C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Contribution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821AC9A-BFC9-4638-9408-0EE38798EC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GB" dirty="0"/>
              <a:t>We extend the access to finance literature by reveal the attitude for the capital providers toward receiving information regarding (audit and non-audit fees, independent director and  gender of director on </a:t>
            </a:r>
            <a:r>
              <a:rPr lang="en-GB" dirty="0" smtClean="0"/>
              <a:t>board) in </a:t>
            </a:r>
            <a:r>
              <a:rPr lang="en-GB" dirty="0"/>
              <a:t>emerging market. </a:t>
            </a:r>
          </a:p>
          <a:p>
            <a:pPr marL="0" indent="0" algn="just">
              <a:buNone/>
            </a:pPr>
            <a:endParaRPr lang="en-GB" dirty="0"/>
          </a:p>
          <a:p>
            <a:pPr marL="0" indent="0" algn="just">
              <a:buNone/>
            </a:pPr>
            <a:endParaRPr lang="en-US" dirty="0"/>
          </a:p>
          <a:p>
            <a:pPr algn="just"/>
            <a:r>
              <a:rPr lang="en-GB" dirty="0"/>
              <a:t>Also, this research is among the first to apply a limited attention perspective when explaining the relation between (audit and non-audit fees, independent director and  gender of director on </a:t>
            </a:r>
            <a:r>
              <a:rPr lang="en-GB" dirty="0" smtClean="0"/>
              <a:t>board) as </a:t>
            </a:r>
            <a:r>
              <a:rPr lang="en-GB" dirty="0"/>
              <a:t>attention grabber for capital providers.</a:t>
            </a:r>
          </a:p>
          <a:p>
            <a:pPr marL="0" indent="0" algn="just">
              <a:buNone/>
            </a:pPr>
            <a:r>
              <a:rPr lang="en-GB" dirty="0"/>
              <a:t> </a:t>
            </a:r>
          </a:p>
          <a:p>
            <a:pPr algn="just"/>
            <a:r>
              <a:rPr lang="en-GB" dirty="0"/>
              <a:t>As such, that would help to improve the availability of credit in future, regulators and Academics. </a:t>
            </a:r>
          </a:p>
        </p:txBody>
      </p:sp>
    </p:spTree>
    <p:extLst>
      <p:ext uri="{BB962C8B-B14F-4D97-AF65-F5344CB8AC3E}">
        <p14:creationId xmlns:p14="http://schemas.microsoft.com/office/powerpoint/2010/main" val="26121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7D342C-7EBC-4BD2-AB6D-23B2A5CD1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270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80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Thank you.</a:t>
            </a:r>
          </a:p>
        </p:txBody>
      </p:sp>
    </p:spTree>
    <p:extLst>
      <p:ext uri="{BB962C8B-B14F-4D97-AF65-F5344CB8AC3E}">
        <p14:creationId xmlns:p14="http://schemas.microsoft.com/office/powerpoint/2010/main" val="285639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B52F69-EEBF-49AD-97A5-7E6584FC1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story..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59137A2-E0F1-430C-85DE-44028F1AF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43" y="1559285"/>
            <a:ext cx="11887200" cy="5027946"/>
          </a:xfrm>
        </p:spPr>
        <p:txBody>
          <a:bodyPr>
            <a:noAutofit/>
          </a:bodyPr>
          <a:lstStyle/>
          <a:p>
            <a:pPr algn="just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Needs of finance. 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Demirgüç-Kunt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GB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Maksimovic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1998; </a:t>
            </a:r>
            <a:r>
              <a:rPr lang="en-GB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Rajan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en-GB"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Zingales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1998</a:t>
            </a:r>
            <a:r>
              <a:rPr lang="en-GB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GB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GB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GB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Capital constraints . 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Lamont et al., 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2003</a:t>
            </a:r>
            <a:r>
              <a:rPr lang="en-GB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lvl="0" indent="0" algn="just">
              <a:buNone/>
            </a:pPr>
            <a:endParaRPr lang="en-GB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Strategic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activities 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(Hubbard, 1998; </a:t>
            </a:r>
            <a:r>
              <a:rPr lang="en-GB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Campello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al., 2010)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, R&amp;D 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Himmelberg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Petersen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1994; Hall </a:t>
            </a:r>
            <a:r>
              <a:rPr lang="en-GB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&amp; Lerner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2010).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lvl="0" indent="0" algn="just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Access to finance as capital constraints. 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(Cheng et al</a:t>
            </a:r>
            <a:r>
              <a:rPr lang="en-GB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2014).</a:t>
            </a:r>
            <a:endParaRPr lang="en-GB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GB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GB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891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E88521-CA07-4A3F-8E89-5F41B2BB9B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Previous studies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067AFF-8F7B-4E9B-8499-36D051AAD8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3614"/>
            <a:ext cx="10515600" cy="485926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GB" sz="2000" dirty="0">
              <a:solidFill>
                <a:srgbClr val="FF0000"/>
              </a:solidFill>
            </a:endParaRPr>
          </a:p>
          <a:p>
            <a:pPr algn="just"/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Dhaliwal et al, 2008 </a:t>
            </a:r>
            <a:r>
              <a:rPr lang="en-GB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Gul 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Goodwin (2010</a:t>
            </a:r>
            <a:r>
              <a:rPr lang="en-GB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show the influence of audit services on finance. </a:t>
            </a:r>
            <a:r>
              <a:rPr lang="en-GB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Anderson 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al., 2004; 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Beasley</a:t>
            </a:r>
            <a:r>
              <a:rPr lang="fr-F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1996; Francis et al., </a:t>
            </a:r>
            <a:r>
              <a:rPr lang="fr-FR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2012 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investigate the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effect</a:t>
            </a:r>
            <a:r>
              <a:rPr lang="fr-F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independent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directors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effect the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cost of finance.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Female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directors has impact on the debt 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Arun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al., 2015)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buNone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However, little empirical research access to finance in these developing countries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(Beck 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al., 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2006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Lorca</a:t>
            </a:r>
            <a:r>
              <a:rPr lang="en-GB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 al.,</a:t>
            </a:r>
            <a:r>
              <a:rPr lang="en-US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2011)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GB" dirty="0"/>
          </a:p>
          <a:p>
            <a:pPr algn="just"/>
            <a:endParaRPr lang="en-GB" dirty="0"/>
          </a:p>
          <a:p>
            <a:pPr algn="just"/>
            <a:endParaRPr lang="en-GB" dirty="0"/>
          </a:p>
          <a:p>
            <a:pPr algn="just"/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407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48D5EC-A380-4AFA-8F65-817226D8F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Interest on 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1254341" y="2343706"/>
            <a:ext cx="10009201" cy="3092378"/>
            <a:chOff x="1245463" y="2541242"/>
            <a:chExt cx="10009201" cy="309237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xmlns="" id="{8D6711B7-E4C8-4803-8392-98163BC6EB36}"/>
                </a:ext>
              </a:extLst>
            </p:cNvPr>
            <p:cNvSpPr/>
            <p:nvPr/>
          </p:nvSpPr>
          <p:spPr>
            <a:xfrm>
              <a:off x="8797769" y="2541242"/>
              <a:ext cx="2456895" cy="309237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/>
                <a:t>Access to finance as “capital constraints” </a:t>
              </a:r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xmlns="" id="{F256DE15-946D-49EB-97AA-CF85DB1C73D9}"/>
                </a:ext>
              </a:extLst>
            </p:cNvPr>
            <p:cNvSpPr/>
            <p:nvPr/>
          </p:nvSpPr>
          <p:spPr>
            <a:xfrm>
              <a:off x="1245463" y="3526658"/>
              <a:ext cx="3000652" cy="94991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Independency  board </a:t>
              </a:r>
              <a:endParaRPr lang="en-GB" dirty="0"/>
            </a:p>
          </p:txBody>
        </p:sp>
        <p:sp>
          <p:nvSpPr>
            <p:cNvPr id="4" name="Arrow: Right 3">
              <a:extLst>
                <a:ext uri="{FF2B5EF4-FFF2-40B4-BE49-F238E27FC236}">
                  <a16:creationId xmlns:a16="http://schemas.microsoft.com/office/drawing/2014/main" xmlns="" id="{66AC251E-56DD-4664-8876-23F52C1265D5}"/>
                </a:ext>
              </a:extLst>
            </p:cNvPr>
            <p:cNvSpPr/>
            <p:nvPr/>
          </p:nvSpPr>
          <p:spPr>
            <a:xfrm>
              <a:off x="4866450" y="3528878"/>
              <a:ext cx="2830495" cy="949910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</p:grpSp>
      <p:sp>
        <p:nvSpPr>
          <p:cNvPr id="10" name="Frame 9"/>
          <p:cNvSpPr/>
          <p:nvPr/>
        </p:nvSpPr>
        <p:spPr>
          <a:xfrm>
            <a:off x="506028" y="1597981"/>
            <a:ext cx="11452194" cy="4580877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208024" y="1695634"/>
            <a:ext cx="3302494" cy="346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/>
              <a:t>Developing </a:t>
            </a:r>
            <a:r>
              <a:rPr lang="en-US" dirty="0" smtClean="0"/>
              <a:t>markets</a:t>
            </a:r>
            <a:endParaRPr lang="en-GB" dirty="0"/>
          </a:p>
        </p:txBody>
      </p:sp>
      <p:sp>
        <p:nvSpPr>
          <p:cNvPr id="12" name="Rectangle 11"/>
          <p:cNvSpPr/>
          <p:nvPr/>
        </p:nvSpPr>
        <p:spPr>
          <a:xfrm>
            <a:off x="4399622" y="5692065"/>
            <a:ext cx="3302494" cy="346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/>
              <a:t>Developing </a:t>
            </a:r>
            <a:r>
              <a:rPr lang="en-US" dirty="0" smtClean="0"/>
              <a:t>markets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 rot="5400000">
            <a:off x="10011791" y="3715304"/>
            <a:ext cx="3302494" cy="346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/>
              <a:t>Developing </a:t>
            </a:r>
            <a:r>
              <a:rPr lang="en-US" dirty="0" smtClean="0"/>
              <a:t>markets</a:t>
            </a:r>
            <a:endParaRPr lang="en-GB" dirty="0"/>
          </a:p>
        </p:txBody>
      </p:sp>
      <p:sp>
        <p:nvSpPr>
          <p:cNvPr id="14" name="Rectangle 13"/>
          <p:cNvSpPr/>
          <p:nvPr/>
        </p:nvSpPr>
        <p:spPr>
          <a:xfrm rot="16200000">
            <a:off x="-870753" y="3715305"/>
            <a:ext cx="3302494" cy="3462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dirty="0"/>
              <a:t>Developing </a:t>
            </a:r>
            <a:r>
              <a:rPr lang="en-US" dirty="0" smtClean="0"/>
              <a:t>markets</a:t>
            </a:r>
            <a:endParaRPr lang="en-GB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xmlns="" id="{F256DE15-946D-49EB-97AA-CF85DB1C73D9}"/>
              </a:ext>
            </a:extLst>
          </p:cNvPr>
          <p:cNvSpPr/>
          <p:nvPr/>
        </p:nvSpPr>
        <p:spPr>
          <a:xfrm>
            <a:off x="1267290" y="2237171"/>
            <a:ext cx="3000652" cy="9499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Audit </a:t>
            </a:r>
            <a:r>
              <a:rPr lang="en-GB" dirty="0" smtClean="0"/>
              <a:t>quality</a:t>
            </a:r>
            <a:endParaRPr lang="en-GB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xmlns="" id="{F256DE15-946D-49EB-97AA-CF85DB1C73D9}"/>
              </a:ext>
            </a:extLst>
          </p:cNvPr>
          <p:cNvSpPr/>
          <p:nvPr/>
        </p:nvSpPr>
        <p:spPr>
          <a:xfrm>
            <a:off x="1326839" y="4486174"/>
            <a:ext cx="3000652" cy="94991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Gender diversity on </a:t>
            </a:r>
            <a:r>
              <a:rPr lang="en-GB" dirty="0"/>
              <a:t>board</a:t>
            </a:r>
          </a:p>
        </p:txBody>
      </p:sp>
      <p:sp>
        <p:nvSpPr>
          <p:cNvPr id="18" name="Arrow: Right 3">
            <a:extLst>
              <a:ext uri="{FF2B5EF4-FFF2-40B4-BE49-F238E27FC236}">
                <a16:creationId xmlns:a16="http://schemas.microsoft.com/office/drawing/2014/main" xmlns="" id="{66AC251E-56DD-4664-8876-23F52C1265D5}"/>
              </a:ext>
            </a:extLst>
          </p:cNvPr>
          <p:cNvSpPr/>
          <p:nvPr/>
        </p:nvSpPr>
        <p:spPr>
          <a:xfrm>
            <a:off x="4848694" y="4486174"/>
            <a:ext cx="2830495" cy="9499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Arrow: Right 3">
            <a:extLst>
              <a:ext uri="{FF2B5EF4-FFF2-40B4-BE49-F238E27FC236}">
                <a16:creationId xmlns:a16="http://schemas.microsoft.com/office/drawing/2014/main" xmlns="" id="{66AC251E-56DD-4664-8876-23F52C1265D5}"/>
              </a:ext>
            </a:extLst>
          </p:cNvPr>
          <p:cNvSpPr/>
          <p:nvPr/>
        </p:nvSpPr>
        <p:spPr>
          <a:xfrm>
            <a:off x="4875327" y="2237172"/>
            <a:ext cx="2830495" cy="9499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71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D9E25A-AAA5-49C4-AF02-A18399B2D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India as context of investigation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D0B3C64-A1FC-48A8-A77D-69F627A78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n-GB" dirty="0"/>
          </a:p>
          <a:p>
            <a:pPr algn="just"/>
            <a:r>
              <a:rPr lang="en-GB" dirty="0"/>
              <a:t>It is an interesting empirical setting.</a:t>
            </a:r>
          </a:p>
          <a:p>
            <a:pPr algn="just"/>
            <a:r>
              <a:rPr lang="en-GB" dirty="0"/>
              <a:t>there are concerns regarding the quality of audit services offered even by the large Big-4 accounting firms </a:t>
            </a:r>
            <a:r>
              <a:rPr lang="en-GB" dirty="0">
                <a:solidFill>
                  <a:srgbClr val="FF0000"/>
                </a:solidFill>
              </a:rPr>
              <a:t>(</a:t>
            </a:r>
            <a:r>
              <a:rPr lang="en-GB" dirty="0" err="1" smtClean="0">
                <a:solidFill>
                  <a:srgbClr val="FF0000"/>
                </a:solidFill>
              </a:rPr>
              <a:t>Joshy</a:t>
            </a:r>
            <a:r>
              <a:rPr lang="en-GB" dirty="0" smtClean="0">
                <a:solidFill>
                  <a:srgbClr val="FF0000"/>
                </a:solidFill>
              </a:rPr>
              <a:t> et al., </a:t>
            </a:r>
            <a:r>
              <a:rPr lang="en-GB" dirty="0">
                <a:solidFill>
                  <a:srgbClr val="FF0000"/>
                </a:solidFill>
              </a:rPr>
              <a:t>2015</a:t>
            </a:r>
            <a:r>
              <a:rPr lang="en-GB" dirty="0" smtClean="0">
                <a:solidFill>
                  <a:srgbClr val="FF0000"/>
                </a:solidFill>
              </a:rPr>
              <a:t>)</a:t>
            </a:r>
            <a:r>
              <a:rPr lang="en-GB" dirty="0" smtClean="0"/>
              <a:t>.</a:t>
            </a:r>
            <a:endParaRPr lang="en-GB" dirty="0"/>
          </a:p>
          <a:p>
            <a:pPr algn="just"/>
            <a:r>
              <a:rPr lang="en-GB" dirty="0"/>
              <a:t>Low corporate </a:t>
            </a:r>
            <a:r>
              <a:rPr lang="en-GB" dirty="0" smtClean="0"/>
              <a:t>governance, weak investor protection and fastest </a:t>
            </a:r>
            <a:r>
              <a:rPr lang="en-GB" dirty="0"/>
              <a:t>growing economies. </a:t>
            </a:r>
            <a:r>
              <a:rPr lang="en-GB" dirty="0">
                <a:solidFill>
                  <a:srgbClr val="FF0000"/>
                </a:solidFill>
              </a:rPr>
              <a:t>(</a:t>
            </a:r>
            <a:r>
              <a:rPr lang="en-GB" dirty="0" err="1" smtClean="0">
                <a:solidFill>
                  <a:srgbClr val="FF0000"/>
                </a:solidFill>
              </a:rPr>
              <a:t>Narayanaswamy</a:t>
            </a:r>
            <a:r>
              <a:rPr lang="en-GB" dirty="0" smtClean="0">
                <a:solidFill>
                  <a:srgbClr val="FF0000"/>
                </a:solidFill>
              </a:rPr>
              <a:t> et al., 2012)</a:t>
            </a:r>
            <a:r>
              <a:rPr lang="en-GB" dirty="0" smtClean="0"/>
              <a:t>.</a:t>
            </a:r>
            <a:endParaRPr lang="en-GB" dirty="0"/>
          </a:p>
          <a:p>
            <a:pPr algn="just"/>
            <a:r>
              <a:rPr lang="en-GB" dirty="0"/>
              <a:t>High female employees, not break ‘glass ceiling’ </a:t>
            </a:r>
            <a:r>
              <a:rPr lang="en-GB" dirty="0">
                <a:solidFill>
                  <a:srgbClr val="FF0000"/>
                </a:solidFill>
              </a:rPr>
              <a:t>(Ghosh, 2017)</a:t>
            </a:r>
            <a:r>
              <a:rPr lang="en-GB" dirty="0"/>
              <a:t>. </a:t>
            </a:r>
            <a:endParaRPr lang="en-GB" dirty="0" smtClean="0"/>
          </a:p>
          <a:p>
            <a:pPr algn="just"/>
            <a:r>
              <a:rPr lang="en-GB" dirty="0" smtClean="0"/>
              <a:t>Introduce the Companies Act 2013.</a:t>
            </a:r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13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D05389-7F33-4C8E-BB90-961C410FD6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098593E-48D5-482B-B69C-A08155011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sz="2400" b="1" u="sng" dirty="0"/>
              <a:t>Limited attention theory </a:t>
            </a:r>
          </a:p>
          <a:p>
            <a:pPr algn="just"/>
            <a:r>
              <a:rPr lang="en-GB" sz="2400" dirty="0"/>
              <a:t>limited size of attention </a:t>
            </a:r>
            <a:r>
              <a:rPr lang="en-GB" sz="2400" dirty="0">
                <a:solidFill>
                  <a:srgbClr val="FF0000"/>
                </a:solidFill>
              </a:rPr>
              <a:t>(Miller, 1956</a:t>
            </a:r>
            <a:r>
              <a:rPr lang="en-GB" sz="2400" dirty="0" smtClean="0">
                <a:solidFill>
                  <a:srgbClr val="FF0000"/>
                </a:solidFill>
              </a:rPr>
              <a:t>). </a:t>
            </a:r>
            <a:r>
              <a:rPr lang="en-GB" sz="2400" dirty="0" smtClean="0"/>
              <a:t>For </a:t>
            </a:r>
            <a:r>
              <a:rPr lang="en-GB" sz="2400" dirty="0"/>
              <a:t>instance, </a:t>
            </a:r>
            <a:r>
              <a:rPr lang="en-GB" sz="2400" dirty="0" smtClean="0"/>
              <a:t>selecting process of </a:t>
            </a:r>
            <a:r>
              <a:rPr lang="en-GB" sz="2400" dirty="0"/>
              <a:t>firms stocks </a:t>
            </a:r>
            <a:r>
              <a:rPr lang="en-GB" sz="2400" dirty="0">
                <a:solidFill>
                  <a:srgbClr val="FF0000"/>
                </a:solidFill>
              </a:rPr>
              <a:t>(Barber </a:t>
            </a:r>
            <a:r>
              <a:rPr lang="en-GB" sz="2400" dirty="0" smtClean="0">
                <a:solidFill>
                  <a:srgbClr val="FF0000"/>
                </a:solidFill>
              </a:rPr>
              <a:t>&amp; </a:t>
            </a:r>
            <a:r>
              <a:rPr lang="en-GB" sz="2400" dirty="0" err="1" smtClean="0">
                <a:solidFill>
                  <a:srgbClr val="FF0000"/>
                </a:solidFill>
              </a:rPr>
              <a:t>Odean</a:t>
            </a:r>
            <a:r>
              <a:rPr lang="en-GB" sz="2400" dirty="0">
                <a:solidFill>
                  <a:srgbClr val="FF0000"/>
                </a:solidFill>
              </a:rPr>
              <a:t>, 2008</a:t>
            </a:r>
            <a:r>
              <a:rPr lang="en-GB" sz="2400" dirty="0" smtClean="0">
                <a:solidFill>
                  <a:srgbClr val="FF0000"/>
                </a:solidFill>
              </a:rPr>
              <a:t>)</a:t>
            </a:r>
            <a:r>
              <a:rPr lang="en-GB" sz="2400" dirty="0" smtClean="0"/>
              <a:t>.</a:t>
            </a:r>
            <a:endParaRPr lang="en-US" sz="2400" i="1" dirty="0">
              <a:solidFill>
                <a:srgbClr val="FF0000"/>
              </a:solidFill>
            </a:endParaRPr>
          </a:p>
          <a:p>
            <a:pPr algn="just"/>
            <a:r>
              <a:rPr lang="en-GB" sz="2400" dirty="0"/>
              <a:t>Performance, size or gender mix might influence finance decisions; as attention grabber</a:t>
            </a:r>
            <a:r>
              <a:rPr lang="en-GB" sz="2400" dirty="0" smtClean="0"/>
              <a:t>.</a:t>
            </a:r>
          </a:p>
          <a:p>
            <a:pPr algn="just"/>
            <a:r>
              <a:rPr lang="en-GB" sz="2400" dirty="0"/>
              <a:t>A</a:t>
            </a:r>
            <a:r>
              <a:rPr lang="en-GB" sz="2400" dirty="0" smtClean="0"/>
              <a:t>uditing </a:t>
            </a:r>
            <a:r>
              <a:rPr lang="en-GB" sz="2400" dirty="0"/>
              <a:t>enhances the reliability, credibility and overall quality of accounting information </a:t>
            </a:r>
            <a:r>
              <a:rPr lang="en-GB" sz="2400" dirty="0">
                <a:solidFill>
                  <a:srgbClr val="FF0000"/>
                </a:solidFill>
              </a:rPr>
              <a:t>(</a:t>
            </a:r>
            <a:r>
              <a:rPr lang="en-GB" sz="2400" dirty="0" err="1">
                <a:solidFill>
                  <a:srgbClr val="FF0000"/>
                </a:solidFill>
              </a:rPr>
              <a:t>Alzoubi</a:t>
            </a:r>
            <a:r>
              <a:rPr lang="en-GB" sz="2400" dirty="0">
                <a:solidFill>
                  <a:srgbClr val="FF0000"/>
                </a:solidFill>
              </a:rPr>
              <a:t>, 2018</a:t>
            </a:r>
            <a:r>
              <a:rPr lang="en-GB" sz="2400" dirty="0" smtClean="0">
                <a:solidFill>
                  <a:srgbClr val="FF0000"/>
                </a:solidFill>
              </a:rPr>
              <a:t>)</a:t>
            </a:r>
            <a:r>
              <a:rPr lang="en-GB" sz="2400" dirty="0" smtClean="0"/>
              <a:t>.</a:t>
            </a:r>
          </a:p>
          <a:p>
            <a:pPr algn="just"/>
            <a:r>
              <a:rPr lang="en-GB" sz="2400" dirty="0"/>
              <a:t>independent members in developing context might be not independent. </a:t>
            </a:r>
            <a:r>
              <a:rPr lang="en-GB" sz="2400" dirty="0">
                <a:solidFill>
                  <a:srgbClr val="FF0000"/>
                </a:solidFill>
              </a:rPr>
              <a:t>(Arora </a:t>
            </a:r>
            <a:r>
              <a:rPr lang="en-GB" sz="2400" dirty="0" smtClean="0">
                <a:solidFill>
                  <a:srgbClr val="FF0000"/>
                </a:solidFill>
              </a:rPr>
              <a:t>&amp; Sharma</a:t>
            </a:r>
            <a:r>
              <a:rPr lang="en-GB" sz="2400" dirty="0">
                <a:solidFill>
                  <a:srgbClr val="FF0000"/>
                </a:solidFill>
              </a:rPr>
              <a:t>, 2016; </a:t>
            </a:r>
            <a:r>
              <a:rPr lang="en-GB" sz="2400" dirty="0" smtClean="0">
                <a:solidFill>
                  <a:srgbClr val="FF0000"/>
                </a:solidFill>
              </a:rPr>
              <a:t>Lorca et al., </a:t>
            </a:r>
            <a:r>
              <a:rPr lang="en-GB" sz="2400" dirty="0">
                <a:solidFill>
                  <a:srgbClr val="FF0000"/>
                </a:solidFill>
              </a:rPr>
              <a:t>2011; </a:t>
            </a:r>
            <a:r>
              <a:rPr lang="en-GB" sz="2400" dirty="0" err="1">
                <a:solidFill>
                  <a:srgbClr val="FF0000"/>
                </a:solidFill>
              </a:rPr>
              <a:t>Claessens</a:t>
            </a:r>
            <a:r>
              <a:rPr lang="en-GB" sz="2400" dirty="0">
                <a:solidFill>
                  <a:srgbClr val="FF0000"/>
                </a:solidFill>
              </a:rPr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&amp; </a:t>
            </a:r>
            <a:r>
              <a:rPr lang="en-GB" sz="2400" dirty="0" err="1" smtClean="0">
                <a:solidFill>
                  <a:srgbClr val="FF0000"/>
                </a:solidFill>
              </a:rPr>
              <a:t>Burcin</a:t>
            </a:r>
            <a:r>
              <a:rPr lang="en-GB" sz="2400" dirty="0" smtClean="0">
                <a:solidFill>
                  <a:srgbClr val="FF0000"/>
                </a:solidFill>
              </a:rPr>
              <a:t> </a:t>
            </a:r>
            <a:r>
              <a:rPr lang="en-GB" sz="2400" dirty="0" err="1">
                <a:solidFill>
                  <a:srgbClr val="FF0000"/>
                </a:solidFill>
              </a:rPr>
              <a:t>Yurtoglu</a:t>
            </a:r>
            <a:r>
              <a:rPr lang="en-GB" sz="2400" dirty="0">
                <a:solidFill>
                  <a:srgbClr val="FF0000"/>
                </a:solidFill>
              </a:rPr>
              <a:t>, 2013)</a:t>
            </a:r>
            <a:endParaRPr lang="en-US" sz="2400" i="1" dirty="0">
              <a:solidFill>
                <a:srgbClr val="FF0000"/>
              </a:solidFill>
            </a:endParaRPr>
          </a:p>
          <a:p>
            <a:pPr algn="just"/>
            <a:r>
              <a:rPr lang="en-GB" sz="2400" dirty="0"/>
              <a:t>Female director and monitoring </a:t>
            </a:r>
            <a:r>
              <a:rPr lang="en-GB" sz="2400" dirty="0">
                <a:solidFill>
                  <a:srgbClr val="FF0000"/>
                </a:solidFill>
              </a:rPr>
              <a:t>(Adams </a:t>
            </a:r>
            <a:r>
              <a:rPr lang="en-GB" sz="2400" dirty="0" smtClean="0">
                <a:solidFill>
                  <a:srgbClr val="FF0000"/>
                </a:solidFill>
              </a:rPr>
              <a:t>&amp; Ferreira</a:t>
            </a:r>
            <a:r>
              <a:rPr lang="en-GB" sz="2400" dirty="0">
                <a:solidFill>
                  <a:srgbClr val="FF0000"/>
                </a:solidFill>
              </a:rPr>
              <a:t>, 2009)</a:t>
            </a:r>
            <a:r>
              <a:rPr lang="en-GB" sz="2400" dirty="0"/>
              <a:t>; </a:t>
            </a:r>
            <a:r>
              <a:rPr lang="en-GB" sz="2400" dirty="0" smtClean="0"/>
              <a:t>reduce ER </a:t>
            </a:r>
            <a:r>
              <a:rPr lang="en-GB" sz="2400" dirty="0">
                <a:solidFill>
                  <a:srgbClr val="FF0000"/>
                </a:solidFill>
              </a:rPr>
              <a:t>(</a:t>
            </a:r>
            <a:r>
              <a:rPr lang="en-GB" sz="2400" dirty="0" err="1" smtClean="0">
                <a:solidFill>
                  <a:srgbClr val="FF0000"/>
                </a:solidFill>
              </a:rPr>
              <a:t>Arun</a:t>
            </a:r>
            <a:r>
              <a:rPr lang="en-GB" sz="2400" dirty="0" smtClean="0">
                <a:solidFill>
                  <a:srgbClr val="FF0000"/>
                </a:solidFill>
              </a:rPr>
              <a:t> et al., </a:t>
            </a:r>
            <a:r>
              <a:rPr lang="en-GB" sz="2400" dirty="0">
                <a:solidFill>
                  <a:srgbClr val="FF0000"/>
                </a:solidFill>
              </a:rPr>
              <a:t>2015).</a:t>
            </a:r>
          </a:p>
          <a:p>
            <a:pPr marL="0" indent="0" algn="just">
              <a:buNone/>
            </a:pPr>
            <a:endParaRPr lang="en-GB" sz="24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en-US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48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86B66398-7914-4FF9-A5C0-446E344F2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Aim, R.Q and Hypotheses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4C77DA-5F0C-4AF6-AA98-D992B8FB3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GB" dirty="0"/>
              <a:t>Aim: To reveal capital providers attitude toward </a:t>
            </a:r>
            <a:r>
              <a:rPr lang="en-GB" dirty="0" smtClean="0"/>
              <a:t>(audit and non-audit fees, independent director and  gender </a:t>
            </a:r>
            <a:r>
              <a:rPr lang="en-GB" dirty="0"/>
              <a:t>of director on </a:t>
            </a:r>
            <a:r>
              <a:rPr lang="en-GB" dirty="0" smtClean="0"/>
              <a:t>board) </a:t>
            </a:r>
            <a:r>
              <a:rPr lang="en-GB" dirty="0"/>
              <a:t>for listed Indian companies.   </a:t>
            </a:r>
          </a:p>
          <a:p>
            <a:pPr marL="0" indent="0" algn="just">
              <a:buNone/>
            </a:pPr>
            <a:endParaRPr lang="en-GB" dirty="0"/>
          </a:p>
          <a:p>
            <a:pPr algn="just"/>
            <a:r>
              <a:rPr lang="en-GB" dirty="0"/>
              <a:t>Research question: To what extend (audit and non-audit fees, independent director and  gender of director on board) affect “capital constrains” access to finance in listed Indian firms?   </a:t>
            </a:r>
            <a:endParaRPr lang="en-US" dirty="0"/>
          </a:p>
          <a:p>
            <a:pPr algn="just"/>
            <a:r>
              <a:rPr lang="en-GB" dirty="0">
                <a:solidFill>
                  <a:srgbClr val="FF0000"/>
                </a:solidFill>
              </a:rPr>
              <a:t>H1:</a:t>
            </a:r>
            <a:r>
              <a:rPr lang="en-GB" dirty="0"/>
              <a:t> There is a positive relationship between </a:t>
            </a:r>
            <a:r>
              <a:rPr lang="en-GB" dirty="0" smtClean="0"/>
              <a:t>audit fees </a:t>
            </a:r>
            <a:r>
              <a:rPr lang="en-GB" dirty="0"/>
              <a:t>and access to finance for listed firms in India. </a:t>
            </a:r>
          </a:p>
          <a:p>
            <a:pPr algn="just"/>
            <a:r>
              <a:rPr lang="en-GB" dirty="0" smtClean="0">
                <a:solidFill>
                  <a:srgbClr val="FF0000"/>
                </a:solidFill>
              </a:rPr>
              <a:t>H2: </a:t>
            </a:r>
            <a:r>
              <a:rPr lang="en-GB" dirty="0"/>
              <a:t>There is a positive relationship between </a:t>
            </a:r>
            <a:r>
              <a:rPr lang="en-GB" dirty="0" smtClean="0"/>
              <a:t>non-audit fees </a:t>
            </a:r>
            <a:r>
              <a:rPr lang="en-GB" dirty="0"/>
              <a:t>and access to finance for listed firms in India. </a:t>
            </a:r>
          </a:p>
          <a:p>
            <a:pPr marL="0" indent="0" algn="just">
              <a:buNone/>
            </a:pPr>
            <a:endParaRPr lang="en-GB" dirty="0"/>
          </a:p>
          <a:p>
            <a:pPr marL="0" indent="0"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343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86B66398-7914-4FF9-A5C0-446E344F2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Aim, R.Q and </a:t>
            </a:r>
            <a:r>
              <a:rPr lang="en-GB" dirty="0" smtClean="0"/>
              <a:t>Hypotheses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4C77DA-5F0C-4AF6-AA98-D992B8FB3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 smtClean="0">
                <a:solidFill>
                  <a:srgbClr val="FF0000"/>
                </a:solidFill>
              </a:rPr>
              <a:t>H4:</a:t>
            </a:r>
            <a:r>
              <a:rPr lang="en-GB" dirty="0" smtClean="0"/>
              <a:t> </a:t>
            </a:r>
            <a:r>
              <a:rPr lang="en-GB" dirty="0"/>
              <a:t>There is a </a:t>
            </a:r>
            <a:r>
              <a:rPr lang="en-GB" dirty="0" smtClean="0"/>
              <a:t>negative relationship </a:t>
            </a:r>
            <a:r>
              <a:rPr lang="en-GB" dirty="0"/>
              <a:t>between </a:t>
            </a:r>
            <a:r>
              <a:rPr lang="en-GB" dirty="0" smtClean="0"/>
              <a:t>percentage of independent director </a:t>
            </a:r>
            <a:r>
              <a:rPr lang="en-GB" dirty="0"/>
              <a:t>on board and access to finance for listed firms in India. </a:t>
            </a:r>
          </a:p>
          <a:p>
            <a:pPr algn="just"/>
            <a:r>
              <a:rPr lang="en-GB" dirty="0" smtClean="0">
                <a:solidFill>
                  <a:srgbClr val="FF0000"/>
                </a:solidFill>
              </a:rPr>
              <a:t>H3: </a:t>
            </a:r>
            <a:r>
              <a:rPr lang="en-GB" dirty="0"/>
              <a:t>There is a positive relationship between </a:t>
            </a:r>
            <a:r>
              <a:rPr lang="en-GB" dirty="0" smtClean="0"/>
              <a:t>independent director remuneration and </a:t>
            </a:r>
            <a:r>
              <a:rPr lang="en-GB" dirty="0"/>
              <a:t>access to finance for listed firms in India. </a:t>
            </a:r>
            <a:endParaRPr lang="en-GB" dirty="0" smtClean="0"/>
          </a:p>
          <a:p>
            <a:pPr algn="just"/>
            <a:r>
              <a:rPr lang="en-GB" dirty="0" smtClean="0">
                <a:solidFill>
                  <a:srgbClr val="FF0000"/>
                </a:solidFill>
              </a:rPr>
              <a:t>H5:</a:t>
            </a:r>
            <a:r>
              <a:rPr lang="en-GB" dirty="0" smtClean="0"/>
              <a:t> </a:t>
            </a:r>
            <a:r>
              <a:rPr lang="en-GB" dirty="0"/>
              <a:t>There is a positive relationship between number of female director on board and access to finance for listed firms in India. </a:t>
            </a:r>
          </a:p>
          <a:p>
            <a:pPr algn="just"/>
            <a:r>
              <a:rPr lang="en-GB" dirty="0" smtClean="0">
                <a:solidFill>
                  <a:srgbClr val="FF0000"/>
                </a:solidFill>
              </a:rPr>
              <a:t>H6: </a:t>
            </a:r>
            <a:r>
              <a:rPr lang="en-GB" dirty="0"/>
              <a:t>There is a positive relationship between female directors participates in board committees and access to finance for listed firms in India. </a:t>
            </a:r>
          </a:p>
          <a:p>
            <a:pPr algn="just"/>
            <a:endParaRPr lang="en-GB" dirty="0"/>
          </a:p>
          <a:p>
            <a:pPr marL="0" indent="0" algn="just">
              <a:buNone/>
            </a:pPr>
            <a:endParaRPr lang="en-GB" dirty="0"/>
          </a:p>
          <a:p>
            <a:pPr marL="0" indent="0"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090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6F8BD9-6015-4F7E-96EA-F8AA62AB7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Methodology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CE56809-7E6D-4E07-B455-3F969B802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3592"/>
            <a:ext cx="10515600" cy="4623371"/>
          </a:xfrm>
        </p:spPr>
        <p:txBody>
          <a:bodyPr>
            <a:normAutofit fontScale="92500"/>
          </a:bodyPr>
          <a:lstStyle/>
          <a:p>
            <a:pPr algn="just"/>
            <a:r>
              <a:rPr lang="en-GB" dirty="0"/>
              <a:t>borrowing The KZ index was developed by </a:t>
            </a:r>
            <a:r>
              <a:rPr lang="en-GB" dirty="0">
                <a:solidFill>
                  <a:srgbClr val="FF0000"/>
                </a:solidFill>
              </a:rPr>
              <a:t>(Kaplan </a:t>
            </a:r>
            <a:r>
              <a:rPr lang="en-GB" dirty="0" smtClean="0">
                <a:solidFill>
                  <a:srgbClr val="FF0000"/>
                </a:solidFill>
              </a:rPr>
              <a:t>&amp; </a:t>
            </a:r>
            <a:r>
              <a:rPr lang="en-GB" dirty="0" err="1" smtClean="0">
                <a:solidFill>
                  <a:srgbClr val="FF0000"/>
                </a:solidFill>
              </a:rPr>
              <a:t>Zingales</a:t>
            </a:r>
            <a:r>
              <a:rPr lang="en-GB" dirty="0" smtClean="0">
                <a:solidFill>
                  <a:srgbClr val="FF0000"/>
                </a:solidFill>
              </a:rPr>
              <a:t>, 1997</a:t>
            </a:r>
            <a:r>
              <a:rPr lang="en-GB" dirty="0">
                <a:solidFill>
                  <a:srgbClr val="FF0000"/>
                </a:solidFill>
              </a:rPr>
              <a:t>; </a:t>
            </a:r>
            <a:r>
              <a:rPr lang="en-GB" dirty="0" smtClean="0">
                <a:solidFill>
                  <a:srgbClr val="FF0000"/>
                </a:solidFill>
              </a:rPr>
              <a:t>Lamont et al., </a:t>
            </a:r>
            <a:r>
              <a:rPr lang="en-GB" dirty="0">
                <a:solidFill>
                  <a:srgbClr val="FF0000"/>
                </a:solidFill>
              </a:rPr>
              <a:t>2001; </a:t>
            </a:r>
            <a:r>
              <a:rPr lang="en-GB" dirty="0" smtClean="0">
                <a:solidFill>
                  <a:srgbClr val="FF0000"/>
                </a:solidFill>
              </a:rPr>
              <a:t>Almeida et al., 2003</a:t>
            </a:r>
            <a:r>
              <a:rPr lang="en-GB" dirty="0">
                <a:solidFill>
                  <a:srgbClr val="FF0000"/>
                </a:solidFill>
              </a:rPr>
              <a:t>; </a:t>
            </a:r>
            <a:r>
              <a:rPr lang="en-GB" dirty="0" smtClean="0">
                <a:solidFill>
                  <a:srgbClr val="FF0000"/>
                </a:solidFill>
              </a:rPr>
              <a:t>Baker et al., </a:t>
            </a:r>
            <a:r>
              <a:rPr lang="en-GB" dirty="0">
                <a:solidFill>
                  <a:srgbClr val="FF0000"/>
                </a:solidFill>
              </a:rPr>
              <a:t>2004; Bakke et al., 2010; </a:t>
            </a:r>
            <a:r>
              <a:rPr lang="en-GB" dirty="0" smtClean="0">
                <a:solidFill>
                  <a:srgbClr val="FF0000"/>
                </a:solidFill>
              </a:rPr>
              <a:t>Zou et al., </a:t>
            </a:r>
            <a:r>
              <a:rPr lang="en-GB" dirty="0">
                <a:solidFill>
                  <a:srgbClr val="FF0000"/>
                </a:solidFill>
              </a:rPr>
              <a:t>2012). </a:t>
            </a:r>
          </a:p>
          <a:p>
            <a:pPr marL="0" indent="0" algn="just">
              <a:buNone/>
            </a:pPr>
            <a:endParaRPr lang="en-GB" dirty="0">
              <a:solidFill>
                <a:srgbClr val="FF0000"/>
              </a:solidFill>
            </a:endParaRPr>
          </a:p>
          <a:p>
            <a:pPr algn="just"/>
            <a:r>
              <a:rPr lang="en-GB" dirty="0"/>
              <a:t> </a:t>
            </a:r>
            <a:r>
              <a:rPr lang="en-GB" i="1" dirty="0" err="1"/>
              <a:t>KZ</a:t>
            </a:r>
            <a:r>
              <a:rPr lang="en-GB" i="1" baseline="-25000" dirty="0" err="1"/>
              <a:t>it</a:t>
            </a:r>
            <a:r>
              <a:rPr lang="en-GB" i="1" dirty="0"/>
              <a:t> </a:t>
            </a:r>
            <a:r>
              <a:rPr lang="en-GB" dirty="0"/>
              <a:t>= -1.002 </a:t>
            </a:r>
            <a:r>
              <a:rPr lang="en-GB" i="1" dirty="0" err="1"/>
              <a:t>CF</a:t>
            </a:r>
            <a:r>
              <a:rPr lang="en-GB" i="1" baseline="-25000" dirty="0" err="1"/>
              <a:t>it</a:t>
            </a:r>
            <a:r>
              <a:rPr lang="en-GB" i="1" dirty="0"/>
              <a:t>/A</a:t>
            </a:r>
            <a:r>
              <a:rPr lang="en-GB" i="1" baseline="-25000" dirty="0"/>
              <a:t>i(t</a:t>
            </a:r>
            <a:r>
              <a:rPr lang="en-GB" baseline="-25000" dirty="0"/>
              <a:t>_1) </a:t>
            </a:r>
            <a:r>
              <a:rPr lang="en-GB" dirty="0"/>
              <a:t>-39.368 </a:t>
            </a:r>
            <a:r>
              <a:rPr lang="en-GB" i="1" dirty="0" err="1"/>
              <a:t>DIV</a:t>
            </a:r>
            <a:r>
              <a:rPr lang="en-GB" i="1" baseline="-25000" dirty="0" err="1"/>
              <a:t>it</a:t>
            </a:r>
            <a:r>
              <a:rPr lang="en-GB" dirty="0"/>
              <a:t>/</a:t>
            </a:r>
            <a:r>
              <a:rPr lang="en-GB" i="1" dirty="0"/>
              <a:t>A</a:t>
            </a:r>
            <a:r>
              <a:rPr lang="en-GB" i="1" baseline="-25000" dirty="0"/>
              <a:t>i(t</a:t>
            </a:r>
            <a:r>
              <a:rPr lang="en-GB" baseline="-25000" dirty="0"/>
              <a:t>_1)</a:t>
            </a:r>
            <a:r>
              <a:rPr lang="en-GB" dirty="0"/>
              <a:t> - 1.315 </a:t>
            </a:r>
            <a:r>
              <a:rPr lang="en-GB" i="1" dirty="0" err="1"/>
              <a:t>C</a:t>
            </a:r>
            <a:r>
              <a:rPr lang="en-GB" i="1" baseline="-25000" dirty="0" err="1"/>
              <a:t>it</a:t>
            </a:r>
            <a:r>
              <a:rPr lang="en-GB" dirty="0"/>
              <a:t>/</a:t>
            </a:r>
            <a:r>
              <a:rPr lang="en-GB" i="1" dirty="0"/>
              <a:t>A</a:t>
            </a:r>
            <a:r>
              <a:rPr lang="en-GB" i="1" baseline="-25000" dirty="0"/>
              <a:t>(it</a:t>
            </a:r>
            <a:r>
              <a:rPr lang="en-GB" baseline="-25000" dirty="0"/>
              <a:t>_1) </a:t>
            </a:r>
            <a:r>
              <a:rPr lang="en-GB" dirty="0"/>
              <a:t>+ 3.139</a:t>
            </a:r>
            <a:r>
              <a:rPr lang="en-GB" i="1" dirty="0"/>
              <a:t>LEV</a:t>
            </a:r>
            <a:r>
              <a:rPr lang="en-GB" i="1" baseline="-25000" dirty="0"/>
              <a:t>i(t) </a:t>
            </a:r>
            <a:r>
              <a:rPr lang="en-GB" i="1" dirty="0"/>
              <a:t>+</a:t>
            </a:r>
            <a:r>
              <a:rPr lang="en-GB" dirty="0"/>
              <a:t> 0.283</a:t>
            </a:r>
            <a:r>
              <a:rPr lang="en-GB" i="1" dirty="0"/>
              <a:t>Q</a:t>
            </a:r>
            <a:r>
              <a:rPr lang="en-GB" i="1" baseline="-25000" dirty="0"/>
              <a:t>i(t).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just">
              <a:buNone/>
            </a:pPr>
            <a:r>
              <a:rPr lang="en-GB" dirty="0"/>
              <a:t>	Where, </a:t>
            </a:r>
            <a:r>
              <a:rPr lang="en-GB" i="1" dirty="0"/>
              <a:t> </a:t>
            </a:r>
            <a:r>
              <a:rPr lang="en-GB" i="1" dirty="0" err="1"/>
              <a:t>CF</a:t>
            </a:r>
            <a:r>
              <a:rPr lang="en-GB" i="1" baseline="-25000" dirty="0" err="1"/>
              <a:t>it</a:t>
            </a:r>
            <a:r>
              <a:rPr lang="en-GB" i="1" dirty="0"/>
              <a:t>/A</a:t>
            </a:r>
            <a:r>
              <a:rPr lang="en-GB" i="1" baseline="-25000" dirty="0"/>
              <a:t>i(t</a:t>
            </a:r>
            <a:r>
              <a:rPr lang="en-GB" baseline="-25000" dirty="0"/>
              <a:t>_1) </a:t>
            </a:r>
            <a:r>
              <a:rPr lang="en-GB" dirty="0"/>
              <a:t> is cash flow over lagged assets; </a:t>
            </a:r>
            <a:r>
              <a:rPr lang="en-GB" i="1" dirty="0" err="1"/>
              <a:t>DIV</a:t>
            </a:r>
            <a:r>
              <a:rPr lang="en-GB" i="1" baseline="-25000" dirty="0" err="1"/>
              <a:t>it</a:t>
            </a:r>
            <a:r>
              <a:rPr lang="en-GB" dirty="0"/>
              <a:t>/</a:t>
            </a:r>
            <a:r>
              <a:rPr lang="en-GB" i="1" dirty="0"/>
              <a:t>A</a:t>
            </a:r>
            <a:r>
              <a:rPr lang="en-GB" i="1" baseline="-25000" dirty="0"/>
              <a:t>i(t</a:t>
            </a:r>
            <a:r>
              <a:rPr lang="en-GB" baseline="-25000" dirty="0"/>
              <a:t>_1)</a:t>
            </a:r>
            <a:r>
              <a:rPr lang="en-GB" dirty="0"/>
              <a:t> is cash dividends over lagged assets; </a:t>
            </a:r>
            <a:r>
              <a:rPr lang="en-GB" i="1" dirty="0"/>
              <a:t> </a:t>
            </a:r>
            <a:r>
              <a:rPr lang="en-GB" i="1" dirty="0" err="1"/>
              <a:t>C</a:t>
            </a:r>
            <a:r>
              <a:rPr lang="en-GB" i="1" baseline="-25000" dirty="0" err="1"/>
              <a:t>it</a:t>
            </a:r>
            <a:r>
              <a:rPr lang="en-GB" dirty="0"/>
              <a:t>/</a:t>
            </a:r>
            <a:r>
              <a:rPr lang="en-GB" i="1" dirty="0"/>
              <a:t>A</a:t>
            </a:r>
            <a:r>
              <a:rPr lang="en-GB" i="1" baseline="-25000" dirty="0"/>
              <a:t>(it</a:t>
            </a:r>
            <a:r>
              <a:rPr lang="en-GB" baseline="-25000" dirty="0"/>
              <a:t>_1) </a:t>
            </a:r>
            <a:r>
              <a:rPr lang="en-GB" dirty="0"/>
              <a:t>is cash balances over lagged assets; </a:t>
            </a:r>
            <a:r>
              <a:rPr lang="en-GB" i="1" dirty="0"/>
              <a:t> </a:t>
            </a:r>
            <a:r>
              <a:rPr lang="en-GB" i="1" dirty="0" err="1"/>
              <a:t>LEV</a:t>
            </a:r>
            <a:r>
              <a:rPr lang="en-GB" i="1" baseline="-25000" dirty="0" err="1"/>
              <a:t>i</a:t>
            </a:r>
            <a:r>
              <a:rPr lang="en-GB" i="1" baseline="-25000" dirty="0"/>
              <a:t>(t)  </a:t>
            </a:r>
            <a:r>
              <a:rPr lang="en-GB" dirty="0"/>
              <a:t>is leverage; and </a:t>
            </a:r>
            <a:r>
              <a:rPr lang="en-GB" i="1" dirty="0"/>
              <a:t>Q </a:t>
            </a:r>
            <a:r>
              <a:rPr lang="en-GB" dirty="0"/>
              <a:t>is the market value of equity (price times shares outstanding) plus assets minus the book value of equity all over assets.</a:t>
            </a:r>
          </a:p>
          <a:p>
            <a:pPr marL="0" indent="0"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611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1506</TotalTime>
  <Words>1288</Words>
  <Application>Microsoft Office PowerPoint</Application>
  <PresentationFormat>Custom</PresentationFormat>
  <Paragraphs>118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Access to Finance: A case study of Indian firms</vt:lpstr>
      <vt:lpstr>The story..</vt:lpstr>
      <vt:lpstr>Previous studies </vt:lpstr>
      <vt:lpstr>Interest on </vt:lpstr>
      <vt:lpstr>India as context of investigation</vt:lpstr>
      <vt:lpstr>Theory</vt:lpstr>
      <vt:lpstr>Aim, R.Q and Hypotheses</vt:lpstr>
      <vt:lpstr>Aim, R.Q and Hypotheses </vt:lpstr>
      <vt:lpstr>Methodology </vt:lpstr>
      <vt:lpstr>Methodology </vt:lpstr>
      <vt:lpstr>Methodology</vt:lpstr>
      <vt:lpstr>  </vt:lpstr>
      <vt:lpstr>Conclusion </vt:lpstr>
      <vt:lpstr>Contribution </vt:lpstr>
      <vt:lpstr>Thank you.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SME’s Access to Finance and Audit in UK after crisis</dc:title>
  <dc:creator>Alrashidi, Rasheed A S M</dc:creator>
  <cp:lastModifiedBy>RASHEED ALRASHIDI</cp:lastModifiedBy>
  <cp:revision>213</cp:revision>
  <cp:lastPrinted>2018-04-08T09:19:01Z</cp:lastPrinted>
  <dcterms:created xsi:type="dcterms:W3CDTF">2018-04-07T10:27:16Z</dcterms:created>
  <dcterms:modified xsi:type="dcterms:W3CDTF">2020-11-06T08:20:58Z</dcterms:modified>
</cp:coreProperties>
</file>